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lsx" ContentType="application/vnd.openxmlformats-officedocument.spreadsheetml.sheet"/>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1143" r:id="rId2"/>
    <p:sldId id="361" r:id="rId3"/>
    <p:sldId id="427" r:id="rId4"/>
    <p:sldId id="497" r:id="rId5"/>
    <p:sldId id="1141" r:id="rId6"/>
    <p:sldId id="1120" r:id="rId7"/>
    <p:sldId id="1121" r:id="rId8"/>
    <p:sldId id="1122" r:id="rId9"/>
    <p:sldId id="1123" r:id="rId10"/>
    <p:sldId id="1124" r:id="rId11"/>
    <p:sldId id="1125" r:id="rId12"/>
    <p:sldId id="1126" r:id="rId13"/>
    <p:sldId id="1127" r:id="rId14"/>
    <p:sldId id="1128" r:id="rId15"/>
    <p:sldId id="1129" r:id="rId16"/>
    <p:sldId id="1139" r:id="rId17"/>
    <p:sldId id="1142" r:id="rId18"/>
    <p:sldId id="1130" r:id="rId19"/>
    <p:sldId id="1131" r:id="rId20"/>
    <p:sldId id="486" r:id="rId21"/>
    <p:sldId id="407" r:id="rId22"/>
    <p:sldId id="439" r:id="rId23"/>
    <p:sldId id="513" r:id="rId24"/>
    <p:sldId id="1138" r:id="rId25"/>
    <p:sldId id="434" r:id="rId26"/>
  </p:sldIdLst>
  <p:sldSz cx="12192000" cy="6858000"/>
  <p:notesSz cx="7077075" cy="9363075"/>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lad Karimi" initials="MK" lastIdx="24" clrIdx="0"/>
  <p:cmAuthor id="2" name="Willemijn Looman" initials="WL" lastIdx="15"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1463"/>
    <a:srgbClr val="58AEE5"/>
    <a:srgbClr val="54B2E5"/>
    <a:srgbClr val="FAAD3B"/>
    <a:srgbClr val="8AC440"/>
    <a:srgbClr val="ED78AD"/>
    <a:srgbClr val="8F7AB8"/>
    <a:srgbClr val="12B7A1"/>
    <a:srgbClr val="3399FF"/>
    <a:srgbClr val="4171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07" autoAdjust="0"/>
    <p:restoredTop sz="79565" autoAdjust="0"/>
  </p:normalViewPr>
  <p:slideViewPr>
    <p:cSldViewPr snapToGrid="0">
      <p:cViewPr varScale="1">
        <p:scale>
          <a:sx n="101" d="100"/>
          <a:sy n="101" d="100"/>
        </p:scale>
        <p:origin x="840" y="1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ureen Rutten-van Molken" userId="d135a845-3744-485a-a810-d78acd02b11c" providerId="ADAL" clId="{B9463E3F-369E-41C1-8F52-52AF0BE8BD58}"/>
    <pc:docChg chg="custSel modSld">
      <pc:chgData name="Maureen Rutten-van Molken" userId="d135a845-3744-485a-a810-d78acd02b11c" providerId="ADAL" clId="{B9463E3F-369E-41C1-8F52-52AF0BE8BD58}" dt="2021-11-18T15:41:29.965" v="43" actId="368"/>
      <pc:docMkLst>
        <pc:docMk/>
      </pc:docMkLst>
      <pc:sldChg chg="modNotes">
        <pc:chgData name="Maureen Rutten-van Molken" userId="d135a845-3744-485a-a810-d78acd02b11c" providerId="ADAL" clId="{B9463E3F-369E-41C1-8F52-52AF0BE8BD58}" dt="2021-11-18T15:41:29.896" v="1" actId="368"/>
        <pc:sldMkLst>
          <pc:docMk/>
          <pc:sldMk cId="3613256574" sldId="361"/>
        </pc:sldMkLst>
      </pc:sldChg>
      <pc:sldChg chg="modNotes">
        <pc:chgData name="Maureen Rutten-van Molken" userId="d135a845-3744-485a-a810-d78acd02b11c" providerId="ADAL" clId="{B9463E3F-369E-41C1-8F52-52AF0BE8BD58}" dt="2021-11-18T15:41:29.952" v="35" actId="368"/>
        <pc:sldMkLst>
          <pc:docMk/>
          <pc:sldMk cId="753480202" sldId="407"/>
        </pc:sldMkLst>
      </pc:sldChg>
      <pc:sldChg chg="modNotes">
        <pc:chgData name="Maureen Rutten-van Molken" userId="d135a845-3744-485a-a810-d78acd02b11c" providerId="ADAL" clId="{B9463E3F-369E-41C1-8F52-52AF0BE8BD58}" dt="2021-11-18T15:41:29.900" v="3" actId="368"/>
        <pc:sldMkLst>
          <pc:docMk/>
          <pc:sldMk cId="3245605443" sldId="427"/>
        </pc:sldMkLst>
      </pc:sldChg>
      <pc:sldChg chg="modNotes">
        <pc:chgData name="Maureen Rutten-van Molken" userId="d135a845-3744-485a-a810-d78acd02b11c" providerId="ADAL" clId="{B9463E3F-369E-41C1-8F52-52AF0BE8BD58}" dt="2021-11-18T15:41:29.965" v="43" actId="368"/>
        <pc:sldMkLst>
          <pc:docMk/>
          <pc:sldMk cId="2756718954" sldId="434"/>
        </pc:sldMkLst>
      </pc:sldChg>
      <pc:sldChg chg="modNotes">
        <pc:chgData name="Maureen Rutten-van Molken" userId="d135a845-3744-485a-a810-d78acd02b11c" providerId="ADAL" clId="{B9463E3F-369E-41C1-8F52-52AF0BE8BD58}" dt="2021-11-18T15:41:29.955" v="37" actId="368"/>
        <pc:sldMkLst>
          <pc:docMk/>
          <pc:sldMk cId="1135187114" sldId="439"/>
        </pc:sldMkLst>
      </pc:sldChg>
      <pc:sldChg chg="modNotes">
        <pc:chgData name="Maureen Rutten-van Molken" userId="d135a845-3744-485a-a810-d78acd02b11c" providerId="ADAL" clId="{B9463E3F-369E-41C1-8F52-52AF0BE8BD58}" dt="2021-11-18T15:41:29.949" v="33" actId="368"/>
        <pc:sldMkLst>
          <pc:docMk/>
          <pc:sldMk cId="3563957929" sldId="486"/>
        </pc:sldMkLst>
      </pc:sldChg>
      <pc:sldChg chg="modNotes">
        <pc:chgData name="Maureen Rutten-van Molken" userId="d135a845-3744-485a-a810-d78acd02b11c" providerId="ADAL" clId="{B9463E3F-369E-41C1-8F52-52AF0BE8BD58}" dt="2021-11-18T15:41:29.903" v="5" actId="368"/>
        <pc:sldMkLst>
          <pc:docMk/>
          <pc:sldMk cId="268622694" sldId="497"/>
        </pc:sldMkLst>
      </pc:sldChg>
      <pc:sldChg chg="modNotes">
        <pc:chgData name="Maureen Rutten-van Molken" userId="d135a845-3744-485a-a810-d78acd02b11c" providerId="ADAL" clId="{B9463E3F-369E-41C1-8F52-52AF0BE8BD58}" dt="2021-11-18T15:41:29.958" v="39" actId="368"/>
        <pc:sldMkLst>
          <pc:docMk/>
          <pc:sldMk cId="1038659649" sldId="513"/>
        </pc:sldMkLst>
      </pc:sldChg>
      <pc:sldChg chg="modNotes">
        <pc:chgData name="Maureen Rutten-van Molken" userId="d135a845-3744-485a-a810-d78acd02b11c" providerId="ADAL" clId="{B9463E3F-369E-41C1-8F52-52AF0BE8BD58}" dt="2021-11-18T15:41:29.907" v="7" actId="368"/>
        <pc:sldMkLst>
          <pc:docMk/>
          <pc:sldMk cId="1325852309" sldId="1120"/>
        </pc:sldMkLst>
      </pc:sldChg>
      <pc:sldChg chg="modNotes">
        <pc:chgData name="Maureen Rutten-van Molken" userId="d135a845-3744-485a-a810-d78acd02b11c" providerId="ADAL" clId="{B9463E3F-369E-41C1-8F52-52AF0BE8BD58}" dt="2021-11-18T15:41:29.910" v="9" actId="368"/>
        <pc:sldMkLst>
          <pc:docMk/>
          <pc:sldMk cId="1504715707" sldId="1121"/>
        </pc:sldMkLst>
      </pc:sldChg>
      <pc:sldChg chg="modNotes">
        <pc:chgData name="Maureen Rutten-van Molken" userId="d135a845-3744-485a-a810-d78acd02b11c" providerId="ADAL" clId="{B9463E3F-369E-41C1-8F52-52AF0BE8BD58}" dt="2021-11-18T15:41:29.913" v="11" actId="368"/>
        <pc:sldMkLst>
          <pc:docMk/>
          <pc:sldMk cId="2978836449" sldId="1122"/>
        </pc:sldMkLst>
      </pc:sldChg>
      <pc:sldChg chg="modNotes">
        <pc:chgData name="Maureen Rutten-van Molken" userId="d135a845-3744-485a-a810-d78acd02b11c" providerId="ADAL" clId="{B9463E3F-369E-41C1-8F52-52AF0BE8BD58}" dt="2021-11-18T15:41:29.917" v="13" actId="368"/>
        <pc:sldMkLst>
          <pc:docMk/>
          <pc:sldMk cId="3590352380" sldId="1123"/>
        </pc:sldMkLst>
      </pc:sldChg>
      <pc:sldChg chg="modNotes">
        <pc:chgData name="Maureen Rutten-van Molken" userId="d135a845-3744-485a-a810-d78acd02b11c" providerId="ADAL" clId="{B9463E3F-369E-41C1-8F52-52AF0BE8BD58}" dt="2021-11-18T15:41:29.920" v="15" actId="368"/>
        <pc:sldMkLst>
          <pc:docMk/>
          <pc:sldMk cId="1658877421" sldId="1124"/>
        </pc:sldMkLst>
      </pc:sldChg>
      <pc:sldChg chg="modNotes">
        <pc:chgData name="Maureen Rutten-van Molken" userId="d135a845-3744-485a-a810-d78acd02b11c" providerId="ADAL" clId="{B9463E3F-369E-41C1-8F52-52AF0BE8BD58}" dt="2021-11-18T15:41:29.923" v="17" actId="368"/>
        <pc:sldMkLst>
          <pc:docMk/>
          <pc:sldMk cId="3789690198" sldId="1125"/>
        </pc:sldMkLst>
      </pc:sldChg>
      <pc:sldChg chg="modNotes">
        <pc:chgData name="Maureen Rutten-van Molken" userId="d135a845-3744-485a-a810-d78acd02b11c" providerId="ADAL" clId="{B9463E3F-369E-41C1-8F52-52AF0BE8BD58}" dt="2021-11-18T15:41:29.926" v="19" actId="368"/>
        <pc:sldMkLst>
          <pc:docMk/>
          <pc:sldMk cId="3192501704" sldId="1126"/>
        </pc:sldMkLst>
      </pc:sldChg>
      <pc:sldChg chg="modNotes">
        <pc:chgData name="Maureen Rutten-van Molken" userId="d135a845-3744-485a-a810-d78acd02b11c" providerId="ADAL" clId="{B9463E3F-369E-41C1-8F52-52AF0BE8BD58}" dt="2021-11-18T15:41:29.929" v="21" actId="368"/>
        <pc:sldMkLst>
          <pc:docMk/>
          <pc:sldMk cId="4215316004" sldId="1127"/>
        </pc:sldMkLst>
      </pc:sldChg>
      <pc:sldChg chg="modNotes">
        <pc:chgData name="Maureen Rutten-van Molken" userId="d135a845-3744-485a-a810-d78acd02b11c" providerId="ADAL" clId="{B9463E3F-369E-41C1-8F52-52AF0BE8BD58}" dt="2021-11-18T15:41:29.933" v="23" actId="368"/>
        <pc:sldMkLst>
          <pc:docMk/>
          <pc:sldMk cId="4083403430" sldId="1128"/>
        </pc:sldMkLst>
      </pc:sldChg>
      <pc:sldChg chg="modNotes">
        <pc:chgData name="Maureen Rutten-van Molken" userId="d135a845-3744-485a-a810-d78acd02b11c" providerId="ADAL" clId="{B9463E3F-369E-41C1-8F52-52AF0BE8BD58}" dt="2021-11-18T15:41:29.936" v="25" actId="368"/>
        <pc:sldMkLst>
          <pc:docMk/>
          <pc:sldMk cId="3757422957" sldId="1129"/>
        </pc:sldMkLst>
      </pc:sldChg>
      <pc:sldChg chg="modNotes">
        <pc:chgData name="Maureen Rutten-van Molken" userId="d135a845-3744-485a-a810-d78acd02b11c" providerId="ADAL" clId="{B9463E3F-369E-41C1-8F52-52AF0BE8BD58}" dt="2021-11-18T15:41:29.942" v="29" actId="368"/>
        <pc:sldMkLst>
          <pc:docMk/>
          <pc:sldMk cId="492706730" sldId="1130"/>
        </pc:sldMkLst>
      </pc:sldChg>
      <pc:sldChg chg="modNotes">
        <pc:chgData name="Maureen Rutten-van Molken" userId="d135a845-3744-485a-a810-d78acd02b11c" providerId="ADAL" clId="{B9463E3F-369E-41C1-8F52-52AF0BE8BD58}" dt="2021-11-18T15:41:29.946" v="31" actId="368"/>
        <pc:sldMkLst>
          <pc:docMk/>
          <pc:sldMk cId="3309300219" sldId="1131"/>
        </pc:sldMkLst>
      </pc:sldChg>
      <pc:sldChg chg="modNotes">
        <pc:chgData name="Maureen Rutten-van Molken" userId="d135a845-3744-485a-a810-d78acd02b11c" providerId="ADAL" clId="{B9463E3F-369E-41C1-8F52-52AF0BE8BD58}" dt="2021-11-18T15:41:29.961" v="41" actId="368"/>
        <pc:sldMkLst>
          <pc:docMk/>
          <pc:sldMk cId="3264229093" sldId="1138"/>
        </pc:sldMkLst>
      </pc:sldChg>
      <pc:sldChg chg="modNotes">
        <pc:chgData name="Maureen Rutten-van Molken" userId="d135a845-3744-485a-a810-d78acd02b11c" providerId="ADAL" clId="{B9463E3F-369E-41C1-8F52-52AF0BE8BD58}" dt="2021-11-18T15:41:29.939" v="27" actId="368"/>
        <pc:sldMkLst>
          <pc:docMk/>
          <pc:sldMk cId="1066793945" sldId="1139"/>
        </pc:sldMkLst>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3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66732" cy="4697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4008706" y="0"/>
            <a:ext cx="3066732" cy="469780"/>
          </a:xfrm>
          <a:prstGeom prst="rect">
            <a:avLst/>
          </a:prstGeom>
        </p:spPr>
        <p:txBody>
          <a:bodyPr vert="horz" lIns="91440" tIns="45720" rIns="91440" bIns="45720" rtlCol="0"/>
          <a:lstStyle>
            <a:lvl1pPr algn="r">
              <a:defRPr sz="1200"/>
            </a:lvl1pPr>
          </a:lstStyle>
          <a:p>
            <a:fld id="{AA887806-1FC3-4DE8-9FDD-DF05CD73431C}" type="datetimeFigureOut">
              <a:rPr lang="en-GB" smtClean="0"/>
              <a:t>18/11/2021</a:t>
            </a:fld>
            <a:endParaRPr lang="en-GB"/>
          </a:p>
        </p:txBody>
      </p:sp>
      <p:sp>
        <p:nvSpPr>
          <p:cNvPr id="4" name="Footer Placeholder 3"/>
          <p:cNvSpPr>
            <a:spLocks noGrp="1"/>
          </p:cNvSpPr>
          <p:nvPr>
            <p:ph type="ftr" sz="quarter" idx="2"/>
          </p:nvPr>
        </p:nvSpPr>
        <p:spPr>
          <a:xfrm>
            <a:off x="1" y="8893297"/>
            <a:ext cx="3066732" cy="469779"/>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4008706" y="8893297"/>
            <a:ext cx="3066732" cy="469779"/>
          </a:xfrm>
          <a:prstGeom prst="rect">
            <a:avLst/>
          </a:prstGeom>
        </p:spPr>
        <p:txBody>
          <a:bodyPr vert="horz" lIns="91440" tIns="45720" rIns="91440" bIns="45720" rtlCol="0" anchor="b"/>
          <a:lstStyle>
            <a:lvl1pPr algn="r">
              <a:defRPr sz="1200"/>
            </a:lvl1pPr>
          </a:lstStyle>
          <a:p>
            <a:fld id="{5F0A024B-46BC-413B-861F-DACF8B15E099}" type="slidenum">
              <a:rPr lang="en-GB" smtClean="0"/>
              <a:t>‹#›</a:t>
            </a:fld>
            <a:endParaRPr lang="en-GB"/>
          </a:p>
        </p:txBody>
      </p:sp>
    </p:spTree>
    <p:extLst>
      <p:ext uri="{BB962C8B-B14F-4D97-AF65-F5344CB8AC3E}">
        <p14:creationId xmlns:p14="http://schemas.microsoft.com/office/powerpoint/2010/main" val="17359689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66732" cy="46978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idx="1"/>
          </p:nvPr>
        </p:nvSpPr>
        <p:spPr>
          <a:xfrm>
            <a:off x="4008706" y="0"/>
            <a:ext cx="3066732" cy="469780"/>
          </a:xfrm>
          <a:prstGeom prst="rect">
            <a:avLst/>
          </a:prstGeom>
        </p:spPr>
        <p:txBody>
          <a:bodyPr vert="horz" lIns="91440" tIns="45720" rIns="91440" bIns="45720" rtlCol="0"/>
          <a:lstStyle>
            <a:lvl1pPr algn="r">
              <a:defRPr sz="1200"/>
            </a:lvl1pPr>
          </a:lstStyle>
          <a:p>
            <a:fld id="{E9E0125B-AA2A-4902-AFC5-CD4E76575CA8}" type="datetimeFigureOut">
              <a:rPr lang="nl-NL" smtClean="0"/>
              <a:t>18-11-2021</a:t>
            </a:fld>
            <a:endParaRPr lang="nl-NL"/>
          </a:p>
        </p:txBody>
      </p:sp>
      <p:sp>
        <p:nvSpPr>
          <p:cNvPr id="4" name="Slide Image Placeholder 3"/>
          <p:cNvSpPr>
            <a:spLocks noGrp="1" noRot="1" noChangeAspect="1"/>
          </p:cNvSpPr>
          <p:nvPr>
            <p:ph type="sldImg" idx="2"/>
          </p:nvPr>
        </p:nvSpPr>
        <p:spPr>
          <a:xfrm>
            <a:off x="730250" y="1171575"/>
            <a:ext cx="5616575" cy="3159125"/>
          </a:xfrm>
          <a:prstGeom prst="rect">
            <a:avLst/>
          </a:prstGeom>
          <a:noFill/>
          <a:ln w="12700">
            <a:solidFill>
              <a:prstClr val="black"/>
            </a:solidFill>
          </a:ln>
        </p:spPr>
        <p:txBody>
          <a:bodyPr vert="horz" lIns="91440" tIns="45720" rIns="91440" bIns="45720" rtlCol="0" anchor="ctr"/>
          <a:lstStyle/>
          <a:p>
            <a:endParaRPr lang="nl-NL"/>
          </a:p>
        </p:txBody>
      </p:sp>
      <p:sp>
        <p:nvSpPr>
          <p:cNvPr id="5" name="Notes Placeholder 4"/>
          <p:cNvSpPr>
            <a:spLocks noGrp="1"/>
          </p:cNvSpPr>
          <p:nvPr>
            <p:ph type="body" sz="quarter" idx="3"/>
          </p:nvPr>
        </p:nvSpPr>
        <p:spPr>
          <a:xfrm>
            <a:off x="707708" y="4505979"/>
            <a:ext cx="5661660" cy="368671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1" y="8893297"/>
            <a:ext cx="3066732" cy="469779"/>
          </a:xfrm>
          <a:prstGeom prst="rect">
            <a:avLst/>
          </a:prstGeom>
        </p:spPr>
        <p:txBody>
          <a:bodyPr vert="horz" lIns="91440" tIns="45720" rIns="91440" bIns="45720" rtlCol="0" anchor="b"/>
          <a:lstStyle>
            <a:lvl1pPr algn="l">
              <a:defRPr sz="1200"/>
            </a:lvl1pPr>
          </a:lstStyle>
          <a:p>
            <a:endParaRPr lang="nl-NL"/>
          </a:p>
        </p:txBody>
      </p:sp>
      <p:sp>
        <p:nvSpPr>
          <p:cNvPr id="7" name="Slide Number Placeholder 6"/>
          <p:cNvSpPr>
            <a:spLocks noGrp="1"/>
          </p:cNvSpPr>
          <p:nvPr>
            <p:ph type="sldNum" sz="quarter" idx="5"/>
          </p:nvPr>
        </p:nvSpPr>
        <p:spPr>
          <a:xfrm>
            <a:off x="4008706" y="8893297"/>
            <a:ext cx="3066732" cy="469779"/>
          </a:xfrm>
          <a:prstGeom prst="rect">
            <a:avLst/>
          </a:prstGeom>
        </p:spPr>
        <p:txBody>
          <a:bodyPr vert="horz" lIns="91440" tIns="45720" rIns="91440" bIns="45720" rtlCol="0" anchor="b"/>
          <a:lstStyle>
            <a:lvl1pPr algn="r">
              <a:defRPr sz="1200"/>
            </a:lvl1pPr>
          </a:lstStyle>
          <a:p>
            <a:fld id="{9A530E51-7517-45EF-AA43-42F5D9A1F1CA}" type="slidenum">
              <a:rPr lang="nl-NL" smtClean="0"/>
              <a:t>‹#›</a:t>
            </a:fld>
            <a:endParaRPr lang="nl-NL"/>
          </a:p>
        </p:txBody>
      </p:sp>
    </p:spTree>
    <p:extLst>
      <p:ext uri="{BB962C8B-B14F-4D97-AF65-F5344CB8AC3E}">
        <p14:creationId xmlns:p14="http://schemas.microsoft.com/office/powerpoint/2010/main" val="1184732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530E51-7517-45EF-AA43-42F5D9A1F1CA}" type="slidenum">
              <a:rPr lang="nl-NL" smtClean="0"/>
              <a:t>1</a:t>
            </a:fld>
            <a:endParaRPr lang="nl-NL"/>
          </a:p>
        </p:txBody>
      </p:sp>
    </p:spTree>
    <p:extLst>
      <p:ext uri="{BB962C8B-B14F-4D97-AF65-F5344CB8AC3E}">
        <p14:creationId xmlns:p14="http://schemas.microsoft.com/office/powerpoint/2010/main" val="3215387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530E51-7517-45EF-AA43-42F5D9A1F1CA}" type="slidenum">
              <a:rPr lang="nl-NL" smtClean="0"/>
              <a:t>2</a:t>
            </a:fld>
            <a:endParaRPr lang="nl-NL"/>
          </a:p>
        </p:txBody>
      </p:sp>
    </p:spTree>
    <p:extLst>
      <p:ext uri="{BB962C8B-B14F-4D97-AF65-F5344CB8AC3E}">
        <p14:creationId xmlns:p14="http://schemas.microsoft.com/office/powerpoint/2010/main" val="3325310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3</a:t>
            </a:fld>
            <a:endParaRPr lang="nl-NL"/>
          </a:p>
        </p:txBody>
      </p:sp>
    </p:spTree>
    <p:extLst>
      <p:ext uri="{BB962C8B-B14F-4D97-AF65-F5344CB8AC3E}">
        <p14:creationId xmlns:p14="http://schemas.microsoft.com/office/powerpoint/2010/main" val="3611091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4</a:t>
            </a:fld>
            <a:endParaRPr lang="nl-NL"/>
          </a:p>
        </p:txBody>
      </p:sp>
    </p:spTree>
    <p:extLst>
      <p:ext uri="{BB962C8B-B14F-4D97-AF65-F5344CB8AC3E}">
        <p14:creationId xmlns:p14="http://schemas.microsoft.com/office/powerpoint/2010/main" val="1848182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10"/>
          </p:nvPr>
        </p:nvSpPr>
        <p:spPr/>
        <p:txBody>
          <a:bodyPr/>
          <a:lstStyle/>
          <a:p>
            <a:fld id="{9A530E51-7517-45EF-AA43-42F5D9A1F1CA}" type="slidenum">
              <a:rPr lang="nl-NL" smtClean="0"/>
              <a:t>6</a:t>
            </a:fld>
            <a:endParaRPr lang="nl-NL"/>
          </a:p>
        </p:txBody>
      </p:sp>
    </p:spTree>
    <p:extLst>
      <p:ext uri="{BB962C8B-B14F-4D97-AF65-F5344CB8AC3E}">
        <p14:creationId xmlns:p14="http://schemas.microsoft.com/office/powerpoint/2010/main" val="3337232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7</a:t>
            </a:fld>
            <a:endParaRPr lang="nl-NL"/>
          </a:p>
        </p:txBody>
      </p:sp>
    </p:spTree>
    <p:extLst>
      <p:ext uri="{BB962C8B-B14F-4D97-AF65-F5344CB8AC3E}">
        <p14:creationId xmlns:p14="http://schemas.microsoft.com/office/powerpoint/2010/main" val="2865447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8</a:t>
            </a:fld>
            <a:endParaRPr lang="nl-NL"/>
          </a:p>
        </p:txBody>
      </p:sp>
    </p:spTree>
    <p:extLst>
      <p:ext uri="{BB962C8B-B14F-4D97-AF65-F5344CB8AC3E}">
        <p14:creationId xmlns:p14="http://schemas.microsoft.com/office/powerpoint/2010/main" val="224621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9</a:t>
            </a:fld>
            <a:endParaRPr lang="nl-NL"/>
          </a:p>
        </p:txBody>
      </p:sp>
    </p:spTree>
    <p:extLst>
      <p:ext uri="{BB962C8B-B14F-4D97-AF65-F5344CB8AC3E}">
        <p14:creationId xmlns:p14="http://schemas.microsoft.com/office/powerpoint/2010/main" val="26655083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10</a:t>
            </a:fld>
            <a:endParaRPr lang="nl-NL"/>
          </a:p>
        </p:txBody>
      </p:sp>
    </p:spTree>
    <p:extLst>
      <p:ext uri="{BB962C8B-B14F-4D97-AF65-F5344CB8AC3E}">
        <p14:creationId xmlns:p14="http://schemas.microsoft.com/office/powerpoint/2010/main" val="840106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11</a:t>
            </a:fld>
            <a:endParaRPr lang="nl-NL"/>
          </a:p>
        </p:txBody>
      </p:sp>
    </p:spTree>
    <p:extLst>
      <p:ext uri="{BB962C8B-B14F-4D97-AF65-F5344CB8AC3E}">
        <p14:creationId xmlns:p14="http://schemas.microsoft.com/office/powerpoint/2010/main" val="25831701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12</a:t>
            </a:fld>
            <a:endParaRPr lang="nl-NL"/>
          </a:p>
        </p:txBody>
      </p:sp>
    </p:spTree>
    <p:extLst>
      <p:ext uri="{BB962C8B-B14F-4D97-AF65-F5344CB8AC3E}">
        <p14:creationId xmlns:p14="http://schemas.microsoft.com/office/powerpoint/2010/main" val="801534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13</a:t>
            </a:fld>
            <a:endParaRPr lang="nl-NL"/>
          </a:p>
        </p:txBody>
      </p:sp>
    </p:spTree>
    <p:extLst>
      <p:ext uri="{BB962C8B-B14F-4D97-AF65-F5344CB8AC3E}">
        <p14:creationId xmlns:p14="http://schemas.microsoft.com/office/powerpoint/2010/main" val="3401542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14</a:t>
            </a:fld>
            <a:endParaRPr lang="nl-NL"/>
          </a:p>
        </p:txBody>
      </p:sp>
    </p:spTree>
    <p:extLst>
      <p:ext uri="{BB962C8B-B14F-4D97-AF65-F5344CB8AC3E}">
        <p14:creationId xmlns:p14="http://schemas.microsoft.com/office/powerpoint/2010/main" val="22501086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15</a:t>
            </a:fld>
            <a:endParaRPr lang="nl-NL"/>
          </a:p>
        </p:txBody>
      </p:sp>
    </p:spTree>
    <p:extLst>
      <p:ext uri="{BB962C8B-B14F-4D97-AF65-F5344CB8AC3E}">
        <p14:creationId xmlns:p14="http://schemas.microsoft.com/office/powerpoint/2010/main" val="28896194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5"/>
          </p:nvPr>
        </p:nvSpPr>
        <p:spPr/>
        <p:txBody>
          <a:bodyPr/>
          <a:lstStyle/>
          <a:p>
            <a:fld id="{9A530E51-7517-45EF-AA43-42F5D9A1F1CA}" type="slidenum">
              <a:rPr lang="nl-NL" smtClean="0"/>
              <a:t>16</a:t>
            </a:fld>
            <a:endParaRPr lang="nl-NL"/>
          </a:p>
        </p:txBody>
      </p:sp>
    </p:spTree>
    <p:extLst>
      <p:ext uri="{BB962C8B-B14F-4D97-AF65-F5344CB8AC3E}">
        <p14:creationId xmlns:p14="http://schemas.microsoft.com/office/powerpoint/2010/main" val="1220010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18</a:t>
            </a:fld>
            <a:endParaRPr lang="nl-NL"/>
          </a:p>
        </p:txBody>
      </p:sp>
    </p:spTree>
    <p:extLst>
      <p:ext uri="{BB962C8B-B14F-4D97-AF65-F5344CB8AC3E}">
        <p14:creationId xmlns:p14="http://schemas.microsoft.com/office/powerpoint/2010/main" val="19301192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19</a:t>
            </a:fld>
            <a:endParaRPr lang="nl-NL"/>
          </a:p>
        </p:txBody>
      </p:sp>
    </p:spTree>
    <p:extLst>
      <p:ext uri="{BB962C8B-B14F-4D97-AF65-F5344CB8AC3E}">
        <p14:creationId xmlns:p14="http://schemas.microsoft.com/office/powerpoint/2010/main" val="1137084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530E51-7517-45EF-AA43-42F5D9A1F1CA}" type="slidenum">
              <a:rPr lang="nl-NL" smtClean="0"/>
              <a:t>20</a:t>
            </a:fld>
            <a:endParaRPr lang="nl-NL"/>
          </a:p>
        </p:txBody>
      </p:sp>
    </p:spTree>
    <p:extLst>
      <p:ext uri="{BB962C8B-B14F-4D97-AF65-F5344CB8AC3E}">
        <p14:creationId xmlns:p14="http://schemas.microsoft.com/office/powerpoint/2010/main" val="36421921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28CB0FA-F43D-4B1F-A8EC-118470A934F4}" type="slidenum">
              <a:rPr lang="nl-NL" smtClean="0"/>
              <a:t>21</a:t>
            </a:fld>
            <a:endParaRPr lang="nl-NL"/>
          </a:p>
        </p:txBody>
      </p:sp>
    </p:spTree>
    <p:extLst>
      <p:ext uri="{BB962C8B-B14F-4D97-AF65-F5344CB8AC3E}">
        <p14:creationId xmlns:p14="http://schemas.microsoft.com/office/powerpoint/2010/main" val="22862943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22</a:t>
            </a:fld>
            <a:endParaRPr lang="nl-NL"/>
          </a:p>
        </p:txBody>
      </p:sp>
    </p:spTree>
    <p:extLst>
      <p:ext uri="{BB962C8B-B14F-4D97-AF65-F5344CB8AC3E}">
        <p14:creationId xmlns:p14="http://schemas.microsoft.com/office/powerpoint/2010/main" val="7093103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23</a:t>
            </a:fld>
            <a:endParaRPr lang="nl-NL"/>
          </a:p>
        </p:txBody>
      </p:sp>
    </p:spTree>
    <p:extLst>
      <p:ext uri="{BB962C8B-B14F-4D97-AF65-F5344CB8AC3E}">
        <p14:creationId xmlns:p14="http://schemas.microsoft.com/office/powerpoint/2010/main" val="26035531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530E51-7517-45EF-AA43-42F5D9A1F1CA}" type="slidenum">
              <a:rPr lang="nl-NL" smtClean="0"/>
              <a:t>24</a:t>
            </a:fld>
            <a:endParaRPr lang="nl-NL"/>
          </a:p>
        </p:txBody>
      </p:sp>
    </p:spTree>
    <p:extLst>
      <p:ext uri="{BB962C8B-B14F-4D97-AF65-F5344CB8AC3E}">
        <p14:creationId xmlns:p14="http://schemas.microsoft.com/office/powerpoint/2010/main" val="8412712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9A530E51-7517-45EF-AA43-42F5D9A1F1CA}" type="slidenum">
              <a:rPr lang="nl-NL" smtClean="0"/>
              <a:t>25</a:t>
            </a:fld>
            <a:endParaRPr lang="nl-NL"/>
          </a:p>
        </p:txBody>
      </p:sp>
    </p:spTree>
    <p:extLst>
      <p:ext uri="{BB962C8B-B14F-4D97-AF65-F5344CB8AC3E}">
        <p14:creationId xmlns:p14="http://schemas.microsoft.com/office/powerpoint/2010/main" val="1251678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nl-NL"/>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nl-NL"/>
          </a:p>
        </p:txBody>
      </p:sp>
      <p:sp>
        <p:nvSpPr>
          <p:cNvPr id="4" name="Date Placeholder 3"/>
          <p:cNvSpPr>
            <a:spLocks noGrp="1"/>
          </p:cNvSpPr>
          <p:nvPr>
            <p:ph type="dt" sz="half" idx="10"/>
          </p:nvPr>
        </p:nvSpPr>
        <p:spPr/>
        <p:txBody>
          <a:bodyPr/>
          <a:lstStyle/>
          <a:p>
            <a:fld id="{035E6270-2B72-47F7-AA3B-4DC6723932F2}" type="datetimeFigureOut">
              <a:rPr lang="nl-NL" smtClean="0"/>
              <a:t>18-11-2021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3278698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nl-NL"/>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p:cNvSpPr>
            <a:spLocks noGrp="1"/>
          </p:cNvSpPr>
          <p:nvPr>
            <p:ph type="dt" sz="half" idx="10"/>
          </p:nvPr>
        </p:nvSpPr>
        <p:spPr/>
        <p:txBody>
          <a:bodyPr/>
          <a:lstStyle/>
          <a:p>
            <a:fld id="{035E6270-2B72-47F7-AA3B-4DC6723932F2}" type="datetimeFigureOut">
              <a:rPr lang="nl-NL" smtClean="0"/>
              <a:t>18-11-2021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153728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nl-NL"/>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5E6270-2B72-47F7-AA3B-4DC6723932F2}" type="datetimeFigureOut">
              <a:rPr lang="nl-NL" smtClean="0"/>
              <a:t>18-11-2021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4068333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nl-NL"/>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5" name="Date Placeholder 4"/>
          <p:cNvSpPr>
            <a:spLocks noGrp="1"/>
          </p:cNvSpPr>
          <p:nvPr>
            <p:ph type="dt" sz="half" idx="10"/>
          </p:nvPr>
        </p:nvSpPr>
        <p:spPr/>
        <p:txBody>
          <a:bodyPr/>
          <a:lstStyle/>
          <a:p>
            <a:fld id="{035E6270-2B72-47F7-AA3B-4DC6723932F2}" type="datetimeFigureOut">
              <a:rPr lang="nl-NL" smtClean="0"/>
              <a:t>18-11-2021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163458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nl-NL"/>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7" name="Date Placeholder 6"/>
          <p:cNvSpPr>
            <a:spLocks noGrp="1"/>
          </p:cNvSpPr>
          <p:nvPr>
            <p:ph type="dt" sz="half" idx="10"/>
          </p:nvPr>
        </p:nvSpPr>
        <p:spPr/>
        <p:txBody>
          <a:bodyPr/>
          <a:lstStyle/>
          <a:p>
            <a:fld id="{035E6270-2B72-47F7-AA3B-4DC6723932F2}" type="datetimeFigureOut">
              <a:rPr lang="nl-NL" smtClean="0"/>
              <a:t>18-11-2021</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1460080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nl-NL"/>
          </a:p>
        </p:txBody>
      </p:sp>
      <p:sp>
        <p:nvSpPr>
          <p:cNvPr id="3" name="Date Placeholder 2"/>
          <p:cNvSpPr>
            <a:spLocks noGrp="1"/>
          </p:cNvSpPr>
          <p:nvPr>
            <p:ph type="dt" sz="half" idx="10"/>
          </p:nvPr>
        </p:nvSpPr>
        <p:spPr/>
        <p:txBody>
          <a:bodyPr/>
          <a:lstStyle/>
          <a:p>
            <a:fld id="{035E6270-2B72-47F7-AA3B-4DC6723932F2}" type="datetimeFigureOut">
              <a:rPr lang="nl-NL" smtClean="0"/>
              <a:t>18-11-2021</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2760054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5E6270-2B72-47F7-AA3B-4DC6723932F2}" type="datetimeFigureOut">
              <a:rPr lang="nl-NL" smtClean="0"/>
              <a:t>18-11-2021</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1166583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nl-NL"/>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5E6270-2B72-47F7-AA3B-4DC6723932F2}" type="datetimeFigureOut">
              <a:rPr lang="nl-NL" smtClean="0"/>
              <a:t>18-11-2021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15788030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nl-NL"/>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5E6270-2B72-47F7-AA3B-4DC6723932F2}" type="datetimeFigureOut">
              <a:rPr lang="nl-NL" smtClean="0"/>
              <a:t>18-11-2021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526173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nl-NL"/>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p:cNvSpPr>
            <a:spLocks noGrp="1"/>
          </p:cNvSpPr>
          <p:nvPr>
            <p:ph type="dt" sz="half" idx="10"/>
          </p:nvPr>
        </p:nvSpPr>
        <p:spPr/>
        <p:txBody>
          <a:bodyPr/>
          <a:lstStyle/>
          <a:p>
            <a:fld id="{035E6270-2B72-47F7-AA3B-4DC6723932F2}" type="datetimeFigureOut">
              <a:rPr lang="nl-NL" smtClean="0"/>
              <a:t>18-11-2021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3200204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nl-NL"/>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p:cNvSpPr>
            <a:spLocks noGrp="1"/>
          </p:cNvSpPr>
          <p:nvPr>
            <p:ph type="dt" sz="half" idx="10"/>
          </p:nvPr>
        </p:nvSpPr>
        <p:spPr/>
        <p:txBody>
          <a:bodyPr/>
          <a:lstStyle/>
          <a:p>
            <a:fld id="{035E6270-2B72-47F7-AA3B-4DC6723932F2}" type="datetimeFigureOut">
              <a:rPr lang="nl-NL" smtClean="0"/>
              <a:t>18-11-2021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A1F7606D-FC35-4C9B-897D-AF3CE1BE5ED0}" type="slidenum">
              <a:rPr lang="nl-NL" smtClean="0"/>
              <a:t>‹#›</a:t>
            </a:fld>
            <a:endParaRPr lang="nl-NL"/>
          </a:p>
        </p:txBody>
      </p:sp>
    </p:spTree>
    <p:extLst>
      <p:ext uri="{BB962C8B-B14F-4D97-AF65-F5344CB8AC3E}">
        <p14:creationId xmlns:p14="http://schemas.microsoft.com/office/powerpoint/2010/main" val="2652758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0000" b="-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nl-NL"/>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5E6270-2B72-47F7-AA3B-4DC6723932F2}" type="datetimeFigureOut">
              <a:rPr lang="nl-NL" smtClean="0"/>
              <a:t>18-11-2021</a:t>
            </a:fld>
            <a:endParaRPr lang="nl-NL"/>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7606D-FC35-4C9B-897D-AF3CE1BE5ED0}" type="slidenum">
              <a:rPr lang="nl-NL" smtClean="0"/>
              <a:t>‹#›</a:t>
            </a:fld>
            <a:endParaRPr lang="nl-NL"/>
          </a:p>
        </p:txBody>
      </p:sp>
    </p:spTree>
    <p:extLst>
      <p:ext uri="{BB962C8B-B14F-4D97-AF65-F5344CB8AC3E}">
        <p14:creationId xmlns:p14="http://schemas.microsoft.com/office/powerpoint/2010/main" val="29188418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5.emf"/><Relationship Id="rId5" Type="http://schemas.openxmlformats.org/officeDocument/2006/relationships/package" Target="../embeddings/Microsoft_Excel_Worksheet.xlsx"/><Relationship Id="rId4" Type="http://schemas.openxmlformats.org/officeDocument/2006/relationships/hyperlink" Target="https://www.selfie2020.eu/2019/05/27/webinar-multi-criteria-decision-analysis-of-integrated-care/"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2149" y="2504118"/>
            <a:ext cx="11145255" cy="1502911"/>
          </a:xfrm>
        </p:spPr>
        <p:txBody>
          <a:bodyPr>
            <a:noAutofit/>
          </a:bodyPr>
          <a:lstStyle/>
          <a:p>
            <a:r>
              <a:rPr lang="en-US" sz="4000" b="1" dirty="0">
                <a:solidFill>
                  <a:srgbClr val="1C1463"/>
                </a:solidFill>
                <a:latin typeface="+mn-lt"/>
              </a:rPr>
              <a:t>Drivers of successful implementation of integrated care for multi-morbidity in EU</a:t>
            </a:r>
            <a:endParaRPr lang="nl-NL" sz="4000" b="1" dirty="0">
              <a:solidFill>
                <a:srgbClr val="1C1463"/>
              </a:solidFill>
              <a:latin typeface="+mn-lt"/>
            </a:endParaRPr>
          </a:p>
        </p:txBody>
      </p:sp>
      <p:sp>
        <p:nvSpPr>
          <p:cNvPr id="3" name="Subtitle 2"/>
          <p:cNvSpPr>
            <a:spLocks noGrp="1"/>
          </p:cNvSpPr>
          <p:nvPr>
            <p:ph type="subTitle" idx="1"/>
          </p:nvPr>
        </p:nvSpPr>
        <p:spPr>
          <a:xfrm>
            <a:off x="629396" y="4103381"/>
            <a:ext cx="11248008" cy="632482"/>
          </a:xfrm>
        </p:spPr>
        <p:txBody>
          <a:bodyPr>
            <a:noAutofit/>
          </a:bodyPr>
          <a:lstStyle/>
          <a:p>
            <a:r>
              <a:rPr lang="en-US" sz="2000" b="1" dirty="0">
                <a:solidFill>
                  <a:srgbClr val="1C1463"/>
                </a:solidFill>
              </a:rPr>
              <a:t>Maureen Rutten-van </a:t>
            </a:r>
            <a:r>
              <a:rPr lang="en-US" sz="2000" b="1" dirty="0" err="1">
                <a:solidFill>
                  <a:srgbClr val="1C1463"/>
                </a:solidFill>
              </a:rPr>
              <a:t>Mölken</a:t>
            </a:r>
            <a:r>
              <a:rPr lang="en-US" sz="2000" b="1" dirty="0">
                <a:solidFill>
                  <a:srgbClr val="1C1463"/>
                </a:solidFill>
              </a:rPr>
              <a:t>, on behalf of the SELFIE consortium</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4749" t="17777" r="14749" b="17556"/>
          <a:stretch/>
        </p:blipFill>
        <p:spPr>
          <a:xfrm>
            <a:off x="4001993" y="245146"/>
            <a:ext cx="4188014" cy="2560320"/>
          </a:xfrm>
          <a:prstGeom prst="rect">
            <a:avLst/>
          </a:prstGeom>
        </p:spPr>
      </p:pic>
      <p:sp>
        <p:nvSpPr>
          <p:cNvPr id="5" name="Rectangle 4"/>
          <p:cNvSpPr/>
          <p:nvPr/>
        </p:nvSpPr>
        <p:spPr>
          <a:xfrm>
            <a:off x="9737889" y="5552388"/>
            <a:ext cx="2345232" cy="12884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7" name="Rectangle 6"/>
          <p:cNvSpPr/>
          <p:nvPr/>
        </p:nvSpPr>
        <p:spPr>
          <a:xfrm>
            <a:off x="2989469" y="5256550"/>
            <a:ext cx="5412957" cy="313932"/>
          </a:xfrm>
          <a:prstGeom prst="rect">
            <a:avLst/>
          </a:prstGeom>
        </p:spPr>
        <p:txBody>
          <a:bodyPr wrap="none">
            <a:spAutoFit/>
          </a:bodyPr>
          <a:lstStyle/>
          <a:p>
            <a:pPr lvl="0" algn="ctr">
              <a:lnSpc>
                <a:spcPct val="90000"/>
              </a:lnSpc>
              <a:spcBef>
                <a:spcPts val="1000"/>
              </a:spcBef>
            </a:pPr>
            <a:r>
              <a:rPr lang="en-US" sz="1600" i="1" dirty="0">
                <a:solidFill>
                  <a:srgbClr val="1C1463"/>
                </a:solidFill>
              </a:rPr>
              <a:t>Vienna, Symposium </a:t>
            </a:r>
            <a:r>
              <a:rPr lang="en-US" sz="1600" i="1" dirty="0" err="1">
                <a:solidFill>
                  <a:srgbClr val="1C1463"/>
                </a:solidFill>
              </a:rPr>
              <a:t>Integrierte</a:t>
            </a:r>
            <a:r>
              <a:rPr lang="en-US" sz="1600" i="1" dirty="0">
                <a:solidFill>
                  <a:srgbClr val="1C1463"/>
                </a:solidFill>
              </a:rPr>
              <a:t> </a:t>
            </a:r>
            <a:r>
              <a:rPr lang="en-US" sz="1600" i="1" dirty="0" err="1">
                <a:solidFill>
                  <a:srgbClr val="1C1463"/>
                </a:solidFill>
              </a:rPr>
              <a:t>Versorgung</a:t>
            </a:r>
            <a:r>
              <a:rPr lang="en-US" sz="1600" i="1" dirty="0">
                <a:solidFill>
                  <a:srgbClr val="1C1463"/>
                </a:solidFill>
              </a:rPr>
              <a:t>, November 24, 2021</a:t>
            </a:r>
          </a:p>
        </p:txBody>
      </p:sp>
      <p:sp>
        <p:nvSpPr>
          <p:cNvPr id="6" name="Rectangle 5"/>
          <p:cNvSpPr/>
          <p:nvPr/>
        </p:nvSpPr>
        <p:spPr>
          <a:xfrm>
            <a:off x="4332012" y="4676334"/>
            <a:ext cx="2880276" cy="369332"/>
          </a:xfrm>
          <a:prstGeom prst="rect">
            <a:avLst/>
          </a:prstGeom>
        </p:spPr>
        <p:txBody>
          <a:bodyPr wrap="none">
            <a:spAutoFit/>
          </a:bodyPr>
          <a:lstStyle/>
          <a:p>
            <a:r>
              <a:rPr lang="en-US" b="1" dirty="0">
                <a:solidFill>
                  <a:srgbClr val="1C1463"/>
                </a:solidFill>
              </a:rPr>
              <a:t>https://www.selfie2020.eu/</a:t>
            </a:r>
          </a:p>
        </p:txBody>
      </p:sp>
      <p:pic>
        <p:nvPicPr>
          <p:cNvPr id="8" name="Picture 2" descr="Image result for eshp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78282" y="245146"/>
            <a:ext cx="2713718" cy="145898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54D44B09-F4C3-4EB2-9037-6BEF3BF1014B}"/>
              </a:ext>
            </a:extLst>
          </p:cNvPr>
          <p:cNvSpPr txBox="1"/>
          <p:nvPr/>
        </p:nvSpPr>
        <p:spPr>
          <a:xfrm>
            <a:off x="772920" y="5902507"/>
            <a:ext cx="11063711" cy="584775"/>
          </a:xfrm>
          <a:prstGeom prst="rect">
            <a:avLst/>
          </a:prstGeom>
          <a:noFill/>
        </p:spPr>
        <p:txBody>
          <a:bodyPr wrap="square">
            <a:spAutoFit/>
          </a:bodyPr>
          <a:lstStyle/>
          <a:p>
            <a:r>
              <a:rPr lang="en-US" sz="1600" i="1" dirty="0">
                <a:solidFill>
                  <a:srgbClr val="1C1463"/>
                </a:solidFill>
              </a:rPr>
              <a:t>This project (SELFIE) has received funding from the European Union’s Horizon 2020 research and innovation </a:t>
            </a:r>
            <a:r>
              <a:rPr lang="en-US" sz="1600" i="1" dirty="0" err="1">
                <a:solidFill>
                  <a:srgbClr val="1C1463"/>
                </a:solidFill>
              </a:rPr>
              <a:t>programme</a:t>
            </a:r>
            <a:r>
              <a:rPr lang="en-US" sz="1600" i="1" dirty="0">
                <a:solidFill>
                  <a:srgbClr val="1C1463"/>
                </a:solidFill>
              </a:rPr>
              <a:t> under grant agreement No 634288. </a:t>
            </a:r>
            <a:endParaRPr lang="nl-NL" sz="1600" i="1" dirty="0"/>
          </a:p>
        </p:txBody>
      </p:sp>
      <p:pic>
        <p:nvPicPr>
          <p:cNvPr id="11" name="Picture 10">
            <a:extLst>
              <a:ext uri="{FF2B5EF4-FFF2-40B4-BE49-F238E27FC236}">
                <a16:creationId xmlns:a16="http://schemas.microsoft.com/office/drawing/2014/main" id="{298ABC75-1B4E-45E7-BB3A-2B6126E51CCB}"/>
              </a:ext>
            </a:extLst>
          </p:cNvPr>
          <p:cNvPicPr>
            <a:picLocks noChangeAspect="1"/>
          </p:cNvPicPr>
          <p:nvPr/>
        </p:nvPicPr>
        <p:blipFill>
          <a:blip r:embed="rId5"/>
          <a:stretch>
            <a:fillRect/>
          </a:stretch>
        </p:blipFill>
        <p:spPr>
          <a:xfrm>
            <a:off x="10610850" y="5150369"/>
            <a:ext cx="1016199" cy="678702"/>
          </a:xfrm>
          <a:prstGeom prst="rect">
            <a:avLst/>
          </a:prstGeom>
        </p:spPr>
      </p:pic>
    </p:spTree>
    <p:extLst>
      <p:ext uri="{BB962C8B-B14F-4D97-AF65-F5344CB8AC3E}">
        <p14:creationId xmlns:p14="http://schemas.microsoft.com/office/powerpoint/2010/main" val="27951170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5473" y="-105867"/>
            <a:ext cx="12051949" cy="1502911"/>
          </a:xfrm>
        </p:spPr>
        <p:txBody>
          <a:bodyPr>
            <a:noAutofit/>
          </a:bodyPr>
          <a:lstStyle/>
          <a:p>
            <a:r>
              <a:rPr lang="en-US" sz="4000" dirty="0">
                <a:solidFill>
                  <a:srgbClr val="1C1463"/>
                </a:solidFill>
              </a:rPr>
              <a:t>SELFIE: </a:t>
            </a:r>
            <a:r>
              <a:rPr lang="en-US" sz="4000" u="sng" dirty="0">
                <a:solidFill>
                  <a:srgbClr val="1C1463"/>
                </a:solidFill>
              </a:rPr>
              <a:t>S</a:t>
            </a:r>
            <a:r>
              <a:rPr lang="en-US" sz="4000" dirty="0">
                <a:solidFill>
                  <a:srgbClr val="1C1463"/>
                </a:solidFill>
              </a:rPr>
              <a:t>ustainable </a:t>
            </a:r>
            <a:r>
              <a:rPr lang="en-US" sz="4000" dirty="0" err="1">
                <a:solidFill>
                  <a:srgbClr val="1C1463"/>
                </a:solidFill>
              </a:rPr>
              <a:t>int</a:t>
            </a:r>
            <a:r>
              <a:rPr lang="en-US" sz="4000" u="sng" dirty="0" err="1">
                <a:solidFill>
                  <a:srgbClr val="1C1463"/>
                </a:solidFill>
              </a:rPr>
              <a:t>E</a:t>
            </a:r>
            <a:r>
              <a:rPr lang="en-US" sz="4000" dirty="0" err="1">
                <a:solidFill>
                  <a:srgbClr val="1C1463"/>
                </a:solidFill>
              </a:rPr>
              <a:t>grated</a:t>
            </a:r>
            <a:r>
              <a:rPr lang="en-US" sz="4000" dirty="0">
                <a:solidFill>
                  <a:srgbClr val="1C1463"/>
                </a:solidFill>
              </a:rPr>
              <a:t> chronic care </a:t>
            </a:r>
            <a:r>
              <a:rPr lang="en-US" sz="4000" dirty="0" err="1">
                <a:solidFill>
                  <a:srgbClr val="1C1463"/>
                </a:solidFill>
              </a:rPr>
              <a:t>mode</a:t>
            </a:r>
            <a:r>
              <a:rPr lang="en-US" sz="4000" u="sng" dirty="0" err="1">
                <a:solidFill>
                  <a:srgbClr val="1C1463"/>
                </a:solidFill>
              </a:rPr>
              <a:t>L</a:t>
            </a:r>
            <a:r>
              <a:rPr lang="en-US" sz="4000" dirty="0" err="1">
                <a:solidFill>
                  <a:srgbClr val="1C1463"/>
                </a:solidFill>
              </a:rPr>
              <a:t>s</a:t>
            </a:r>
            <a:r>
              <a:rPr lang="en-US" sz="4000" dirty="0">
                <a:solidFill>
                  <a:srgbClr val="1C1463"/>
                </a:solidFill>
              </a:rPr>
              <a:t> for multi-morbidity: delivery, </a:t>
            </a:r>
            <a:r>
              <a:rPr lang="en-US" sz="4000" u="sng" dirty="0" err="1">
                <a:solidFill>
                  <a:srgbClr val="1C1463"/>
                </a:solidFill>
              </a:rPr>
              <a:t>FI</a:t>
            </a:r>
            <a:r>
              <a:rPr lang="en-US" sz="4000" dirty="0" err="1">
                <a:solidFill>
                  <a:srgbClr val="1C1463"/>
                </a:solidFill>
              </a:rPr>
              <a:t>nancing</a:t>
            </a:r>
            <a:r>
              <a:rPr lang="en-US" sz="4000" dirty="0">
                <a:solidFill>
                  <a:srgbClr val="1C1463"/>
                </a:solidFill>
              </a:rPr>
              <a:t>, and </a:t>
            </a:r>
            <a:r>
              <a:rPr lang="en-US" sz="4000" dirty="0" err="1">
                <a:solidFill>
                  <a:srgbClr val="1C1463"/>
                </a:solidFill>
              </a:rPr>
              <a:t>performanc</a:t>
            </a:r>
            <a:r>
              <a:rPr lang="en-US" sz="4000" u="sng" dirty="0" err="1">
                <a:solidFill>
                  <a:srgbClr val="1C1463"/>
                </a:solidFill>
              </a:rPr>
              <a:t>E</a:t>
            </a:r>
            <a:r>
              <a:rPr lang="en-US" sz="4000" dirty="0">
                <a:solidFill>
                  <a:srgbClr val="1C1463"/>
                </a:solidFill>
              </a:rPr>
              <a:t> </a:t>
            </a:r>
            <a:endParaRPr lang="nl-NL" sz="4000" dirty="0">
              <a:solidFill>
                <a:srgbClr val="1C1463"/>
              </a:solidFill>
            </a:endParaRPr>
          </a:p>
        </p:txBody>
      </p:sp>
      <p:sp>
        <p:nvSpPr>
          <p:cNvPr id="5" name="Rectangle 4"/>
          <p:cNvSpPr/>
          <p:nvPr/>
        </p:nvSpPr>
        <p:spPr>
          <a:xfrm>
            <a:off x="9737889" y="5552388"/>
            <a:ext cx="2345232" cy="12884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6" name="Picture 5"/>
          <p:cNvPicPr>
            <a:picLocks noChangeAspect="1"/>
          </p:cNvPicPr>
          <p:nvPr/>
        </p:nvPicPr>
        <p:blipFill>
          <a:blip r:embed="rId3"/>
          <a:stretch>
            <a:fillRect/>
          </a:stretch>
        </p:blipFill>
        <p:spPr>
          <a:xfrm>
            <a:off x="2026227" y="1397044"/>
            <a:ext cx="8249042" cy="5173368"/>
          </a:xfrm>
          <a:prstGeom prst="rect">
            <a:avLst/>
          </a:prstGeom>
        </p:spPr>
      </p:pic>
      <p:sp>
        <p:nvSpPr>
          <p:cNvPr id="9" name="Down Arrow 8"/>
          <p:cNvSpPr/>
          <p:nvPr/>
        </p:nvSpPr>
        <p:spPr>
          <a:xfrm>
            <a:off x="1442503" y="1567841"/>
            <a:ext cx="583724" cy="4831773"/>
          </a:xfrm>
          <a:prstGeom prst="downArrow">
            <a:avLst/>
          </a:prstGeom>
          <a:gradFill flip="none" rotWithShape="1">
            <a:gsLst>
              <a:gs pos="0">
                <a:srgbClr val="1C1463">
                  <a:tint val="66000"/>
                  <a:satMod val="160000"/>
                </a:srgbClr>
              </a:gs>
              <a:gs pos="50000">
                <a:srgbClr val="1C1463">
                  <a:tint val="44500"/>
                  <a:satMod val="160000"/>
                </a:srgbClr>
              </a:gs>
              <a:gs pos="100000">
                <a:srgbClr val="1C1463">
                  <a:tint val="23500"/>
                  <a:satMod val="160000"/>
                </a:srgbClr>
              </a:gs>
            </a:gsLst>
            <a:lin ang="2700000" scaled="1"/>
            <a:tileRect/>
          </a:gradFill>
          <a:ln>
            <a:solidFill>
              <a:srgbClr val="1C14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TextBox 10"/>
          <p:cNvSpPr txBox="1"/>
          <p:nvPr/>
        </p:nvSpPr>
        <p:spPr>
          <a:xfrm rot="16200000">
            <a:off x="939708" y="5217311"/>
            <a:ext cx="1589315" cy="369332"/>
          </a:xfrm>
          <a:prstGeom prst="rect">
            <a:avLst/>
          </a:prstGeom>
          <a:noFill/>
        </p:spPr>
        <p:txBody>
          <a:bodyPr wrap="square" rtlCol="0">
            <a:spAutoFit/>
          </a:bodyPr>
          <a:lstStyle/>
          <a:p>
            <a:r>
              <a:rPr lang="en-US" b="1" dirty="0">
                <a:solidFill>
                  <a:srgbClr val="1C1463"/>
                </a:solidFill>
              </a:rPr>
              <a:t>2019</a:t>
            </a:r>
            <a:endParaRPr lang="nl-NL" b="1" dirty="0">
              <a:solidFill>
                <a:srgbClr val="1C1463"/>
              </a:solidFill>
            </a:endParaRPr>
          </a:p>
        </p:txBody>
      </p:sp>
      <p:sp>
        <p:nvSpPr>
          <p:cNvPr id="12" name="TextBox 11"/>
          <p:cNvSpPr txBox="1"/>
          <p:nvPr/>
        </p:nvSpPr>
        <p:spPr>
          <a:xfrm rot="16200000">
            <a:off x="939708" y="1212378"/>
            <a:ext cx="1589315" cy="369332"/>
          </a:xfrm>
          <a:prstGeom prst="rect">
            <a:avLst/>
          </a:prstGeom>
          <a:noFill/>
        </p:spPr>
        <p:txBody>
          <a:bodyPr wrap="square" rtlCol="0">
            <a:spAutoFit/>
          </a:bodyPr>
          <a:lstStyle/>
          <a:p>
            <a:r>
              <a:rPr lang="en-US" b="1" dirty="0">
                <a:solidFill>
                  <a:srgbClr val="1C1463"/>
                </a:solidFill>
              </a:rPr>
              <a:t>2015</a:t>
            </a:r>
            <a:endParaRPr lang="nl-NL" b="1" dirty="0">
              <a:solidFill>
                <a:srgbClr val="1C1463"/>
              </a:solidFill>
            </a:endParaRPr>
          </a:p>
        </p:txBody>
      </p:sp>
    </p:spTree>
    <p:extLst>
      <p:ext uri="{BB962C8B-B14F-4D97-AF65-F5344CB8AC3E}">
        <p14:creationId xmlns:p14="http://schemas.microsoft.com/office/powerpoint/2010/main" val="3613256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9377680" y="5384800"/>
            <a:ext cx="2672080" cy="1473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8858" y="98199"/>
            <a:ext cx="10515600" cy="859744"/>
          </a:xfrm>
        </p:spPr>
        <p:txBody>
          <a:bodyPr>
            <a:normAutofit/>
          </a:bodyPr>
          <a:lstStyle/>
          <a:p>
            <a:r>
              <a:rPr lang="en-US" dirty="0">
                <a:solidFill>
                  <a:srgbClr val="1C1463"/>
                </a:solidFill>
              </a:rPr>
              <a:t>SELFIE partners</a:t>
            </a:r>
            <a:endParaRPr lang="nl-NL"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4566" t="11270" r="39246" b="4286"/>
          <a:stretch/>
        </p:blipFill>
        <p:spPr>
          <a:xfrm>
            <a:off x="7934960" y="733675"/>
            <a:ext cx="4114800" cy="5791200"/>
          </a:xfrm>
          <a:prstGeom prst="rect">
            <a:avLst/>
          </a:prstGeom>
        </p:spPr>
      </p:pic>
      <p:sp>
        <p:nvSpPr>
          <p:cNvPr id="5" name="Rectangle 4"/>
          <p:cNvSpPr/>
          <p:nvPr/>
        </p:nvSpPr>
        <p:spPr>
          <a:xfrm>
            <a:off x="8104959" y="1062990"/>
            <a:ext cx="1469571" cy="14287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Content Placeholder 2"/>
          <p:cNvSpPr>
            <a:spLocks noGrp="1"/>
          </p:cNvSpPr>
          <p:nvPr>
            <p:ph idx="1"/>
          </p:nvPr>
        </p:nvSpPr>
        <p:spPr>
          <a:xfrm>
            <a:off x="195943" y="1062990"/>
            <a:ext cx="8303821" cy="5503363"/>
          </a:xfrm>
        </p:spPr>
        <p:txBody>
          <a:bodyPr>
            <a:normAutofit fontScale="92500" lnSpcReduction="10000"/>
          </a:bodyPr>
          <a:lstStyle/>
          <a:p>
            <a:pPr marL="514350" indent="-514350">
              <a:buFont typeface="+mj-lt"/>
              <a:buAutoNum type="arabicPeriod"/>
            </a:pPr>
            <a:r>
              <a:rPr lang="en-US" dirty="0">
                <a:solidFill>
                  <a:srgbClr val="1C1463"/>
                </a:solidFill>
              </a:rPr>
              <a:t>Erasmus School of Health Policy &amp; Management, Erasmus University Rotterdam, </a:t>
            </a:r>
            <a:r>
              <a:rPr lang="en-US" b="1" dirty="0">
                <a:solidFill>
                  <a:srgbClr val="00B050"/>
                </a:solidFill>
              </a:rPr>
              <a:t>the </a:t>
            </a:r>
            <a:r>
              <a:rPr lang="en-US" b="1" dirty="0">
                <a:solidFill>
                  <a:srgbClr val="11A33B"/>
                </a:solidFill>
              </a:rPr>
              <a:t>Netherlands</a:t>
            </a:r>
            <a:r>
              <a:rPr lang="en-US" dirty="0">
                <a:solidFill>
                  <a:srgbClr val="11A33B"/>
                </a:solidFill>
              </a:rPr>
              <a:t> </a:t>
            </a:r>
            <a:r>
              <a:rPr lang="en-US" dirty="0">
                <a:solidFill>
                  <a:srgbClr val="1C1463"/>
                </a:solidFill>
              </a:rPr>
              <a:t>(</a:t>
            </a:r>
            <a:r>
              <a:rPr lang="en-US" i="1" dirty="0">
                <a:solidFill>
                  <a:srgbClr val="1C1463"/>
                </a:solidFill>
              </a:rPr>
              <a:t>coordinator</a:t>
            </a:r>
            <a:r>
              <a:rPr lang="en-US" dirty="0">
                <a:solidFill>
                  <a:srgbClr val="1C1463"/>
                </a:solidFill>
              </a:rPr>
              <a:t>)</a:t>
            </a:r>
          </a:p>
          <a:p>
            <a:pPr marL="514350" indent="-514350">
              <a:buFont typeface="+mj-lt"/>
              <a:buAutoNum type="arabicPeriod"/>
            </a:pPr>
            <a:r>
              <a:rPr lang="en-US" dirty="0">
                <a:solidFill>
                  <a:srgbClr val="1C1463"/>
                </a:solidFill>
              </a:rPr>
              <a:t>Institute for Advanced Studies, </a:t>
            </a:r>
            <a:r>
              <a:rPr lang="en-US" b="1" dirty="0">
                <a:solidFill>
                  <a:srgbClr val="11A33B"/>
                </a:solidFill>
              </a:rPr>
              <a:t>Austria</a:t>
            </a:r>
          </a:p>
          <a:p>
            <a:pPr marL="514350" indent="-514350">
              <a:buFont typeface="+mj-lt"/>
              <a:buAutoNum type="arabicPeriod"/>
            </a:pPr>
            <a:r>
              <a:rPr lang="en-US" dirty="0">
                <a:solidFill>
                  <a:srgbClr val="1C1463"/>
                </a:solidFill>
              </a:rPr>
              <a:t>Ministry of Health (&amp;Agency for Quality &amp; Accreditation in Health Care and Social Welfare), </a:t>
            </a:r>
            <a:r>
              <a:rPr lang="en-US" b="1" dirty="0">
                <a:solidFill>
                  <a:srgbClr val="11A33B"/>
                </a:solidFill>
              </a:rPr>
              <a:t>Croatia</a:t>
            </a:r>
          </a:p>
          <a:p>
            <a:pPr marL="514350" indent="-514350">
              <a:buFont typeface="+mj-lt"/>
              <a:buAutoNum type="arabicPeriod"/>
            </a:pPr>
            <a:r>
              <a:rPr lang="en-US" dirty="0" err="1">
                <a:solidFill>
                  <a:srgbClr val="1C1463"/>
                </a:solidFill>
              </a:rPr>
              <a:t>Dept</a:t>
            </a:r>
            <a:r>
              <a:rPr lang="en-US" dirty="0">
                <a:solidFill>
                  <a:srgbClr val="1C1463"/>
                </a:solidFill>
              </a:rPr>
              <a:t> of Health Care Management, Berlin University                              of Technology, </a:t>
            </a:r>
            <a:r>
              <a:rPr lang="en-US" b="1" dirty="0">
                <a:solidFill>
                  <a:srgbClr val="11A33B"/>
                </a:solidFill>
              </a:rPr>
              <a:t>Germany</a:t>
            </a:r>
          </a:p>
          <a:p>
            <a:pPr marL="514350" indent="-514350">
              <a:buFont typeface="+mj-lt"/>
              <a:buAutoNum type="arabicPeriod"/>
            </a:pPr>
            <a:r>
              <a:rPr lang="en-US" dirty="0" err="1">
                <a:solidFill>
                  <a:srgbClr val="1C1463"/>
                </a:solidFill>
              </a:rPr>
              <a:t>Syreon</a:t>
            </a:r>
            <a:r>
              <a:rPr lang="en-US" dirty="0">
                <a:solidFill>
                  <a:srgbClr val="1C1463"/>
                </a:solidFill>
              </a:rPr>
              <a:t> Research Institute, </a:t>
            </a:r>
            <a:r>
              <a:rPr lang="en-US" b="1" dirty="0">
                <a:solidFill>
                  <a:srgbClr val="11A33B"/>
                </a:solidFill>
              </a:rPr>
              <a:t>Hungary</a:t>
            </a:r>
          </a:p>
          <a:p>
            <a:pPr marL="514350" indent="-514350">
              <a:buFont typeface="+mj-lt"/>
              <a:buAutoNum type="arabicPeriod"/>
            </a:pPr>
            <a:r>
              <a:rPr lang="en-US" dirty="0" err="1">
                <a:solidFill>
                  <a:srgbClr val="1C1463"/>
                </a:solidFill>
              </a:rPr>
              <a:t>Dept</a:t>
            </a:r>
            <a:r>
              <a:rPr lang="en-US" dirty="0">
                <a:solidFill>
                  <a:srgbClr val="1C1463"/>
                </a:solidFill>
              </a:rPr>
              <a:t> of Economics, University of Bergen, </a:t>
            </a:r>
            <a:r>
              <a:rPr lang="en-US" b="1" dirty="0">
                <a:solidFill>
                  <a:srgbClr val="11A33B"/>
                </a:solidFill>
              </a:rPr>
              <a:t>Norway</a:t>
            </a:r>
          </a:p>
          <a:p>
            <a:pPr marL="514350" indent="-514350">
              <a:buFont typeface="+mj-lt"/>
              <a:buAutoNum type="arabicPeriod"/>
            </a:pPr>
            <a:r>
              <a:rPr lang="en-US" dirty="0">
                <a:solidFill>
                  <a:srgbClr val="1C1463"/>
                </a:solidFill>
              </a:rPr>
              <a:t>IDIBAPS &amp; Hospital Clinic Barcelona, </a:t>
            </a:r>
            <a:r>
              <a:rPr lang="en-US" b="1" dirty="0">
                <a:solidFill>
                  <a:srgbClr val="11A33B"/>
                </a:solidFill>
              </a:rPr>
              <a:t>Spain</a:t>
            </a:r>
          </a:p>
          <a:p>
            <a:pPr marL="514350" indent="-514350">
              <a:buFont typeface="+mj-lt"/>
              <a:buAutoNum type="arabicPeriod"/>
            </a:pPr>
            <a:r>
              <a:rPr lang="en-US" dirty="0">
                <a:solidFill>
                  <a:srgbClr val="1C1463"/>
                </a:solidFill>
              </a:rPr>
              <a:t>Centre of Health Economics, University of                                              Manchester, </a:t>
            </a:r>
            <a:r>
              <a:rPr lang="en-US" b="1" dirty="0">
                <a:solidFill>
                  <a:srgbClr val="11A33B"/>
                </a:solidFill>
              </a:rPr>
              <a:t>UK</a:t>
            </a:r>
            <a:endParaRPr lang="nl-NL" dirty="0">
              <a:solidFill>
                <a:srgbClr val="11A33B"/>
              </a:solidFill>
            </a:endParaRPr>
          </a:p>
        </p:txBody>
      </p:sp>
    </p:spTree>
    <p:extLst>
      <p:ext uri="{BB962C8B-B14F-4D97-AF65-F5344CB8AC3E}">
        <p14:creationId xmlns:p14="http://schemas.microsoft.com/office/powerpoint/2010/main" val="3245605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9737889" y="5552388"/>
            <a:ext cx="2345232" cy="12884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5" name="Title 1"/>
          <p:cNvSpPr txBox="1">
            <a:spLocks/>
          </p:cNvSpPr>
          <p:nvPr/>
        </p:nvSpPr>
        <p:spPr>
          <a:xfrm>
            <a:off x="191993" y="119743"/>
            <a:ext cx="11996057" cy="9010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3600" dirty="0">
                <a:solidFill>
                  <a:srgbClr val="1C1463"/>
                </a:solidFill>
              </a:rPr>
              <a:t>17 </a:t>
            </a:r>
            <a:r>
              <a:rPr lang="nl-NL" sz="3600" dirty="0" err="1">
                <a:solidFill>
                  <a:srgbClr val="1C1463"/>
                </a:solidFill>
              </a:rPr>
              <a:t>integrated</a:t>
            </a:r>
            <a:r>
              <a:rPr lang="nl-NL" sz="3600" dirty="0">
                <a:solidFill>
                  <a:srgbClr val="1C1463"/>
                </a:solidFill>
              </a:rPr>
              <a:t> care programs for MM in 8 </a:t>
            </a:r>
            <a:r>
              <a:rPr lang="nl-NL" sz="3600" dirty="0" err="1">
                <a:solidFill>
                  <a:srgbClr val="1C1463"/>
                </a:solidFill>
              </a:rPr>
              <a:t>countries</a:t>
            </a:r>
            <a:r>
              <a:rPr lang="nl-NL" sz="3600" dirty="0">
                <a:solidFill>
                  <a:srgbClr val="1C1463"/>
                </a:solidFill>
              </a:rPr>
              <a:t>: </a:t>
            </a:r>
            <a:r>
              <a:rPr lang="nl-NL" sz="3600" dirty="0" err="1">
                <a:solidFill>
                  <a:srgbClr val="1C1463"/>
                </a:solidFill>
              </a:rPr>
              <a:t>why</a:t>
            </a:r>
            <a:r>
              <a:rPr lang="nl-NL" sz="3600" dirty="0">
                <a:solidFill>
                  <a:srgbClr val="1C1463"/>
                </a:solidFill>
              </a:rPr>
              <a:t> these?</a:t>
            </a:r>
          </a:p>
        </p:txBody>
      </p:sp>
      <p:pic>
        <p:nvPicPr>
          <p:cNvPr id="6" name="Picture 5"/>
          <p:cNvPicPr>
            <a:picLocks noChangeAspect="1"/>
          </p:cNvPicPr>
          <p:nvPr/>
        </p:nvPicPr>
        <p:blipFill>
          <a:blip r:embed="rId3"/>
          <a:stretch>
            <a:fillRect/>
          </a:stretch>
        </p:blipFill>
        <p:spPr>
          <a:xfrm>
            <a:off x="199736" y="884385"/>
            <a:ext cx="7969827" cy="5853872"/>
          </a:xfrm>
          <a:prstGeom prst="rect">
            <a:avLst/>
          </a:prstGeom>
        </p:spPr>
      </p:pic>
      <p:pic>
        <p:nvPicPr>
          <p:cNvPr id="7" name="Picture 6" descr="Screen Shot 2019-06-05 at 7.13.10 AM.png">
            <a:extLst>
              <a:ext uri="{FF2B5EF4-FFF2-40B4-BE49-F238E27FC236}">
                <a16:creationId xmlns:a16="http://schemas.microsoft.com/office/drawing/2014/main" id="{F975DF7B-F442-453E-9CF2-7F8B5479F6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76875" y="3175700"/>
            <a:ext cx="4663536" cy="3615806"/>
          </a:xfrm>
          <a:prstGeom prst="rect">
            <a:avLst/>
          </a:prstGeom>
        </p:spPr>
      </p:pic>
    </p:spTree>
    <p:extLst>
      <p:ext uri="{BB962C8B-B14F-4D97-AF65-F5344CB8AC3E}">
        <p14:creationId xmlns:p14="http://schemas.microsoft.com/office/powerpoint/2010/main" val="26862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9E5BA-5865-4F04-AFCB-7029633BFB46}"/>
              </a:ext>
            </a:extLst>
          </p:cNvPr>
          <p:cNvSpPr>
            <a:spLocks noGrp="1"/>
          </p:cNvSpPr>
          <p:nvPr>
            <p:ph type="title"/>
          </p:nvPr>
        </p:nvSpPr>
        <p:spPr/>
        <p:txBody>
          <a:bodyPr/>
          <a:lstStyle/>
          <a:p>
            <a:r>
              <a:rPr lang="en-US" dirty="0"/>
              <a:t>What many programs had in common</a:t>
            </a:r>
            <a:endParaRPr lang="nl-NL" dirty="0"/>
          </a:p>
        </p:txBody>
      </p:sp>
      <p:sp>
        <p:nvSpPr>
          <p:cNvPr id="3" name="Content Placeholder 2">
            <a:extLst>
              <a:ext uri="{FF2B5EF4-FFF2-40B4-BE49-F238E27FC236}">
                <a16:creationId xmlns:a16="http://schemas.microsoft.com/office/drawing/2014/main" id="{B0DDB77A-0D11-4C30-8416-DE21491B8673}"/>
              </a:ext>
            </a:extLst>
          </p:cNvPr>
          <p:cNvSpPr>
            <a:spLocks noGrp="1"/>
          </p:cNvSpPr>
          <p:nvPr>
            <p:ph idx="1"/>
          </p:nvPr>
        </p:nvSpPr>
        <p:spPr/>
        <p:txBody>
          <a:bodyPr/>
          <a:lstStyle/>
          <a:p>
            <a:r>
              <a:rPr lang="en-US" dirty="0"/>
              <a:t>Holistic view</a:t>
            </a:r>
          </a:p>
          <a:p>
            <a:r>
              <a:rPr lang="en-US" dirty="0"/>
              <a:t>Multidisciplinary team meetings</a:t>
            </a:r>
          </a:p>
          <a:p>
            <a:r>
              <a:rPr lang="en-US" dirty="0"/>
              <a:t>Individual care plan</a:t>
            </a:r>
          </a:p>
          <a:p>
            <a:r>
              <a:rPr lang="en-US" dirty="0"/>
              <a:t>Single contact point (case manager)</a:t>
            </a:r>
          </a:p>
          <a:p>
            <a:r>
              <a:rPr lang="en-US" dirty="0"/>
              <a:t>Shared decision making</a:t>
            </a:r>
          </a:p>
          <a:p>
            <a:r>
              <a:rPr lang="en-US" dirty="0"/>
              <a:t>Self-management</a:t>
            </a:r>
            <a:endParaRPr lang="nl-NL" dirty="0"/>
          </a:p>
        </p:txBody>
      </p:sp>
      <p:pic>
        <p:nvPicPr>
          <p:cNvPr id="4" name="Picture 3">
            <a:extLst>
              <a:ext uri="{FF2B5EF4-FFF2-40B4-BE49-F238E27FC236}">
                <a16:creationId xmlns:a16="http://schemas.microsoft.com/office/drawing/2014/main" id="{446405F5-F4D0-4E9A-BFD5-4379FB481746}"/>
              </a:ext>
            </a:extLst>
          </p:cNvPr>
          <p:cNvPicPr>
            <a:picLocks noChangeAspect="1"/>
          </p:cNvPicPr>
          <p:nvPr/>
        </p:nvPicPr>
        <p:blipFill>
          <a:blip r:embed="rId2"/>
          <a:stretch>
            <a:fillRect/>
          </a:stretch>
        </p:blipFill>
        <p:spPr>
          <a:xfrm>
            <a:off x="8084042" y="1911118"/>
            <a:ext cx="2564908" cy="1818961"/>
          </a:xfrm>
          <a:prstGeom prst="rect">
            <a:avLst/>
          </a:prstGeom>
        </p:spPr>
      </p:pic>
      <p:sp>
        <p:nvSpPr>
          <p:cNvPr id="6" name="TextBox 5">
            <a:extLst>
              <a:ext uri="{FF2B5EF4-FFF2-40B4-BE49-F238E27FC236}">
                <a16:creationId xmlns:a16="http://schemas.microsoft.com/office/drawing/2014/main" id="{65F73E79-41DE-483B-95BA-0E08275D9963}"/>
              </a:ext>
            </a:extLst>
          </p:cNvPr>
          <p:cNvSpPr txBox="1"/>
          <p:nvPr/>
        </p:nvSpPr>
        <p:spPr>
          <a:xfrm>
            <a:off x="838200" y="5665569"/>
            <a:ext cx="7019925" cy="646331"/>
          </a:xfrm>
          <a:prstGeom prst="rect">
            <a:avLst/>
          </a:prstGeom>
          <a:noFill/>
        </p:spPr>
        <p:txBody>
          <a:bodyPr wrap="square">
            <a:spAutoFit/>
          </a:bodyPr>
          <a:lstStyle/>
          <a:p>
            <a:r>
              <a:rPr lang="en-US" sz="1800" b="0" i="0" u="none" strike="noStrike" baseline="0" dirty="0">
                <a:solidFill>
                  <a:srgbClr val="131413"/>
                </a:solidFill>
                <a:latin typeface="WdcvmhAdvTTe45e47d2"/>
              </a:rPr>
              <a:t>Rutten-van </a:t>
            </a:r>
            <a:r>
              <a:rPr lang="en-US" sz="1800" b="0" i="0" u="none" strike="noStrike" baseline="0" dirty="0" err="1">
                <a:solidFill>
                  <a:srgbClr val="131413"/>
                </a:solidFill>
                <a:latin typeface="WdcvmhAdvTTe45e47d2"/>
              </a:rPr>
              <a:t>Mölken</a:t>
            </a:r>
            <a:r>
              <a:rPr lang="en-US" sz="1800" b="0" i="0" u="none" strike="noStrike" baseline="0" dirty="0">
                <a:solidFill>
                  <a:srgbClr val="131413"/>
                </a:solidFill>
                <a:latin typeface="WdcvmhAdvTTe45e47d2"/>
              </a:rPr>
              <a:t> et al. BMC Health Services Research (2018) 18:576</a:t>
            </a:r>
          </a:p>
          <a:p>
            <a:r>
              <a:rPr lang="en-US" sz="1800" b="0" i="0" u="none" strike="noStrike" baseline="0" dirty="0">
                <a:solidFill>
                  <a:srgbClr val="131413"/>
                </a:solidFill>
                <a:latin typeface="WdcvmhAdvTTe45e47d2"/>
              </a:rPr>
              <a:t>Czypionka </a:t>
            </a:r>
            <a:r>
              <a:rPr lang="en-US" sz="1800" b="0" i="0" u="none" strike="noStrike" baseline="0" dirty="0">
                <a:solidFill>
                  <a:srgbClr val="131413"/>
                </a:solidFill>
                <a:latin typeface="PplkykAdvTT7329fd89.I"/>
              </a:rPr>
              <a:t>et al. BMC Health Services Research </a:t>
            </a:r>
            <a:r>
              <a:rPr lang="en-US" sz="1800" b="0" i="0" u="none" strike="noStrike" baseline="0" dirty="0">
                <a:solidFill>
                  <a:srgbClr val="131413"/>
                </a:solidFill>
                <a:latin typeface="MyriadPro-Regular"/>
              </a:rPr>
              <a:t>(2020) 20:1102</a:t>
            </a:r>
            <a:endParaRPr lang="nl-NL" dirty="0"/>
          </a:p>
        </p:txBody>
      </p:sp>
    </p:spTree>
    <p:extLst>
      <p:ext uri="{BB962C8B-B14F-4D97-AF65-F5344CB8AC3E}">
        <p14:creationId xmlns:p14="http://schemas.microsoft.com/office/powerpoint/2010/main" val="2752091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9513029" y="5571603"/>
            <a:ext cx="2532263" cy="1210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p:txBody>
          <a:bodyPr/>
          <a:lstStyle/>
          <a:p>
            <a:endParaRPr lang="en-US" dirty="0">
              <a:solidFill>
                <a:srgbClr val="1C1463"/>
              </a:solidFill>
            </a:endParaRPr>
          </a:p>
          <a:p>
            <a:pPr marL="0" indent="0">
              <a:buNone/>
            </a:pPr>
            <a:endParaRPr lang="en-US" dirty="0">
              <a:solidFill>
                <a:srgbClr val="1C1463"/>
              </a:solidFill>
            </a:endParaRPr>
          </a:p>
          <a:p>
            <a:pPr marL="457200" lvl="1" indent="0">
              <a:buNone/>
            </a:pPr>
            <a:endParaRPr lang="en-US" dirty="0">
              <a:solidFill>
                <a:srgbClr val="1C1463"/>
              </a:solidFill>
            </a:endParaRPr>
          </a:p>
          <a:p>
            <a:pPr lvl="1"/>
            <a:endParaRPr lang="en-US" dirty="0">
              <a:solidFill>
                <a:srgbClr val="1C1463"/>
              </a:solidFill>
            </a:endParaRPr>
          </a:p>
          <a:p>
            <a:pPr lvl="1"/>
            <a:endParaRPr lang="en-US" dirty="0">
              <a:solidFill>
                <a:srgbClr val="1C1463"/>
              </a:solidFill>
            </a:endParaRPr>
          </a:p>
        </p:txBody>
      </p:sp>
      <p:pic>
        <p:nvPicPr>
          <p:cNvPr id="4" name="Picture 3"/>
          <p:cNvPicPr>
            <a:picLocks noChangeAspect="1"/>
          </p:cNvPicPr>
          <p:nvPr/>
        </p:nvPicPr>
        <p:blipFill>
          <a:blip r:embed="rId3"/>
          <a:stretch>
            <a:fillRect/>
          </a:stretch>
        </p:blipFill>
        <p:spPr>
          <a:xfrm>
            <a:off x="150019" y="1642504"/>
            <a:ext cx="5487305" cy="4928454"/>
          </a:xfrm>
          <a:prstGeom prst="rect">
            <a:avLst/>
          </a:prstGeom>
        </p:spPr>
      </p:pic>
      <p:sp>
        <p:nvSpPr>
          <p:cNvPr id="5" name="TextBox 4"/>
          <p:cNvSpPr txBox="1"/>
          <p:nvPr/>
        </p:nvSpPr>
        <p:spPr>
          <a:xfrm>
            <a:off x="1313924" y="587334"/>
            <a:ext cx="3350783" cy="954107"/>
          </a:xfrm>
          <a:prstGeom prst="rect">
            <a:avLst/>
          </a:prstGeom>
          <a:noFill/>
        </p:spPr>
        <p:txBody>
          <a:bodyPr wrap="square" rtlCol="0">
            <a:spAutoFit/>
          </a:bodyPr>
          <a:lstStyle/>
          <a:p>
            <a:r>
              <a:rPr lang="en-US" sz="3200" dirty="0">
                <a:solidFill>
                  <a:srgbClr val="1C1463"/>
                </a:solidFill>
              </a:rPr>
              <a:t>WHAT - framework </a:t>
            </a:r>
          </a:p>
          <a:p>
            <a:endParaRPr lang="en-US" sz="2400" dirty="0">
              <a:solidFill>
                <a:srgbClr val="1C1463"/>
              </a:solidFill>
            </a:endParaRPr>
          </a:p>
        </p:txBody>
      </p:sp>
      <p:pic>
        <p:nvPicPr>
          <p:cNvPr id="6" name="Picture 5"/>
          <p:cNvPicPr>
            <a:picLocks noChangeAspect="1"/>
          </p:cNvPicPr>
          <p:nvPr/>
        </p:nvPicPr>
        <p:blipFill rotWithShape="1">
          <a:blip r:embed="rId4"/>
          <a:srcRect l="4993"/>
          <a:stretch/>
        </p:blipFill>
        <p:spPr>
          <a:xfrm>
            <a:off x="5630420" y="1825625"/>
            <a:ext cx="7299469" cy="4707739"/>
          </a:xfrm>
          <a:prstGeom prst="rect">
            <a:avLst/>
          </a:prstGeom>
        </p:spPr>
      </p:pic>
      <p:sp>
        <p:nvSpPr>
          <p:cNvPr id="7" name="TextBox 6"/>
          <p:cNvSpPr txBox="1"/>
          <p:nvPr/>
        </p:nvSpPr>
        <p:spPr>
          <a:xfrm>
            <a:off x="7552053" y="610398"/>
            <a:ext cx="3227107" cy="954107"/>
          </a:xfrm>
          <a:prstGeom prst="rect">
            <a:avLst/>
          </a:prstGeom>
          <a:noFill/>
        </p:spPr>
        <p:txBody>
          <a:bodyPr wrap="square" rtlCol="0">
            <a:spAutoFit/>
          </a:bodyPr>
          <a:lstStyle/>
          <a:p>
            <a:r>
              <a:rPr lang="en-US" sz="3200" dirty="0">
                <a:solidFill>
                  <a:srgbClr val="1C1463"/>
                </a:solidFill>
              </a:rPr>
              <a:t>HOW - framework </a:t>
            </a:r>
          </a:p>
          <a:p>
            <a:endParaRPr lang="en-US" sz="2400" dirty="0">
              <a:solidFill>
                <a:srgbClr val="1C1463"/>
              </a:solidFill>
            </a:endParaRPr>
          </a:p>
        </p:txBody>
      </p:sp>
      <p:sp>
        <p:nvSpPr>
          <p:cNvPr id="8" name="Rectangle 7"/>
          <p:cNvSpPr/>
          <p:nvPr/>
        </p:nvSpPr>
        <p:spPr>
          <a:xfrm>
            <a:off x="11468084" y="5571603"/>
            <a:ext cx="1678193" cy="936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a:off x="5144919" y="695838"/>
            <a:ext cx="1613647" cy="403896"/>
          </a:xfrm>
          <a:prstGeom prst="rightArrow">
            <a:avLst/>
          </a:prstGeom>
          <a:solidFill>
            <a:srgbClr val="1C1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78C35EF-B326-4FFA-98B9-26E837C2A4EF}"/>
              </a:ext>
            </a:extLst>
          </p:cNvPr>
          <p:cNvSpPr txBox="1"/>
          <p:nvPr/>
        </p:nvSpPr>
        <p:spPr>
          <a:xfrm>
            <a:off x="1110281" y="1130104"/>
            <a:ext cx="4121687" cy="307777"/>
          </a:xfrm>
          <a:prstGeom prst="rect">
            <a:avLst/>
          </a:prstGeom>
          <a:noFill/>
        </p:spPr>
        <p:txBody>
          <a:bodyPr wrap="square" rtlCol="0">
            <a:spAutoFit/>
          </a:bodyPr>
          <a:lstStyle/>
          <a:p>
            <a:r>
              <a:rPr lang="en-US" sz="1400" dirty="0" err="1"/>
              <a:t>Leijten</a:t>
            </a:r>
            <a:r>
              <a:rPr lang="en-US" sz="1400" dirty="0"/>
              <a:t> &amp; Struckmann, Health Policy 122 (2018) 12–22</a:t>
            </a:r>
            <a:endParaRPr lang="nl-NL" sz="1400" dirty="0"/>
          </a:p>
        </p:txBody>
      </p:sp>
      <p:sp>
        <p:nvSpPr>
          <p:cNvPr id="12" name="TextBox 11">
            <a:extLst>
              <a:ext uri="{FF2B5EF4-FFF2-40B4-BE49-F238E27FC236}">
                <a16:creationId xmlns:a16="http://schemas.microsoft.com/office/drawing/2014/main" id="{1EF33755-14D3-4BAD-B3AE-AA5CC77DB866}"/>
              </a:ext>
            </a:extLst>
          </p:cNvPr>
          <p:cNvSpPr txBox="1"/>
          <p:nvPr/>
        </p:nvSpPr>
        <p:spPr>
          <a:xfrm>
            <a:off x="9513029" y="681037"/>
            <a:ext cx="184731" cy="369332"/>
          </a:xfrm>
          <a:prstGeom prst="rect">
            <a:avLst/>
          </a:prstGeom>
          <a:noFill/>
        </p:spPr>
        <p:txBody>
          <a:bodyPr wrap="none" rtlCol="0">
            <a:spAutoFit/>
          </a:bodyPr>
          <a:lstStyle/>
          <a:p>
            <a:endParaRPr lang="nl-NL" dirty="0"/>
          </a:p>
        </p:txBody>
      </p:sp>
      <p:sp>
        <p:nvSpPr>
          <p:cNvPr id="13" name="TextBox 12">
            <a:extLst>
              <a:ext uri="{FF2B5EF4-FFF2-40B4-BE49-F238E27FC236}">
                <a16:creationId xmlns:a16="http://schemas.microsoft.com/office/drawing/2014/main" id="{7FE6F990-077C-4C20-870E-12D0299413A3}"/>
              </a:ext>
            </a:extLst>
          </p:cNvPr>
          <p:cNvSpPr txBox="1"/>
          <p:nvPr/>
        </p:nvSpPr>
        <p:spPr>
          <a:xfrm>
            <a:off x="7067591" y="1123853"/>
            <a:ext cx="4890876" cy="307777"/>
          </a:xfrm>
          <a:prstGeom prst="rect">
            <a:avLst/>
          </a:prstGeom>
          <a:noFill/>
        </p:spPr>
        <p:txBody>
          <a:bodyPr wrap="square" rtlCol="0">
            <a:spAutoFit/>
          </a:bodyPr>
          <a:lstStyle/>
          <a:p>
            <a:r>
              <a:rPr lang="en-US" sz="1400" dirty="0"/>
              <a:t>Looman et al., Social Science &amp; Medicine 277 (2021) 113728</a:t>
            </a:r>
            <a:endParaRPr lang="nl-NL" sz="1400" dirty="0"/>
          </a:p>
        </p:txBody>
      </p:sp>
    </p:spTree>
    <p:extLst>
      <p:ext uri="{BB962C8B-B14F-4D97-AF65-F5344CB8AC3E}">
        <p14:creationId xmlns:p14="http://schemas.microsoft.com/office/powerpoint/2010/main" val="1325852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535" y="0"/>
            <a:ext cx="10515600" cy="1325563"/>
          </a:xfrm>
        </p:spPr>
        <p:txBody>
          <a:bodyPr/>
          <a:lstStyle/>
          <a:p>
            <a:r>
              <a:rPr lang="en-US" dirty="0">
                <a:solidFill>
                  <a:srgbClr val="1C1463"/>
                </a:solidFill>
              </a:rPr>
              <a:t>10 implementation mechanisms </a:t>
            </a:r>
          </a:p>
        </p:txBody>
      </p:sp>
      <p:pic>
        <p:nvPicPr>
          <p:cNvPr id="4" name="Content Placeholder 3"/>
          <p:cNvPicPr>
            <a:picLocks noGrp="1" noChangeAspect="1"/>
          </p:cNvPicPr>
          <p:nvPr>
            <p:ph idx="1"/>
          </p:nvPr>
        </p:nvPicPr>
        <p:blipFill>
          <a:blip r:embed="rId3"/>
          <a:stretch>
            <a:fillRect/>
          </a:stretch>
        </p:blipFill>
        <p:spPr>
          <a:xfrm>
            <a:off x="3040716" y="1208891"/>
            <a:ext cx="9063827" cy="5553779"/>
          </a:xfrm>
          <a:prstGeom prst="rect">
            <a:avLst/>
          </a:prstGeom>
        </p:spPr>
      </p:pic>
      <p:sp>
        <p:nvSpPr>
          <p:cNvPr id="5" name="TextBox 4"/>
          <p:cNvSpPr txBox="1"/>
          <p:nvPr/>
        </p:nvSpPr>
        <p:spPr>
          <a:xfrm>
            <a:off x="87457" y="3711476"/>
            <a:ext cx="4286250" cy="2677656"/>
          </a:xfrm>
          <a:prstGeom prst="rect">
            <a:avLst/>
          </a:prstGeom>
          <a:noFill/>
          <a:ln w="9525">
            <a:noFill/>
            <a:prstDash val="solid"/>
          </a:ln>
        </p:spPr>
        <p:txBody>
          <a:bodyPr wrap="square" rtlCol="0">
            <a:spAutoFit/>
          </a:bodyPr>
          <a:lstStyle/>
          <a:p>
            <a:pPr marL="457200" indent="-457200">
              <a:buFont typeface="Arial" panose="020B0604020202020204" pitchFamily="34" charset="0"/>
              <a:buChar char="•"/>
            </a:pPr>
            <a:r>
              <a:rPr lang="en-US" sz="2400" dirty="0">
                <a:solidFill>
                  <a:srgbClr val="1C1463"/>
                </a:solidFill>
              </a:rPr>
              <a:t>Thick descriptions 17 integrated care programs (documents+233 interviews)</a:t>
            </a:r>
          </a:p>
          <a:p>
            <a:pPr marL="457200" indent="-457200">
              <a:buFont typeface="Arial" panose="020B0604020202020204" pitchFamily="34" charset="0"/>
              <a:buChar char="•"/>
            </a:pPr>
            <a:r>
              <a:rPr lang="en-US" sz="2400" dirty="0">
                <a:solidFill>
                  <a:srgbClr val="1C1463"/>
                </a:solidFill>
              </a:rPr>
              <a:t>Scientific literature on implementation and change management</a:t>
            </a:r>
          </a:p>
          <a:p>
            <a:pPr marL="457200" indent="-457200">
              <a:buFont typeface="Arial" panose="020B0604020202020204" pitchFamily="34" charset="0"/>
              <a:buChar char="•"/>
            </a:pPr>
            <a:r>
              <a:rPr lang="en-US" sz="2400" dirty="0">
                <a:solidFill>
                  <a:srgbClr val="1C1463"/>
                </a:solidFill>
              </a:rPr>
              <a:t>MCDA 17 programs</a:t>
            </a:r>
          </a:p>
        </p:txBody>
      </p:sp>
    </p:spTree>
    <p:extLst>
      <p:ext uri="{BB962C8B-B14F-4D97-AF65-F5344CB8AC3E}">
        <p14:creationId xmlns:p14="http://schemas.microsoft.com/office/powerpoint/2010/main" val="1504715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1" dirty="0">
                <a:solidFill>
                  <a:srgbClr val="1C1463"/>
                </a:solidFill>
              </a:rPr>
            </a:br>
            <a:r>
              <a:rPr lang="en-US" dirty="0">
                <a:solidFill>
                  <a:srgbClr val="1C1463"/>
                </a:solidFill>
              </a:rPr>
              <a:t>1) Engage in alignment work </a:t>
            </a:r>
            <a:br>
              <a:rPr lang="en-US" dirty="0">
                <a:solidFill>
                  <a:srgbClr val="1C1463"/>
                </a:solidFill>
              </a:rPr>
            </a:br>
            <a:endParaRPr lang="en-US" dirty="0"/>
          </a:p>
        </p:txBody>
      </p:sp>
      <p:sp>
        <p:nvSpPr>
          <p:cNvPr id="3" name="Content Placeholder 2"/>
          <p:cNvSpPr>
            <a:spLocks noGrp="1"/>
          </p:cNvSpPr>
          <p:nvPr>
            <p:ph idx="1"/>
          </p:nvPr>
        </p:nvSpPr>
        <p:spPr>
          <a:xfrm>
            <a:off x="5141260" y="2506662"/>
            <a:ext cx="6552302" cy="4351338"/>
          </a:xfrm>
        </p:spPr>
        <p:txBody>
          <a:bodyPr/>
          <a:lstStyle/>
          <a:p>
            <a:pPr marL="0" lvl="1" indent="0">
              <a:buNone/>
            </a:pPr>
            <a:r>
              <a:rPr lang="en-US" dirty="0">
                <a:solidFill>
                  <a:srgbClr val="1C1463"/>
                </a:solidFill>
              </a:rPr>
              <a:t>Alignment of components </a:t>
            </a:r>
          </a:p>
          <a:p>
            <a:pPr marL="0" lvl="1" indent="0">
              <a:buNone/>
            </a:pPr>
            <a:r>
              <a:rPr lang="en-US" dirty="0">
                <a:solidFill>
                  <a:srgbClr val="1C1463"/>
                </a:solidFill>
              </a:rPr>
              <a:t>- example: individualized care plan</a:t>
            </a:r>
          </a:p>
          <a:p>
            <a:pPr marL="0" lvl="1" indent="0">
              <a:buNone/>
            </a:pPr>
            <a:endParaRPr lang="en-US" dirty="0">
              <a:solidFill>
                <a:srgbClr val="1C1463"/>
              </a:solidFill>
            </a:endParaRPr>
          </a:p>
          <a:p>
            <a:pPr marL="0" lvl="1" indent="0">
              <a:buNone/>
            </a:pPr>
            <a:endParaRPr lang="en-US" dirty="0">
              <a:solidFill>
                <a:srgbClr val="1C1463"/>
              </a:solidFill>
            </a:endParaRPr>
          </a:p>
          <a:p>
            <a:pPr marL="0" lvl="1" indent="0">
              <a:buNone/>
            </a:pPr>
            <a:r>
              <a:rPr lang="en-US" dirty="0">
                <a:solidFill>
                  <a:srgbClr val="1C1463"/>
                </a:solidFill>
              </a:rPr>
              <a:t>Alignment of micro/</a:t>
            </a:r>
            <a:r>
              <a:rPr lang="en-US" dirty="0" err="1">
                <a:solidFill>
                  <a:srgbClr val="1C1463"/>
                </a:solidFill>
              </a:rPr>
              <a:t>meso</a:t>
            </a:r>
            <a:r>
              <a:rPr lang="en-US" dirty="0">
                <a:solidFill>
                  <a:srgbClr val="1C1463"/>
                </a:solidFill>
              </a:rPr>
              <a:t>/macro-level </a:t>
            </a:r>
          </a:p>
          <a:p>
            <a:pPr marL="0" lvl="1" indent="0">
              <a:buNone/>
            </a:pPr>
            <a:r>
              <a:rPr lang="en-US" dirty="0">
                <a:solidFill>
                  <a:srgbClr val="1C1463"/>
                </a:solidFill>
              </a:rPr>
              <a:t>- example: working around macro-level barriers (rather than overcoming)</a:t>
            </a:r>
          </a:p>
          <a:p>
            <a:pPr marL="800100" lvl="2" indent="-342900">
              <a:buFontTx/>
              <a:buChar char="-"/>
            </a:pPr>
            <a:endParaRPr lang="en-US" dirty="0">
              <a:solidFill>
                <a:srgbClr val="1C1463"/>
              </a:solidFil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844" y="1690688"/>
            <a:ext cx="4201373" cy="4320000"/>
          </a:xfrm>
          <a:prstGeom prst="rect">
            <a:avLst/>
          </a:prstGeom>
        </p:spPr>
      </p:pic>
      <p:pic>
        <p:nvPicPr>
          <p:cNvPr id="6" name="Content Placeholder 3"/>
          <p:cNvPicPr>
            <a:picLocks noChangeAspect="1"/>
          </p:cNvPicPr>
          <p:nvPr/>
        </p:nvPicPr>
        <p:blipFill>
          <a:blip r:embed="rId4"/>
          <a:stretch>
            <a:fillRect/>
          </a:stretch>
        </p:blipFill>
        <p:spPr>
          <a:xfrm>
            <a:off x="8677439" y="193638"/>
            <a:ext cx="3379935" cy="2071025"/>
          </a:xfrm>
          <a:prstGeom prst="rect">
            <a:avLst/>
          </a:prstGeom>
        </p:spPr>
      </p:pic>
    </p:spTree>
    <p:extLst>
      <p:ext uri="{BB962C8B-B14F-4D97-AF65-F5344CB8AC3E}">
        <p14:creationId xmlns:p14="http://schemas.microsoft.com/office/powerpoint/2010/main" val="29788364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1C1463"/>
                </a:solidFill>
              </a:rPr>
              <a:t>2) Adopt an incremental growth model </a:t>
            </a:r>
            <a:r>
              <a:rPr lang="en-US" u="sng" dirty="0">
                <a:solidFill>
                  <a:srgbClr val="1C1463"/>
                </a:solidFill>
              </a:rPr>
              <a:t> </a:t>
            </a:r>
            <a:endParaRPr lang="en-US" dirty="0">
              <a:solidFill>
                <a:srgbClr val="1C1463"/>
              </a:solidFill>
            </a:endParaRPr>
          </a:p>
        </p:txBody>
      </p:sp>
      <p:sp>
        <p:nvSpPr>
          <p:cNvPr id="3" name="Content Placeholder 2"/>
          <p:cNvSpPr>
            <a:spLocks noGrp="1"/>
          </p:cNvSpPr>
          <p:nvPr>
            <p:ph idx="1"/>
          </p:nvPr>
        </p:nvSpPr>
        <p:spPr>
          <a:xfrm>
            <a:off x="601532" y="2546386"/>
            <a:ext cx="7349026" cy="2810921"/>
          </a:xfrm>
        </p:spPr>
        <p:txBody>
          <a:bodyPr/>
          <a:lstStyle/>
          <a:p>
            <a:pPr marL="0" indent="0">
              <a:buNone/>
            </a:pPr>
            <a:r>
              <a:rPr lang="en-US" dirty="0">
                <a:solidFill>
                  <a:srgbClr val="1C1463"/>
                </a:solidFill>
              </a:rPr>
              <a:t>One can </a:t>
            </a:r>
            <a:r>
              <a:rPr lang="en-US" i="1" dirty="0">
                <a:solidFill>
                  <a:srgbClr val="1C1463"/>
                </a:solidFill>
              </a:rPr>
              <a:t>incrementally </a:t>
            </a:r>
            <a:r>
              <a:rPr lang="en-US" dirty="0">
                <a:solidFill>
                  <a:srgbClr val="1C1463"/>
                </a:solidFill>
              </a:rPr>
              <a:t>integrate all of the services for some of the people, </a:t>
            </a:r>
          </a:p>
          <a:p>
            <a:pPr marL="0" indent="0">
              <a:buNone/>
            </a:pPr>
            <a:r>
              <a:rPr lang="en-US" dirty="0">
                <a:solidFill>
                  <a:srgbClr val="1C1463"/>
                </a:solidFill>
              </a:rPr>
              <a:t>and some of the services for all of the people, </a:t>
            </a:r>
          </a:p>
          <a:p>
            <a:pPr marL="0" indent="0">
              <a:buNone/>
            </a:pPr>
            <a:r>
              <a:rPr lang="en-US" dirty="0">
                <a:solidFill>
                  <a:srgbClr val="1C1463"/>
                </a:solidFill>
              </a:rPr>
              <a:t>but cannot integrate all of the services for all of the people </a:t>
            </a:r>
            <a:r>
              <a:rPr lang="en-US" i="1" dirty="0">
                <a:solidFill>
                  <a:srgbClr val="1C1463"/>
                </a:solidFill>
              </a:rPr>
              <a:t>at once</a:t>
            </a:r>
            <a:r>
              <a:rPr lang="en-US" dirty="0">
                <a:solidFill>
                  <a:srgbClr val="1C1463"/>
                </a:solidFill>
              </a:rPr>
              <a:t> (adaptation of </a:t>
            </a:r>
            <a:r>
              <a:rPr lang="en-US" b="1" dirty="0" err="1">
                <a:solidFill>
                  <a:srgbClr val="1C1463"/>
                </a:solidFill>
              </a:rPr>
              <a:t>Leutz</a:t>
            </a:r>
            <a:r>
              <a:rPr lang="en-US" dirty="0">
                <a:solidFill>
                  <a:srgbClr val="1C1463"/>
                </a:solidFill>
              </a:rPr>
              <a:t>, 1999). </a:t>
            </a:r>
          </a:p>
          <a:p>
            <a:pPr marL="0" indent="0">
              <a:buNone/>
            </a:pPr>
            <a:endParaRPr lang="en-US" dirty="0">
              <a:solidFill>
                <a:srgbClr val="1C1463"/>
              </a:solidFil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2980" y="1280159"/>
            <a:ext cx="4141856" cy="4320000"/>
          </a:xfrm>
          <a:prstGeom prst="rect">
            <a:avLst/>
          </a:prstGeom>
        </p:spPr>
      </p:pic>
    </p:spTree>
    <p:extLst>
      <p:ext uri="{BB962C8B-B14F-4D97-AF65-F5344CB8AC3E}">
        <p14:creationId xmlns:p14="http://schemas.microsoft.com/office/powerpoint/2010/main" val="3590352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1C1463"/>
                </a:solidFill>
              </a:rPr>
              <a:t>3) Balance between flexibility and formal structures </a:t>
            </a:r>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906655" y="1201681"/>
            <a:ext cx="3987692" cy="4320000"/>
          </a:xfrm>
        </p:spPr>
      </p:pic>
      <p:sp>
        <p:nvSpPr>
          <p:cNvPr id="6" name="TextBox 5"/>
          <p:cNvSpPr txBox="1"/>
          <p:nvPr/>
        </p:nvSpPr>
        <p:spPr>
          <a:xfrm>
            <a:off x="838200" y="2575413"/>
            <a:ext cx="6492797" cy="1661993"/>
          </a:xfrm>
          <a:prstGeom prst="rect">
            <a:avLst/>
          </a:prstGeom>
          <a:noFill/>
        </p:spPr>
        <p:txBody>
          <a:bodyPr wrap="square" rtlCol="0">
            <a:spAutoFit/>
          </a:bodyPr>
          <a:lstStyle/>
          <a:p>
            <a:r>
              <a:rPr lang="en-US" sz="2800" dirty="0">
                <a:solidFill>
                  <a:srgbClr val="1C1463"/>
                </a:solidFill>
              </a:rPr>
              <a:t>Balance between:</a:t>
            </a:r>
          </a:p>
          <a:p>
            <a:pPr marL="457200" indent="-457200">
              <a:buFontTx/>
              <a:buChar char="-"/>
            </a:pPr>
            <a:r>
              <a:rPr lang="en-US" sz="2800" dirty="0">
                <a:solidFill>
                  <a:srgbClr val="1C1463"/>
                </a:solidFill>
              </a:rPr>
              <a:t>Person-</a:t>
            </a:r>
            <a:r>
              <a:rPr lang="en-US" sz="2800" dirty="0" err="1">
                <a:solidFill>
                  <a:srgbClr val="1C1463"/>
                </a:solidFill>
              </a:rPr>
              <a:t>centredness</a:t>
            </a:r>
            <a:r>
              <a:rPr lang="en-US" sz="2800" dirty="0">
                <a:solidFill>
                  <a:srgbClr val="1C1463"/>
                </a:solidFill>
              </a:rPr>
              <a:t> &amp; standardization</a:t>
            </a:r>
          </a:p>
          <a:p>
            <a:pPr marL="457200" indent="-457200">
              <a:buFontTx/>
              <a:buChar char="-"/>
            </a:pPr>
            <a:r>
              <a:rPr lang="en-US" sz="2800" dirty="0">
                <a:solidFill>
                  <a:srgbClr val="1C1463"/>
                </a:solidFill>
              </a:rPr>
              <a:t>Informal relations &amp; formal structures  </a:t>
            </a:r>
          </a:p>
          <a:p>
            <a:endParaRPr lang="en-US" dirty="0"/>
          </a:p>
        </p:txBody>
      </p:sp>
    </p:spTree>
    <p:extLst>
      <p:ext uri="{BB962C8B-B14F-4D97-AF65-F5344CB8AC3E}">
        <p14:creationId xmlns:p14="http://schemas.microsoft.com/office/powerpoint/2010/main" val="16588774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1C1463"/>
                </a:solidFill>
              </a:rPr>
              <a:t>4) Apply collaborative governance </a:t>
            </a:r>
          </a:p>
        </p:txBody>
      </p:sp>
      <p:sp>
        <p:nvSpPr>
          <p:cNvPr id="3" name="Content Placeholder 2"/>
          <p:cNvSpPr>
            <a:spLocks noGrp="1"/>
          </p:cNvSpPr>
          <p:nvPr>
            <p:ph idx="1"/>
          </p:nvPr>
        </p:nvSpPr>
        <p:spPr>
          <a:xfrm>
            <a:off x="4691324" y="1822451"/>
            <a:ext cx="6961094" cy="4351338"/>
          </a:xfrm>
        </p:spPr>
        <p:txBody>
          <a:bodyPr>
            <a:normAutofit/>
          </a:bodyPr>
          <a:lstStyle/>
          <a:p>
            <a:pPr marL="0" indent="0">
              <a:buNone/>
            </a:pPr>
            <a:endParaRPr lang="en-US" dirty="0">
              <a:solidFill>
                <a:srgbClr val="1C1463"/>
              </a:solidFill>
            </a:endParaRPr>
          </a:p>
          <a:p>
            <a:pPr marL="0" indent="0">
              <a:buNone/>
            </a:pPr>
            <a:r>
              <a:rPr lang="en-US" dirty="0">
                <a:solidFill>
                  <a:srgbClr val="1C1463"/>
                </a:solidFill>
              </a:rPr>
              <a:t>Health Network </a:t>
            </a:r>
            <a:r>
              <a:rPr lang="en-US" dirty="0" err="1">
                <a:solidFill>
                  <a:srgbClr val="1C1463"/>
                </a:solidFill>
              </a:rPr>
              <a:t>Tennengau</a:t>
            </a:r>
            <a:r>
              <a:rPr lang="en-US" dirty="0">
                <a:solidFill>
                  <a:srgbClr val="1C1463"/>
                </a:solidFill>
              </a:rPr>
              <a:t> – Austria </a:t>
            </a:r>
          </a:p>
          <a:p>
            <a:pPr lvl="1"/>
            <a:r>
              <a:rPr lang="en-US" dirty="0">
                <a:solidFill>
                  <a:srgbClr val="1C1463"/>
                </a:solidFill>
              </a:rPr>
              <a:t>involvement of all major players in health and social care</a:t>
            </a:r>
          </a:p>
          <a:p>
            <a:pPr lvl="1"/>
            <a:r>
              <a:rPr lang="en-US" dirty="0">
                <a:solidFill>
                  <a:srgbClr val="1C1463"/>
                </a:solidFill>
              </a:rPr>
              <a:t>shared motivation and interests </a:t>
            </a:r>
          </a:p>
          <a:p>
            <a:pPr lvl="1"/>
            <a:r>
              <a:rPr lang="en-US" dirty="0">
                <a:solidFill>
                  <a:srgbClr val="1C1463"/>
                </a:solidFill>
              </a:rPr>
              <a:t>frequent communication </a:t>
            </a:r>
          </a:p>
          <a:p>
            <a:pPr lvl="1"/>
            <a:r>
              <a:rPr lang="en-US" dirty="0">
                <a:solidFill>
                  <a:srgbClr val="1C1463"/>
                </a:solidFill>
              </a:rPr>
              <a:t>building trust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001" y="1690687"/>
            <a:ext cx="4116648" cy="4320000"/>
          </a:xfrm>
          <a:prstGeom prst="rect">
            <a:avLst/>
          </a:prstGeom>
        </p:spPr>
      </p:pic>
      <p:sp>
        <p:nvSpPr>
          <p:cNvPr id="4" name="Oval Callout 3"/>
          <p:cNvSpPr/>
          <p:nvPr/>
        </p:nvSpPr>
        <p:spPr>
          <a:xfrm rot="719561">
            <a:off x="9930014" y="709868"/>
            <a:ext cx="1784159" cy="1338360"/>
          </a:xfrm>
          <a:prstGeom prst="wedgeEllipseCallout">
            <a:avLst/>
          </a:prstGeom>
          <a:noFill/>
          <a:ln>
            <a:solidFill>
              <a:srgbClr val="1C14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rot="533305">
            <a:off x="10008199" y="1144610"/>
            <a:ext cx="1582387" cy="923330"/>
          </a:xfrm>
          <a:prstGeom prst="rect">
            <a:avLst/>
          </a:prstGeom>
          <a:noFill/>
        </p:spPr>
        <p:txBody>
          <a:bodyPr wrap="square" rtlCol="0">
            <a:spAutoFit/>
          </a:bodyPr>
          <a:lstStyle/>
          <a:p>
            <a:pPr algn="ctr"/>
            <a:r>
              <a:rPr lang="en-US" dirty="0">
                <a:solidFill>
                  <a:srgbClr val="1C1463"/>
                </a:solidFill>
              </a:rPr>
              <a:t>Ansell &amp; Gash, 2007</a:t>
            </a:r>
          </a:p>
          <a:p>
            <a:endParaRPr lang="en-US" dirty="0"/>
          </a:p>
        </p:txBody>
      </p:sp>
    </p:spTree>
    <p:extLst>
      <p:ext uri="{BB962C8B-B14F-4D97-AF65-F5344CB8AC3E}">
        <p14:creationId xmlns:p14="http://schemas.microsoft.com/office/powerpoint/2010/main" val="3789690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0172" y="437254"/>
            <a:ext cx="10515600" cy="1325563"/>
          </a:xfrm>
        </p:spPr>
        <p:txBody>
          <a:bodyPr/>
          <a:lstStyle/>
          <a:p>
            <a:r>
              <a:rPr lang="en-US" dirty="0">
                <a:solidFill>
                  <a:srgbClr val="1C1463"/>
                </a:solidFill>
              </a:rPr>
              <a:t>5) Distribute leadership </a:t>
            </a:r>
          </a:p>
        </p:txBody>
      </p:sp>
      <p:sp>
        <p:nvSpPr>
          <p:cNvPr id="3" name="Content Placeholder 2"/>
          <p:cNvSpPr>
            <a:spLocks noGrp="1"/>
          </p:cNvSpPr>
          <p:nvPr>
            <p:ph idx="1"/>
          </p:nvPr>
        </p:nvSpPr>
        <p:spPr>
          <a:xfrm>
            <a:off x="4087010" y="1825625"/>
            <a:ext cx="10515600" cy="4351338"/>
          </a:xfrm>
        </p:spPr>
        <p:txBody>
          <a:bodyPr>
            <a:normAutofit/>
          </a:bodyPr>
          <a:lstStyle/>
          <a:p>
            <a:pPr marL="0" indent="0">
              <a:buNone/>
            </a:pPr>
            <a:endParaRPr lang="en-US" dirty="0">
              <a:solidFill>
                <a:srgbClr val="1C1463"/>
              </a:solidFill>
            </a:endParaRPr>
          </a:p>
          <a:p>
            <a:pPr marL="0" indent="0">
              <a:buNone/>
            </a:pPr>
            <a:endParaRPr lang="en-US" dirty="0">
              <a:solidFill>
                <a:srgbClr val="1C1463"/>
              </a:solidFill>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8404" y="1825625"/>
            <a:ext cx="4075567" cy="4320000"/>
          </a:xfrm>
          <a:prstGeom prst="rect">
            <a:avLst/>
          </a:prstGeom>
        </p:spPr>
      </p:pic>
      <p:sp>
        <p:nvSpPr>
          <p:cNvPr id="6" name="TextBox 5"/>
          <p:cNvSpPr txBox="1"/>
          <p:nvPr/>
        </p:nvSpPr>
        <p:spPr>
          <a:xfrm>
            <a:off x="4883971" y="2139427"/>
            <a:ext cx="6934649" cy="4154984"/>
          </a:xfrm>
          <a:prstGeom prst="rect">
            <a:avLst/>
          </a:prstGeom>
          <a:noFill/>
        </p:spPr>
        <p:txBody>
          <a:bodyPr wrap="square" rtlCol="0">
            <a:spAutoFit/>
          </a:bodyPr>
          <a:lstStyle/>
          <a:p>
            <a:r>
              <a:rPr lang="en-US" sz="2400" dirty="0">
                <a:solidFill>
                  <a:srgbClr val="1C1463"/>
                </a:solidFill>
              </a:rPr>
              <a:t>Leadership was distributed across different levels:</a:t>
            </a:r>
          </a:p>
          <a:p>
            <a:r>
              <a:rPr lang="en-US" sz="2400" dirty="0">
                <a:solidFill>
                  <a:srgbClr val="1C1463"/>
                </a:solidFill>
              </a:rPr>
              <a:t>national, regional, </a:t>
            </a:r>
            <a:r>
              <a:rPr lang="en-US" sz="2400" dirty="0" err="1">
                <a:solidFill>
                  <a:srgbClr val="1C1463"/>
                </a:solidFill>
              </a:rPr>
              <a:t>organisational</a:t>
            </a:r>
            <a:r>
              <a:rPr lang="en-US" sz="2400" dirty="0">
                <a:solidFill>
                  <a:srgbClr val="1C1463"/>
                </a:solidFill>
              </a:rPr>
              <a:t> and unit level.  </a:t>
            </a:r>
          </a:p>
          <a:p>
            <a:endParaRPr lang="en-US" sz="2400" dirty="0">
              <a:solidFill>
                <a:srgbClr val="1C1463"/>
              </a:solidFill>
            </a:endParaRPr>
          </a:p>
          <a:p>
            <a:r>
              <a:rPr lang="en-US" sz="2400" dirty="0">
                <a:solidFill>
                  <a:srgbClr val="1C1463"/>
                </a:solidFill>
              </a:rPr>
              <a:t>Examples: </a:t>
            </a:r>
          </a:p>
          <a:p>
            <a:pPr marL="342900" indent="-342900">
              <a:buFontTx/>
              <a:buChar char="-"/>
            </a:pPr>
            <a:r>
              <a:rPr lang="en-US" sz="2400" dirty="0">
                <a:solidFill>
                  <a:srgbClr val="1C1463"/>
                </a:solidFill>
              </a:rPr>
              <a:t>Elected management board of </a:t>
            </a:r>
            <a:r>
              <a:rPr lang="en-US" sz="2400" dirty="0" err="1">
                <a:solidFill>
                  <a:srgbClr val="1C1463"/>
                </a:solidFill>
              </a:rPr>
              <a:t>programme</a:t>
            </a:r>
            <a:endParaRPr lang="en-US" sz="2400" dirty="0">
              <a:solidFill>
                <a:srgbClr val="1C1463"/>
              </a:solidFill>
            </a:endParaRPr>
          </a:p>
          <a:p>
            <a:pPr marL="342900" indent="-342900">
              <a:buFontTx/>
              <a:buChar char="-"/>
            </a:pPr>
            <a:r>
              <a:rPr lang="en-US" sz="2400" dirty="0">
                <a:solidFill>
                  <a:srgbClr val="1C1463"/>
                </a:solidFill>
              </a:rPr>
              <a:t>Local champions within teams </a:t>
            </a:r>
          </a:p>
          <a:p>
            <a:endParaRPr lang="en-US" sz="2400" dirty="0">
              <a:solidFill>
                <a:srgbClr val="1C1463"/>
              </a:solidFill>
            </a:endParaRPr>
          </a:p>
          <a:p>
            <a:pPr marL="342900" indent="-342900">
              <a:buFontTx/>
              <a:buChar char="-"/>
            </a:pPr>
            <a:endParaRPr lang="en-US" sz="2400" dirty="0">
              <a:solidFill>
                <a:srgbClr val="1C1463"/>
              </a:solidFill>
            </a:endParaRPr>
          </a:p>
          <a:p>
            <a:pPr marL="342900" indent="-342900">
              <a:buFontTx/>
              <a:buChar char="-"/>
            </a:pPr>
            <a:endParaRPr lang="en-US" sz="2400" dirty="0">
              <a:solidFill>
                <a:srgbClr val="1C1463"/>
              </a:solidFill>
            </a:endParaRPr>
          </a:p>
          <a:p>
            <a:endParaRPr lang="en-US" sz="2400" dirty="0">
              <a:solidFill>
                <a:srgbClr val="1C1463"/>
              </a:solidFill>
            </a:endParaRPr>
          </a:p>
          <a:p>
            <a:endParaRPr lang="en-US" sz="2400" dirty="0">
              <a:solidFill>
                <a:srgbClr val="1C1463"/>
              </a:solidFill>
            </a:endParaRPr>
          </a:p>
        </p:txBody>
      </p:sp>
    </p:spTree>
    <p:extLst>
      <p:ext uri="{BB962C8B-B14F-4D97-AF65-F5344CB8AC3E}">
        <p14:creationId xmlns:p14="http://schemas.microsoft.com/office/powerpoint/2010/main" val="3192501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1C1463"/>
                </a:solidFill>
              </a:rPr>
              <a:t>6) Build a multidisciplinary team culture with mutual recognition of each other’s roles</a:t>
            </a:r>
            <a:r>
              <a:rPr lang="en-US" u="sng" dirty="0">
                <a:solidFill>
                  <a:srgbClr val="1C1463"/>
                </a:solidFill>
              </a:rPr>
              <a:t> </a:t>
            </a:r>
            <a:endParaRPr lang="en-US" dirty="0">
              <a:solidFill>
                <a:srgbClr val="1C1463"/>
              </a:solidFill>
            </a:endParaRPr>
          </a:p>
        </p:txBody>
      </p:sp>
      <p:sp>
        <p:nvSpPr>
          <p:cNvPr id="3" name="Content Placeholder 2"/>
          <p:cNvSpPr>
            <a:spLocks noGrp="1"/>
          </p:cNvSpPr>
          <p:nvPr>
            <p:ph idx="1"/>
          </p:nvPr>
        </p:nvSpPr>
        <p:spPr>
          <a:xfrm>
            <a:off x="838200" y="1825625"/>
            <a:ext cx="7348369" cy="4351338"/>
          </a:xfrm>
        </p:spPr>
        <p:txBody>
          <a:bodyPr/>
          <a:lstStyle/>
          <a:p>
            <a:pPr marL="0" indent="0">
              <a:buNone/>
            </a:pPr>
            <a:endParaRPr lang="en-US" dirty="0">
              <a:solidFill>
                <a:srgbClr val="1C1463"/>
              </a:solidFill>
            </a:endParaRPr>
          </a:p>
          <a:p>
            <a:pPr marL="0" indent="0">
              <a:buNone/>
            </a:pPr>
            <a:r>
              <a:rPr lang="en-US" dirty="0" err="1">
                <a:solidFill>
                  <a:srgbClr val="1C1463"/>
                </a:solidFill>
              </a:rPr>
              <a:t>Salford</a:t>
            </a:r>
            <a:r>
              <a:rPr lang="en-US" dirty="0">
                <a:solidFill>
                  <a:srgbClr val="1C1463"/>
                </a:solidFill>
              </a:rPr>
              <a:t> Together – United Kingdom </a:t>
            </a:r>
          </a:p>
          <a:p>
            <a:pPr marL="0" indent="0">
              <a:buNone/>
            </a:pPr>
            <a:r>
              <a:rPr lang="en-US" dirty="0">
                <a:solidFill>
                  <a:srgbClr val="1C1463"/>
                </a:solidFill>
              </a:rPr>
              <a:t>Multidisciplinary Health and Social care Groups</a:t>
            </a:r>
          </a:p>
          <a:p>
            <a:pPr lvl="1"/>
            <a:r>
              <a:rPr lang="en-US" dirty="0">
                <a:solidFill>
                  <a:srgbClr val="1C1463"/>
                </a:solidFill>
              </a:rPr>
              <a:t>Multidisciplinary team meeting</a:t>
            </a:r>
          </a:p>
          <a:p>
            <a:pPr lvl="1"/>
            <a:r>
              <a:rPr lang="en-US" dirty="0">
                <a:solidFill>
                  <a:srgbClr val="1C1463"/>
                </a:solidFill>
              </a:rPr>
              <a:t>Team meetings to improve collaboration</a:t>
            </a:r>
          </a:p>
          <a:p>
            <a:pPr lvl="1"/>
            <a:r>
              <a:rPr lang="en-US" dirty="0">
                <a:solidFill>
                  <a:srgbClr val="1C1463"/>
                </a:solidFill>
              </a:rPr>
              <a:t>Physical proximity </a:t>
            </a:r>
          </a:p>
          <a:p>
            <a:pPr lvl="1"/>
            <a:endParaRPr lang="en-US" dirty="0">
              <a:solidFill>
                <a:srgbClr val="1C1463"/>
              </a:solidFill>
            </a:endParaRP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3994" t="5167" r="3893" b="4371"/>
          <a:stretch/>
        </p:blipFill>
        <p:spPr>
          <a:xfrm>
            <a:off x="8110369" y="1600200"/>
            <a:ext cx="3864428" cy="3907971"/>
          </a:xfrm>
          <a:prstGeom prst="rect">
            <a:avLst/>
          </a:prstGeom>
        </p:spPr>
      </p:pic>
    </p:spTree>
    <p:extLst>
      <p:ext uri="{BB962C8B-B14F-4D97-AF65-F5344CB8AC3E}">
        <p14:creationId xmlns:p14="http://schemas.microsoft.com/office/powerpoint/2010/main" val="4215316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1C1463"/>
                </a:solidFill>
              </a:rPr>
              <a:t>7) Develop new roles and competencies for integrated care </a:t>
            </a:r>
          </a:p>
        </p:txBody>
      </p:sp>
      <p:sp>
        <p:nvSpPr>
          <p:cNvPr id="3" name="Content Placeholder 2"/>
          <p:cNvSpPr>
            <a:spLocks noGrp="1"/>
          </p:cNvSpPr>
          <p:nvPr>
            <p:ph idx="1"/>
          </p:nvPr>
        </p:nvSpPr>
        <p:spPr/>
        <p:txBody>
          <a:bodyPr/>
          <a:lstStyle/>
          <a:p>
            <a:endParaRPr lang="en-US" dirty="0">
              <a:solidFill>
                <a:srgbClr val="1C1463"/>
              </a:solidFill>
            </a:endParaRPr>
          </a:p>
          <a:p>
            <a:endParaRPr lang="en-US" dirty="0">
              <a:solidFill>
                <a:srgbClr val="1C1463"/>
              </a:solidFill>
            </a:endParaRPr>
          </a:p>
          <a:p>
            <a:endParaRPr lang="en-US" dirty="0">
              <a:solidFill>
                <a:srgbClr val="1C1463"/>
              </a:solidFill>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5585" y="1233954"/>
            <a:ext cx="4156138" cy="4320000"/>
          </a:xfrm>
          <a:prstGeom prst="rect">
            <a:avLst/>
          </a:prstGeom>
        </p:spPr>
      </p:pic>
      <p:sp>
        <p:nvSpPr>
          <p:cNvPr id="6" name="TextBox 5"/>
          <p:cNvSpPr txBox="1"/>
          <p:nvPr/>
        </p:nvSpPr>
        <p:spPr>
          <a:xfrm>
            <a:off x="1021976" y="1903552"/>
            <a:ext cx="7627172" cy="3631763"/>
          </a:xfrm>
          <a:prstGeom prst="rect">
            <a:avLst/>
          </a:prstGeom>
          <a:noFill/>
        </p:spPr>
        <p:txBody>
          <a:bodyPr wrap="square" rtlCol="0">
            <a:spAutoFit/>
          </a:bodyPr>
          <a:lstStyle/>
          <a:p>
            <a:r>
              <a:rPr lang="en-US" sz="2800" dirty="0">
                <a:solidFill>
                  <a:srgbClr val="1C1463"/>
                </a:solidFill>
              </a:rPr>
              <a:t>New roles, task-shifting &amp; task differentiation</a:t>
            </a:r>
          </a:p>
          <a:p>
            <a:endParaRPr lang="en-US" sz="2800" dirty="0">
              <a:solidFill>
                <a:srgbClr val="1C1463"/>
              </a:solidFill>
            </a:endParaRPr>
          </a:p>
          <a:p>
            <a:r>
              <a:rPr lang="en-US" sz="2800" dirty="0">
                <a:solidFill>
                  <a:srgbClr val="1C1463"/>
                </a:solidFill>
              </a:rPr>
              <a:t>Education &amp; training for new competencies:</a:t>
            </a:r>
          </a:p>
          <a:p>
            <a:pPr marL="342900" indent="-342900">
              <a:buFontTx/>
              <a:buChar char="-"/>
            </a:pPr>
            <a:r>
              <a:rPr lang="en-US" sz="2400" dirty="0">
                <a:solidFill>
                  <a:srgbClr val="1C1463"/>
                </a:solidFill>
              </a:rPr>
              <a:t>To engage in multidisciplinary teamwork </a:t>
            </a:r>
          </a:p>
          <a:p>
            <a:pPr marL="342900" indent="-342900">
              <a:buFontTx/>
              <a:buChar char="-"/>
            </a:pPr>
            <a:r>
              <a:rPr lang="en-US" sz="2400" dirty="0">
                <a:solidFill>
                  <a:srgbClr val="1C1463"/>
                </a:solidFill>
              </a:rPr>
              <a:t>To adapt to changing role of the patient</a:t>
            </a:r>
          </a:p>
          <a:p>
            <a:pPr lvl="1"/>
            <a:r>
              <a:rPr lang="en-US" sz="2400" dirty="0">
                <a:solidFill>
                  <a:srgbClr val="1C1463"/>
                </a:solidFill>
              </a:rPr>
              <a:t>	e.g. self-management support</a:t>
            </a:r>
          </a:p>
          <a:p>
            <a:endParaRPr lang="en-US" sz="2800" dirty="0">
              <a:solidFill>
                <a:srgbClr val="1C1463"/>
              </a:solidFill>
            </a:endParaRPr>
          </a:p>
          <a:p>
            <a:r>
              <a:rPr lang="en-US" sz="2800" dirty="0">
                <a:solidFill>
                  <a:srgbClr val="1C1463"/>
                </a:solidFill>
              </a:rPr>
              <a:t>  </a:t>
            </a:r>
          </a:p>
          <a:p>
            <a:endParaRPr lang="en-US" dirty="0"/>
          </a:p>
        </p:txBody>
      </p:sp>
    </p:spTree>
    <p:extLst>
      <p:ext uri="{BB962C8B-B14F-4D97-AF65-F5344CB8AC3E}">
        <p14:creationId xmlns:p14="http://schemas.microsoft.com/office/powerpoint/2010/main" val="4083403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1C1463"/>
                </a:solidFill>
              </a:rPr>
              <a:t>8) Secure long-term funding and adopt innovative payment that overcome fragmentation </a:t>
            </a:r>
          </a:p>
        </p:txBody>
      </p:sp>
      <p:sp>
        <p:nvSpPr>
          <p:cNvPr id="3" name="Content Placeholder 2"/>
          <p:cNvSpPr>
            <a:spLocks noGrp="1"/>
          </p:cNvSpPr>
          <p:nvPr>
            <p:ph idx="1"/>
          </p:nvPr>
        </p:nvSpPr>
        <p:spPr>
          <a:xfrm>
            <a:off x="4870052" y="2108497"/>
            <a:ext cx="6586842" cy="4351338"/>
          </a:xfrm>
        </p:spPr>
        <p:txBody>
          <a:bodyPr>
            <a:normAutofit/>
          </a:bodyPr>
          <a:lstStyle/>
          <a:p>
            <a:r>
              <a:rPr lang="en-US" dirty="0">
                <a:solidFill>
                  <a:srgbClr val="1C1463"/>
                </a:solidFill>
              </a:rPr>
              <a:t>Start-up funding </a:t>
            </a:r>
          </a:p>
          <a:p>
            <a:endParaRPr lang="en-US" dirty="0">
              <a:solidFill>
                <a:srgbClr val="1C1463"/>
              </a:solidFill>
            </a:endParaRPr>
          </a:p>
          <a:p>
            <a:r>
              <a:rPr lang="en-US" dirty="0">
                <a:solidFill>
                  <a:srgbClr val="1C1463"/>
                </a:solidFill>
              </a:rPr>
              <a:t>Long-term contracts</a:t>
            </a:r>
          </a:p>
          <a:p>
            <a:pPr lvl="1"/>
            <a:r>
              <a:rPr lang="en-US" dirty="0">
                <a:solidFill>
                  <a:srgbClr val="1C1463"/>
                </a:solidFill>
              </a:rPr>
              <a:t>Collaborative governance involving payers</a:t>
            </a:r>
          </a:p>
          <a:p>
            <a:endParaRPr lang="en-US" dirty="0">
              <a:solidFill>
                <a:srgbClr val="1C1463"/>
              </a:solidFill>
            </a:endParaRPr>
          </a:p>
          <a:p>
            <a:r>
              <a:rPr lang="en-US" dirty="0">
                <a:solidFill>
                  <a:srgbClr val="1C1463"/>
                </a:solidFill>
              </a:rPr>
              <a:t>Payment models incentivizing integration</a:t>
            </a:r>
          </a:p>
          <a:p>
            <a:pPr lvl="1"/>
            <a:endParaRPr lang="en-US" dirty="0">
              <a:solidFill>
                <a:srgbClr val="1C1463"/>
              </a:solidFill>
            </a:endParaRPr>
          </a:p>
          <a:p>
            <a:pPr lvl="1"/>
            <a:endParaRPr lang="en-US" dirty="0">
              <a:solidFill>
                <a:srgbClr val="1C1463"/>
              </a:solidFill>
            </a:endParaRPr>
          </a:p>
          <a:p>
            <a:pPr lvl="1"/>
            <a:endParaRPr lang="en-US" dirty="0">
              <a:solidFill>
                <a:srgbClr val="1C1463"/>
              </a:solidFill>
            </a:endParaRPr>
          </a:p>
          <a:p>
            <a:pPr lvl="1"/>
            <a:endParaRPr lang="en-US" dirty="0">
              <a:solidFill>
                <a:srgbClr val="1C1463"/>
              </a:solidFill>
            </a:endParaRPr>
          </a:p>
          <a:p>
            <a:pPr marL="457200" lvl="1" indent="0">
              <a:buNone/>
            </a:pPr>
            <a:endParaRPr lang="en-US" dirty="0">
              <a:solidFill>
                <a:srgbClr val="1C1463"/>
              </a:solidFil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876" y="1818035"/>
            <a:ext cx="4171716" cy="4320000"/>
          </a:xfrm>
          <a:prstGeom prst="rect">
            <a:avLst/>
          </a:prstGeom>
        </p:spPr>
      </p:pic>
      <p:sp>
        <p:nvSpPr>
          <p:cNvPr id="6" name="TextBox 5">
            <a:extLst>
              <a:ext uri="{FF2B5EF4-FFF2-40B4-BE49-F238E27FC236}">
                <a16:creationId xmlns:a16="http://schemas.microsoft.com/office/drawing/2014/main" id="{C22358F8-0A67-48C8-9233-05F00702AFBA}"/>
              </a:ext>
            </a:extLst>
          </p:cNvPr>
          <p:cNvSpPr txBox="1"/>
          <p:nvPr/>
        </p:nvSpPr>
        <p:spPr>
          <a:xfrm>
            <a:off x="5115473" y="4982646"/>
            <a:ext cx="6096000" cy="369332"/>
          </a:xfrm>
          <a:prstGeom prst="rect">
            <a:avLst/>
          </a:prstGeom>
          <a:noFill/>
        </p:spPr>
        <p:txBody>
          <a:bodyPr wrap="square">
            <a:spAutoFit/>
          </a:bodyPr>
          <a:lstStyle/>
          <a:p>
            <a:r>
              <a:rPr lang="en-US" dirty="0"/>
              <a:t>Stokes et al., Health Policy 122 (2018) 963–969</a:t>
            </a:r>
            <a:endParaRPr lang="nl-NL" dirty="0"/>
          </a:p>
        </p:txBody>
      </p:sp>
    </p:spTree>
    <p:extLst>
      <p:ext uri="{BB962C8B-B14F-4D97-AF65-F5344CB8AC3E}">
        <p14:creationId xmlns:p14="http://schemas.microsoft.com/office/powerpoint/2010/main" val="37574229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6847C4F-5DA7-4EC9-AF55-FD6FE314B084}"/>
              </a:ext>
            </a:extLst>
          </p:cNvPr>
          <p:cNvSpPr>
            <a:spLocks noGrp="1"/>
          </p:cNvSpPr>
          <p:nvPr>
            <p:ph type="title"/>
          </p:nvPr>
        </p:nvSpPr>
        <p:spPr>
          <a:xfrm>
            <a:off x="422330" y="0"/>
            <a:ext cx="11502970" cy="1325563"/>
          </a:xfrm>
        </p:spPr>
        <p:txBody>
          <a:bodyPr>
            <a:normAutofit fontScale="90000"/>
          </a:bodyPr>
          <a:lstStyle/>
          <a:p>
            <a:r>
              <a:rPr lang="en-US" sz="3200" dirty="0">
                <a:solidFill>
                  <a:srgbClr val="1C1463"/>
                </a:solidFill>
              </a:rPr>
              <a:t>Increase in </a:t>
            </a:r>
            <a:r>
              <a:rPr lang="en-US" sz="3200" b="1" u="sng" dirty="0">
                <a:solidFill>
                  <a:srgbClr val="1C1463"/>
                </a:solidFill>
              </a:rPr>
              <a:t>total</a:t>
            </a:r>
            <a:r>
              <a:rPr lang="en-US" sz="3200" dirty="0">
                <a:solidFill>
                  <a:srgbClr val="1C1463"/>
                </a:solidFill>
              </a:rPr>
              <a:t> costs </a:t>
            </a:r>
            <a:r>
              <a:rPr lang="en-US" sz="3200" b="1" u="sng" dirty="0">
                <a:solidFill>
                  <a:srgbClr val="1C1463"/>
                </a:solidFill>
              </a:rPr>
              <a:t>per patient </a:t>
            </a:r>
            <a:r>
              <a:rPr lang="en-US" sz="3200" dirty="0">
                <a:solidFill>
                  <a:srgbClr val="1C1463"/>
                </a:solidFill>
              </a:rPr>
              <a:t>due to introduction of bundled payments for chronic diseases in the Netherlands: a DID analysis 2008-2015 </a:t>
            </a:r>
          </a:p>
        </p:txBody>
      </p:sp>
      <p:pic>
        <p:nvPicPr>
          <p:cNvPr id="2" name="Picture 1">
            <a:extLst>
              <a:ext uri="{FF2B5EF4-FFF2-40B4-BE49-F238E27FC236}">
                <a16:creationId xmlns:a16="http://schemas.microsoft.com/office/drawing/2014/main" id="{3A310093-BDE9-4964-8A7B-A53147105116}"/>
              </a:ext>
            </a:extLst>
          </p:cNvPr>
          <p:cNvPicPr>
            <a:picLocks noChangeAspect="1"/>
          </p:cNvPicPr>
          <p:nvPr/>
        </p:nvPicPr>
        <p:blipFill>
          <a:blip r:embed="rId3"/>
          <a:stretch>
            <a:fillRect/>
          </a:stretch>
        </p:blipFill>
        <p:spPr>
          <a:xfrm>
            <a:off x="1095541" y="1162452"/>
            <a:ext cx="4584589" cy="2755631"/>
          </a:xfrm>
          <a:prstGeom prst="rect">
            <a:avLst/>
          </a:prstGeom>
        </p:spPr>
      </p:pic>
      <p:pic>
        <p:nvPicPr>
          <p:cNvPr id="6" name="Picture 5">
            <a:extLst>
              <a:ext uri="{FF2B5EF4-FFF2-40B4-BE49-F238E27FC236}">
                <a16:creationId xmlns:a16="http://schemas.microsoft.com/office/drawing/2014/main" id="{424D4B90-6B18-465C-97FD-AE556BEE8656}"/>
              </a:ext>
            </a:extLst>
          </p:cNvPr>
          <p:cNvPicPr>
            <a:picLocks noChangeAspect="1"/>
          </p:cNvPicPr>
          <p:nvPr/>
        </p:nvPicPr>
        <p:blipFill>
          <a:blip r:embed="rId4"/>
          <a:stretch>
            <a:fillRect/>
          </a:stretch>
        </p:blipFill>
        <p:spPr>
          <a:xfrm>
            <a:off x="3286124" y="4003809"/>
            <a:ext cx="4584589" cy="2755631"/>
          </a:xfrm>
          <a:prstGeom prst="rect">
            <a:avLst/>
          </a:prstGeom>
        </p:spPr>
      </p:pic>
      <p:sp>
        <p:nvSpPr>
          <p:cNvPr id="7" name="Speech Bubble: Rectangle 6">
            <a:extLst>
              <a:ext uri="{FF2B5EF4-FFF2-40B4-BE49-F238E27FC236}">
                <a16:creationId xmlns:a16="http://schemas.microsoft.com/office/drawing/2014/main" id="{BD0569C1-89CD-4823-AF6C-9B1DDE153DE6}"/>
              </a:ext>
            </a:extLst>
          </p:cNvPr>
          <p:cNvSpPr/>
          <p:nvPr/>
        </p:nvSpPr>
        <p:spPr>
          <a:xfrm>
            <a:off x="144407" y="4003809"/>
            <a:ext cx="2092435" cy="1133476"/>
          </a:xfrm>
          <a:prstGeom prst="wedgeRectCallout">
            <a:avLst>
              <a:gd name="adj1" fmla="val 6934"/>
              <a:gd name="adj2" fmla="val -12444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 name="TextBox 7">
            <a:extLst>
              <a:ext uri="{FF2B5EF4-FFF2-40B4-BE49-F238E27FC236}">
                <a16:creationId xmlns:a16="http://schemas.microsoft.com/office/drawing/2014/main" id="{47D0F67C-8F0C-4E0C-B58A-F3635E9FBBE2}"/>
              </a:ext>
            </a:extLst>
          </p:cNvPr>
          <p:cNvSpPr txBox="1"/>
          <p:nvPr/>
        </p:nvSpPr>
        <p:spPr>
          <a:xfrm>
            <a:off x="331842" y="4060067"/>
            <a:ext cx="1905000" cy="1077218"/>
          </a:xfrm>
          <a:prstGeom prst="rect">
            <a:avLst/>
          </a:prstGeom>
          <a:noFill/>
        </p:spPr>
        <p:txBody>
          <a:bodyPr wrap="square" rtlCol="0">
            <a:spAutoFit/>
          </a:bodyPr>
          <a:lstStyle/>
          <a:p>
            <a:r>
              <a:rPr lang="en-US" sz="1600" dirty="0"/>
              <a:t>Difference in total costs between patient in program and not in program</a:t>
            </a:r>
            <a:endParaRPr lang="nl-NL" sz="1600" dirty="0"/>
          </a:p>
        </p:txBody>
      </p:sp>
      <p:pic>
        <p:nvPicPr>
          <p:cNvPr id="10" name="Picture 9">
            <a:extLst>
              <a:ext uri="{FF2B5EF4-FFF2-40B4-BE49-F238E27FC236}">
                <a16:creationId xmlns:a16="http://schemas.microsoft.com/office/drawing/2014/main" id="{17937CEC-2E1D-4841-ADD2-7B3F1B7B4060}"/>
              </a:ext>
            </a:extLst>
          </p:cNvPr>
          <p:cNvPicPr>
            <a:picLocks noChangeAspect="1"/>
          </p:cNvPicPr>
          <p:nvPr/>
        </p:nvPicPr>
        <p:blipFill>
          <a:blip r:embed="rId5"/>
          <a:stretch>
            <a:fillRect/>
          </a:stretch>
        </p:blipFill>
        <p:spPr>
          <a:xfrm>
            <a:off x="6511870" y="1162451"/>
            <a:ext cx="4584589" cy="2755631"/>
          </a:xfrm>
          <a:prstGeom prst="rect">
            <a:avLst/>
          </a:prstGeom>
        </p:spPr>
      </p:pic>
      <p:sp>
        <p:nvSpPr>
          <p:cNvPr id="11" name="TextBox 10">
            <a:extLst>
              <a:ext uri="{FF2B5EF4-FFF2-40B4-BE49-F238E27FC236}">
                <a16:creationId xmlns:a16="http://schemas.microsoft.com/office/drawing/2014/main" id="{6F07C2C0-75F3-457B-8FFE-097946689415}"/>
              </a:ext>
            </a:extLst>
          </p:cNvPr>
          <p:cNvSpPr txBox="1"/>
          <p:nvPr/>
        </p:nvSpPr>
        <p:spPr>
          <a:xfrm>
            <a:off x="8323318" y="4382244"/>
            <a:ext cx="3724275" cy="307777"/>
          </a:xfrm>
          <a:prstGeom prst="rect">
            <a:avLst/>
          </a:prstGeom>
          <a:noFill/>
        </p:spPr>
        <p:txBody>
          <a:bodyPr wrap="square" rtlCol="0">
            <a:spAutoFit/>
          </a:bodyPr>
          <a:lstStyle/>
          <a:p>
            <a:r>
              <a:rPr lang="en-US" sz="1400" dirty="0"/>
              <a:t>Karimi et al., Health policy 125 (2021) 751–759</a:t>
            </a:r>
            <a:endParaRPr lang="nl-NL" sz="1400" dirty="0"/>
          </a:p>
        </p:txBody>
      </p:sp>
    </p:spTree>
    <p:extLst>
      <p:ext uri="{BB962C8B-B14F-4D97-AF65-F5344CB8AC3E}">
        <p14:creationId xmlns:p14="http://schemas.microsoft.com/office/powerpoint/2010/main" val="1066793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chart, application&#10;&#10;Description automatically generated">
            <a:extLst>
              <a:ext uri="{FF2B5EF4-FFF2-40B4-BE49-F238E27FC236}">
                <a16:creationId xmlns:a16="http://schemas.microsoft.com/office/drawing/2014/main" id="{D3C94ED2-E80B-4634-8877-F2E87A88C0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874" y="502227"/>
            <a:ext cx="8696326" cy="6324600"/>
          </a:xfrm>
          <a:prstGeom prst="rect">
            <a:avLst/>
          </a:prstGeom>
        </p:spPr>
      </p:pic>
      <p:sp>
        <p:nvSpPr>
          <p:cNvPr id="6" name="TextBox 5">
            <a:extLst>
              <a:ext uri="{FF2B5EF4-FFF2-40B4-BE49-F238E27FC236}">
                <a16:creationId xmlns:a16="http://schemas.microsoft.com/office/drawing/2014/main" id="{0754B50D-1B27-4594-A70B-E262E8A2C704}"/>
              </a:ext>
            </a:extLst>
          </p:cNvPr>
          <p:cNvSpPr txBox="1"/>
          <p:nvPr/>
        </p:nvSpPr>
        <p:spPr>
          <a:xfrm>
            <a:off x="8258174" y="1468338"/>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7" name="TextBox 6">
            <a:extLst>
              <a:ext uri="{FF2B5EF4-FFF2-40B4-BE49-F238E27FC236}">
                <a16:creationId xmlns:a16="http://schemas.microsoft.com/office/drawing/2014/main" id="{9CE8CD82-A3E4-4F4A-9524-D4365F8896E2}"/>
              </a:ext>
            </a:extLst>
          </p:cNvPr>
          <p:cNvSpPr txBox="1"/>
          <p:nvPr/>
        </p:nvSpPr>
        <p:spPr>
          <a:xfrm>
            <a:off x="2838449" y="3020913"/>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9" name="TextBox 8">
            <a:extLst>
              <a:ext uri="{FF2B5EF4-FFF2-40B4-BE49-F238E27FC236}">
                <a16:creationId xmlns:a16="http://schemas.microsoft.com/office/drawing/2014/main" id="{4FFB6136-4827-4229-A68E-299ABC8D6D1E}"/>
              </a:ext>
            </a:extLst>
          </p:cNvPr>
          <p:cNvSpPr txBox="1"/>
          <p:nvPr/>
        </p:nvSpPr>
        <p:spPr>
          <a:xfrm>
            <a:off x="4762499" y="1951136"/>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10" name="TextBox 9">
            <a:extLst>
              <a:ext uri="{FF2B5EF4-FFF2-40B4-BE49-F238E27FC236}">
                <a16:creationId xmlns:a16="http://schemas.microsoft.com/office/drawing/2014/main" id="{8CBF5F83-8D37-403B-8764-E55257846F53}"/>
              </a:ext>
            </a:extLst>
          </p:cNvPr>
          <p:cNvSpPr txBox="1"/>
          <p:nvPr/>
        </p:nvSpPr>
        <p:spPr>
          <a:xfrm>
            <a:off x="2152648" y="2258913"/>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11" name="TextBox 10">
            <a:extLst>
              <a:ext uri="{FF2B5EF4-FFF2-40B4-BE49-F238E27FC236}">
                <a16:creationId xmlns:a16="http://schemas.microsoft.com/office/drawing/2014/main" id="{91F038EC-881D-4E6B-AD33-199B732E11F1}"/>
              </a:ext>
            </a:extLst>
          </p:cNvPr>
          <p:cNvSpPr txBox="1"/>
          <p:nvPr/>
        </p:nvSpPr>
        <p:spPr>
          <a:xfrm>
            <a:off x="2224087" y="5459313"/>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12" name="TextBox 11">
            <a:extLst>
              <a:ext uri="{FF2B5EF4-FFF2-40B4-BE49-F238E27FC236}">
                <a16:creationId xmlns:a16="http://schemas.microsoft.com/office/drawing/2014/main" id="{5235C54A-159A-46A0-9CDF-8F31280C38FB}"/>
              </a:ext>
            </a:extLst>
          </p:cNvPr>
          <p:cNvSpPr txBox="1"/>
          <p:nvPr/>
        </p:nvSpPr>
        <p:spPr>
          <a:xfrm>
            <a:off x="4395786" y="5345012"/>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13" name="TextBox 12">
            <a:extLst>
              <a:ext uri="{FF2B5EF4-FFF2-40B4-BE49-F238E27FC236}">
                <a16:creationId xmlns:a16="http://schemas.microsoft.com/office/drawing/2014/main" id="{709B8184-ED71-4254-9C2A-AC6392D57E76}"/>
              </a:ext>
            </a:extLst>
          </p:cNvPr>
          <p:cNvSpPr txBox="1"/>
          <p:nvPr/>
        </p:nvSpPr>
        <p:spPr>
          <a:xfrm>
            <a:off x="7972424" y="4774109"/>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14" name="TextBox 13">
            <a:extLst>
              <a:ext uri="{FF2B5EF4-FFF2-40B4-BE49-F238E27FC236}">
                <a16:creationId xmlns:a16="http://schemas.microsoft.com/office/drawing/2014/main" id="{3D99A59E-5D41-44D3-8DD2-E610D32230C6}"/>
              </a:ext>
            </a:extLst>
          </p:cNvPr>
          <p:cNvSpPr txBox="1"/>
          <p:nvPr/>
        </p:nvSpPr>
        <p:spPr>
          <a:xfrm>
            <a:off x="2886072" y="5865911"/>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15" name="TextBox 14">
            <a:extLst>
              <a:ext uri="{FF2B5EF4-FFF2-40B4-BE49-F238E27FC236}">
                <a16:creationId xmlns:a16="http://schemas.microsoft.com/office/drawing/2014/main" id="{8E1E4B29-3453-4AF3-8590-647DFAB9C228}"/>
              </a:ext>
            </a:extLst>
          </p:cNvPr>
          <p:cNvSpPr txBox="1"/>
          <p:nvPr/>
        </p:nvSpPr>
        <p:spPr>
          <a:xfrm>
            <a:off x="4791073" y="2692043"/>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16" name="TextBox 15">
            <a:extLst>
              <a:ext uri="{FF2B5EF4-FFF2-40B4-BE49-F238E27FC236}">
                <a16:creationId xmlns:a16="http://schemas.microsoft.com/office/drawing/2014/main" id="{7CEFCB7E-5EDA-4667-865B-B0A35776611F}"/>
              </a:ext>
            </a:extLst>
          </p:cNvPr>
          <p:cNvSpPr txBox="1"/>
          <p:nvPr/>
        </p:nvSpPr>
        <p:spPr>
          <a:xfrm>
            <a:off x="8339136" y="2671504"/>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17" name="TextBox 16">
            <a:extLst>
              <a:ext uri="{FF2B5EF4-FFF2-40B4-BE49-F238E27FC236}">
                <a16:creationId xmlns:a16="http://schemas.microsoft.com/office/drawing/2014/main" id="{8CA765C9-6D4B-4F4C-B16C-8A3BD0FEFF5E}"/>
              </a:ext>
            </a:extLst>
          </p:cNvPr>
          <p:cNvSpPr txBox="1"/>
          <p:nvPr/>
        </p:nvSpPr>
        <p:spPr>
          <a:xfrm>
            <a:off x="8029573" y="5900182"/>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18" name="TextBox 17">
            <a:extLst>
              <a:ext uri="{FF2B5EF4-FFF2-40B4-BE49-F238E27FC236}">
                <a16:creationId xmlns:a16="http://schemas.microsoft.com/office/drawing/2014/main" id="{95632A63-B4FB-40B4-9327-9A7F6CA937F4}"/>
              </a:ext>
            </a:extLst>
          </p:cNvPr>
          <p:cNvSpPr txBox="1"/>
          <p:nvPr/>
        </p:nvSpPr>
        <p:spPr>
          <a:xfrm>
            <a:off x="5253037" y="5790605"/>
            <a:ext cx="733425" cy="307777"/>
          </a:xfrm>
          <a:prstGeom prst="rect">
            <a:avLst/>
          </a:prstGeom>
          <a:noFill/>
        </p:spPr>
        <p:txBody>
          <a:bodyPr wrap="square" rtlCol="0">
            <a:spAutoFit/>
          </a:bodyPr>
          <a:lstStyle/>
          <a:p>
            <a:r>
              <a:rPr lang="en-US" sz="1400" dirty="0">
                <a:solidFill>
                  <a:srgbClr val="FF0000"/>
                </a:solidFill>
              </a:rPr>
              <a:t>MM -</a:t>
            </a:r>
            <a:endParaRPr lang="nl-NL" sz="1400" dirty="0">
              <a:solidFill>
                <a:srgbClr val="FF0000"/>
              </a:solidFill>
            </a:endParaRPr>
          </a:p>
        </p:txBody>
      </p:sp>
      <p:sp>
        <p:nvSpPr>
          <p:cNvPr id="20" name="TextBox 19">
            <a:extLst>
              <a:ext uri="{FF2B5EF4-FFF2-40B4-BE49-F238E27FC236}">
                <a16:creationId xmlns:a16="http://schemas.microsoft.com/office/drawing/2014/main" id="{C195A890-A602-47C6-8B42-94F3ED376C62}"/>
              </a:ext>
            </a:extLst>
          </p:cNvPr>
          <p:cNvSpPr txBox="1"/>
          <p:nvPr/>
        </p:nvSpPr>
        <p:spPr>
          <a:xfrm rot="16200000">
            <a:off x="-2234040" y="3259723"/>
            <a:ext cx="5853548" cy="338554"/>
          </a:xfrm>
          <a:prstGeom prst="rect">
            <a:avLst/>
          </a:prstGeom>
          <a:noFill/>
        </p:spPr>
        <p:txBody>
          <a:bodyPr wrap="square" rtlCol="0">
            <a:spAutoFit/>
          </a:bodyPr>
          <a:lstStyle/>
          <a:p>
            <a:r>
              <a:rPr lang="en-US" sz="1600" dirty="0"/>
              <a:t>Difference between patient in program and not in program</a:t>
            </a:r>
            <a:endParaRPr lang="nl-NL" sz="1600" dirty="0"/>
          </a:p>
        </p:txBody>
      </p:sp>
      <p:sp>
        <p:nvSpPr>
          <p:cNvPr id="21" name="TextBox 20">
            <a:extLst>
              <a:ext uri="{FF2B5EF4-FFF2-40B4-BE49-F238E27FC236}">
                <a16:creationId xmlns:a16="http://schemas.microsoft.com/office/drawing/2014/main" id="{9201EDDB-E6B8-470A-BD9C-D20D62BCB0B7}"/>
              </a:ext>
            </a:extLst>
          </p:cNvPr>
          <p:cNvSpPr txBox="1"/>
          <p:nvPr/>
        </p:nvSpPr>
        <p:spPr>
          <a:xfrm>
            <a:off x="9601200" y="506691"/>
            <a:ext cx="2347913" cy="338554"/>
          </a:xfrm>
          <a:prstGeom prst="rect">
            <a:avLst/>
          </a:prstGeom>
          <a:noFill/>
        </p:spPr>
        <p:txBody>
          <a:bodyPr wrap="square" rtlCol="0">
            <a:spAutoFit/>
          </a:bodyPr>
          <a:lstStyle/>
          <a:p>
            <a:r>
              <a:rPr lang="en-US" sz="1600" dirty="0"/>
              <a:t>Upper panel: total costs</a:t>
            </a:r>
            <a:endParaRPr lang="nl-NL" sz="1600" dirty="0"/>
          </a:p>
        </p:txBody>
      </p:sp>
      <p:sp>
        <p:nvSpPr>
          <p:cNvPr id="22" name="TextBox 21">
            <a:extLst>
              <a:ext uri="{FF2B5EF4-FFF2-40B4-BE49-F238E27FC236}">
                <a16:creationId xmlns:a16="http://schemas.microsoft.com/office/drawing/2014/main" id="{D5F6F107-10FB-43A2-A4DD-08E175EE6B03}"/>
              </a:ext>
            </a:extLst>
          </p:cNvPr>
          <p:cNvSpPr txBox="1"/>
          <p:nvPr/>
        </p:nvSpPr>
        <p:spPr>
          <a:xfrm>
            <a:off x="9644061" y="3747790"/>
            <a:ext cx="2347913" cy="830997"/>
          </a:xfrm>
          <a:prstGeom prst="rect">
            <a:avLst/>
          </a:prstGeom>
          <a:noFill/>
        </p:spPr>
        <p:txBody>
          <a:bodyPr wrap="square" rtlCol="0">
            <a:spAutoFit/>
          </a:bodyPr>
          <a:lstStyle/>
          <a:p>
            <a:r>
              <a:rPr lang="en-US" sz="1600" dirty="0"/>
              <a:t>Lower panel: costs of medical specialists (</a:t>
            </a:r>
            <a:r>
              <a:rPr lang="en-US" sz="1600" dirty="0" err="1"/>
              <a:t>inpatient+outpatient</a:t>
            </a:r>
            <a:r>
              <a:rPr lang="en-US" sz="1600" dirty="0"/>
              <a:t>)</a:t>
            </a:r>
            <a:endParaRPr lang="nl-NL" sz="1600" dirty="0"/>
          </a:p>
        </p:txBody>
      </p:sp>
    </p:spTree>
    <p:extLst>
      <p:ext uri="{BB962C8B-B14F-4D97-AF65-F5344CB8AC3E}">
        <p14:creationId xmlns:p14="http://schemas.microsoft.com/office/powerpoint/2010/main" val="3771502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fontScale="90000"/>
          </a:bodyPr>
          <a:lstStyle/>
          <a:p>
            <a:r>
              <a:rPr lang="en-US" dirty="0">
                <a:solidFill>
                  <a:srgbClr val="1C1463"/>
                </a:solidFill>
              </a:rPr>
              <a:t>9) Implement ICT to support collaboration and communication rather than administrative procedures </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3227" b="3639"/>
          <a:stretch/>
        </p:blipFill>
        <p:spPr>
          <a:xfrm>
            <a:off x="7670202" y="1484555"/>
            <a:ext cx="4141036" cy="402336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47484" y="3431676"/>
            <a:ext cx="2945475" cy="2945475"/>
          </a:xfrm>
          <a:prstGeom prst="rect">
            <a:avLst/>
          </a:prstGeom>
        </p:spPr>
      </p:pic>
      <p:sp>
        <p:nvSpPr>
          <p:cNvPr id="9" name="TextBox 8"/>
          <p:cNvSpPr txBox="1"/>
          <p:nvPr/>
        </p:nvSpPr>
        <p:spPr>
          <a:xfrm>
            <a:off x="838200" y="4015198"/>
            <a:ext cx="1800000" cy="1661993"/>
          </a:xfrm>
          <a:prstGeom prst="rect">
            <a:avLst/>
          </a:prstGeom>
          <a:noFill/>
          <a:ln>
            <a:solidFill>
              <a:srgbClr val="1C1463"/>
            </a:solidFill>
            <a:prstDash val="dash"/>
          </a:ln>
        </p:spPr>
        <p:txBody>
          <a:bodyPr wrap="square" rtlCol="0">
            <a:spAutoFit/>
          </a:bodyPr>
          <a:lstStyle/>
          <a:p>
            <a:r>
              <a:rPr lang="en-US" sz="2800" dirty="0">
                <a:solidFill>
                  <a:srgbClr val="1C1463"/>
                </a:solidFill>
              </a:rPr>
              <a:t>Electronic Health Record </a:t>
            </a:r>
          </a:p>
          <a:p>
            <a:endParaRPr lang="en-US" dirty="0"/>
          </a:p>
        </p:txBody>
      </p:sp>
      <p:sp>
        <p:nvSpPr>
          <p:cNvPr id="10" name="TextBox 9"/>
          <p:cNvSpPr txBox="1"/>
          <p:nvPr/>
        </p:nvSpPr>
        <p:spPr>
          <a:xfrm>
            <a:off x="5492959" y="4015198"/>
            <a:ext cx="1800000" cy="1728000"/>
          </a:xfrm>
          <a:prstGeom prst="rect">
            <a:avLst/>
          </a:prstGeom>
          <a:noFill/>
          <a:ln>
            <a:solidFill>
              <a:srgbClr val="1C1463"/>
            </a:solidFill>
            <a:prstDash val="dashDot"/>
          </a:ln>
        </p:spPr>
        <p:txBody>
          <a:bodyPr wrap="square" rtlCol="0">
            <a:spAutoFit/>
          </a:bodyPr>
          <a:lstStyle/>
          <a:p>
            <a:r>
              <a:rPr lang="en-US" sz="2800" dirty="0">
                <a:solidFill>
                  <a:srgbClr val="1C1463"/>
                </a:solidFill>
              </a:rPr>
              <a:t>Catalan Shared Medical Record </a:t>
            </a:r>
          </a:p>
          <a:p>
            <a:endParaRPr lang="en-US" dirty="0"/>
          </a:p>
        </p:txBody>
      </p:sp>
      <p:sp>
        <p:nvSpPr>
          <p:cNvPr id="12" name="TextBox 11"/>
          <p:cNvSpPr txBox="1"/>
          <p:nvPr/>
        </p:nvSpPr>
        <p:spPr>
          <a:xfrm>
            <a:off x="2486590" y="2288600"/>
            <a:ext cx="3067261" cy="1661993"/>
          </a:xfrm>
          <a:prstGeom prst="rect">
            <a:avLst/>
          </a:prstGeom>
          <a:noFill/>
        </p:spPr>
        <p:txBody>
          <a:bodyPr wrap="square" rtlCol="0">
            <a:spAutoFit/>
          </a:bodyPr>
          <a:lstStyle/>
          <a:p>
            <a:pPr algn="ctr"/>
            <a:r>
              <a:rPr lang="en-US" sz="2800" i="1" dirty="0">
                <a:solidFill>
                  <a:srgbClr val="1C1463"/>
                </a:solidFill>
              </a:rPr>
              <a:t>Examples: </a:t>
            </a:r>
          </a:p>
          <a:p>
            <a:pPr algn="ctr"/>
            <a:r>
              <a:rPr lang="en-US" sz="2800" i="1" dirty="0">
                <a:solidFill>
                  <a:srgbClr val="1C1463"/>
                </a:solidFill>
              </a:rPr>
              <a:t>BSA &amp; </a:t>
            </a:r>
            <a:r>
              <a:rPr lang="en-US" sz="2800" i="1" dirty="0" err="1">
                <a:solidFill>
                  <a:srgbClr val="1C1463"/>
                </a:solidFill>
              </a:rPr>
              <a:t>Ais</a:t>
            </a:r>
            <a:r>
              <a:rPr lang="en-US" sz="2800" i="1" dirty="0">
                <a:solidFill>
                  <a:srgbClr val="1C1463"/>
                </a:solidFill>
              </a:rPr>
              <a:t>-Be</a:t>
            </a:r>
          </a:p>
          <a:p>
            <a:pPr algn="ctr"/>
            <a:r>
              <a:rPr lang="en-US" sz="2800" i="1" dirty="0">
                <a:solidFill>
                  <a:srgbClr val="1C1463"/>
                </a:solidFill>
              </a:rPr>
              <a:t>Catalonia</a:t>
            </a:r>
          </a:p>
          <a:p>
            <a:endParaRPr lang="en-US" dirty="0"/>
          </a:p>
        </p:txBody>
      </p:sp>
    </p:spTree>
    <p:extLst>
      <p:ext uri="{BB962C8B-B14F-4D97-AF65-F5344CB8AC3E}">
        <p14:creationId xmlns:p14="http://schemas.microsoft.com/office/powerpoint/2010/main" val="492706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1C1463"/>
                </a:solidFill>
              </a:rPr>
              <a:t>10) Create feedback loops &amp; continuous monitoring </a:t>
            </a:r>
          </a:p>
        </p:txBody>
      </p:sp>
      <p:sp>
        <p:nvSpPr>
          <p:cNvPr id="3" name="Content Placeholder 2"/>
          <p:cNvSpPr>
            <a:spLocks noGrp="1"/>
          </p:cNvSpPr>
          <p:nvPr>
            <p:ph idx="1"/>
          </p:nvPr>
        </p:nvSpPr>
        <p:spPr>
          <a:xfrm>
            <a:off x="5237368" y="2506662"/>
            <a:ext cx="6798422" cy="4351338"/>
          </a:xfrm>
        </p:spPr>
        <p:txBody>
          <a:bodyPr/>
          <a:lstStyle/>
          <a:p>
            <a:r>
              <a:rPr lang="en-US" dirty="0">
                <a:solidFill>
                  <a:srgbClr val="1C1463"/>
                </a:solidFill>
              </a:rPr>
              <a:t>Feedback </a:t>
            </a:r>
          </a:p>
          <a:p>
            <a:pPr lvl="1"/>
            <a:r>
              <a:rPr lang="en-US" dirty="0">
                <a:solidFill>
                  <a:srgbClr val="1C1463"/>
                </a:solidFill>
              </a:rPr>
              <a:t>Requires culture of openness and willingness</a:t>
            </a:r>
          </a:p>
          <a:p>
            <a:pPr lvl="1"/>
            <a:r>
              <a:rPr lang="en-US" dirty="0">
                <a:solidFill>
                  <a:srgbClr val="1C1463"/>
                </a:solidFill>
              </a:rPr>
              <a:t>In structures, e.g. patient ombudsman </a:t>
            </a:r>
          </a:p>
          <a:p>
            <a:endParaRPr lang="en-US" dirty="0">
              <a:solidFill>
                <a:srgbClr val="1C1463"/>
              </a:solidFill>
            </a:endParaRPr>
          </a:p>
          <a:p>
            <a:r>
              <a:rPr lang="en-US" dirty="0">
                <a:solidFill>
                  <a:srgbClr val="1C1463"/>
                </a:solidFill>
              </a:rPr>
              <a:t>Involvement research institutes </a:t>
            </a:r>
          </a:p>
          <a:p>
            <a:pPr lvl="1"/>
            <a:r>
              <a:rPr lang="en-US" dirty="0">
                <a:solidFill>
                  <a:srgbClr val="1C1463"/>
                </a:solidFill>
              </a:rPr>
              <a:t>Quality improvement</a:t>
            </a:r>
          </a:p>
          <a:p>
            <a:pPr lvl="1"/>
            <a:r>
              <a:rPr lang="en-US" dirty="0">
                <a:solidFill>
                  <a:srgbClr val="1C1463"/>
                </a:solidFill>
              </a:rPr>
              <a:t>Robust evidence on outcomes</a:t>
            </a:r>
          </a:p>
          <a:p>
            <a:endParaRPr lang="en-US" dirty="0">
              <a:solidFill>
                <a:srgbClr val="1C1463"/>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437" y="1565302"/>
            <a:ext cx="4605931" cy="4814047"/>
          </a:xfrm>
          <a:prstGeom prst="rect">
            <a:avLst/>
          </a:prstGeom>
        </p:spPr>
      </p:pic>
      <p:sp>
        <p:nvSpPr>
          <p:cNvPr id="5" name="TextBox 4"/>
          <p:cNvSpPr txBox="1"/>
          <p:nvPr/>
        </p:nvSpPr>
        <p:spPr>
          <a:xfrm rot="473120">
            <a:off x="9748838" y="1309880"/>
            <a:ext cx="1743036" cy="1384995"/>
          </a:xfrm>
          <a:prstGeom prst="rect">
            <a:avLst/>
          </a:prstGeom>
          <a:noFill/>
        </p:spPr>
        <p:txBody>
          <a:bodyPr wrap="square" rtlCol="0">
            <a:spAutoFit/>
          </a:bodyPr>
          <a:lstStyle/>
          <a:p>
            <a:r>
              <a:rPr lang="en-US" sz="2200" i="1" dirty="0">
                <a:solidFill>
                  <a:srgbClr val="1C1463"/>
                </a:solidFill>
              </a:rPr>
              <a:t>May 2013 -reflexive monitoring </a:t>
            </a:r>
          </a:p>
          <a:p>
            <a:endParaRPr lang="en-US" dirty="0"/>
          </a:p>
        </p:txBody>
      </p:sp>
      <p:sp>
        <p:nvSpPr>
          <p:cNvPr id="7" name="Oval Callout 6"/>
          <p:cNvSpPr/>
          <p:nvPr/>
        </p:nvSpPr>
        <p:spPr>
          <a:xfrm rot="623754">
            <a:off x="9395256" y="1023588"/>
            <a:ext cx="2280602" cy="1621880"/>
          </a:xfrm>
          <a:prstGeom prst="wedgeEllipseCallout">
            <a:avLst/>
          </a:prstGeom>
          <a:noFill/>
          <a:ln>
            <a:solidFill>
              <a:srgbClr val="1C14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9300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Rounded Rectangle 92"/>
          <p:cNvSpPr/>
          <p:nvPr/>
        </p:nvSpPr>
        <p:spPr>
          <a:xfrm>
            <a:off x="430966" y="1015631"/>
            <a:ext cx="3262142" cy="5614870"/>
          </a:xfrm>
          <a:prstGeom prst="roundRect">
            <a:avLst/>
          </a:prstGeom>
          <a:solidFill>
            <a:schemeClr val="bg1">
              <a:lumMod val="95000"/>
            </a:schemeClr>
          </a:solidFill>
          <a:ln w="38100">
            <a:solidFill>
              <a:srgbClr val="1C14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2" name="Rectangle 31"/>
          <p:cNvSpPr/>
          <p:nvPr/>
        </p:nvSpPr>
        <p:spPr>
          <a:xfrm>
            <a:off x="9845040" y="5626160"/>
            <a:ext cx="2245360" cy="1160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Rounded Rectangle 93"/>
          <p:cNvSpPr/>
          <p:nvPr/>
        </p:nvSpPr>
        <p:spPr>
          <a:xfrm>
            <a:off x="7405676" y="1015631"/>
            <a:ext cx="3262142" cy="5614870"/>
          </a:xfrm>
          <a:prstGeom prst="roundRect">
            <a:avLst/>
          </a:prstGeom>
          <a:solidFill>
            <a:schemeClr val="bg1">
              <a:lumMod val="95000"/>
            </a:schemeClr>
          </a:solidFill>
          <a:ln w="38100">
            <a:solidFill>
              <a:srgbClr val="1C14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Rounded Rectangle 1"/>
          <p:cNvSpPr/>
          <p:nvPr/>
        </p:nvSpPr>
        <p:spPr>
          <a:xfrm>
            <a:off x="551900" y="1603599"/>
            <a:ext cx="2988808" cy="1937572"/>
          </a:xfrm>
          <a:prstGeom prst="roundRect">
            <a:avLst/>
          </a:prstGeom>
          <a:solidFill>
            <a:srgbClr val="FFFFFF">
              <a:alpha val="67843"/>
            </a:srgbClr>
          </a:solidFill>
          <a:ln w="19050">
            <a:solidFill>
              <a:srgbClr val="1C14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06424" y="1752787"/>
            <a:ext cx="2545748" cy="369332"/>
          </a:xfrm>
          <a:prstGeom prst="rect">
            <a:avLst/>
          </a:prstGeom>
          <a:noFill/>
          <a:ln>
            <a:solidFill>
              <a:srgbClr val="1C1463"/>
            </a:solidFill>
          </a:ln>
        </p:spPr>
        <p:txBody>
          <a:bodyPr wrap="square" rtlCol="0">
            <a:spAutoFit/>
          </a:bodyPr>
          <a:lstStyle/>
          <a:p>
            <a:pPr algn="ctr"/>
            <a:r>
              <a:rPr lang="en-GB" dirty="0">
                <a:solidFill>
                  <a:srgbClr val="1C1463"/>
                </a:solidFill>
              </a:rPr>
              <a:t>Measure performance</a:t>
            </a:r>
          </a:p>
        </p:txBody>
      </p:sp>
      <p:sp>
        <p:nvSpPr>
          <p:cNvPr id="6" name="Rounded Rectangle 5"/>
          <p:cNvSpPr/>
          <p:nvPr/>
        </p:nvSpPr>
        <p:spPr>
          <a:xfrm>
            <a:off x="4204854" y="3326529"/>
            <a:ext cx="2739787" cy="1833532"/>
          </a:xfrm>
          <a:prstGeom prst="roundRect">
            <a:avLst/>
          </a:prstGeom>
          <a:noFill/>
          <a:ln>
            <a:solidFill>
              <a:srgbClr val="1C14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556652" y="3450428"/>
            <a:ext cx="2036190" cy="369332"/>
          </a:xfrm>
          <a:prstGeom prst="rect">
            <a:avLst/>
          </a:prstGeom>
          <a:noFill/>
          <a:ln>
            <a:solidFill>
              <a:srgbClr val="1C1463"/>
            </a:solidFill>
          </a:ln>
        </p:spPr>
        <p:txBody>
          <a:bodyPr wrap="square" rtlCol="0">
            <a:spAutoFit/>
          </a:bodyPr>
          <a:lstStyle/>
          <a:p>
            <a:pPr algn="ctr"/>
            <a:r>
              <a:rPr lang="en-GB" dirty="0">
                <a:solidFill>
                  <a:srgbClr val="1C1463"/>
                </a:solidFill>
              </a:rPr>
              <a:t>Elicit weights</a:t>
            </a:r>
          </a:p>
        </p:txBody>
      </p:sp>
      <p:sp>
        <p:nvSpPr>
          <p:cNvPr id="9" name="Rounded Rectangle 8"/>
          <p:cNvSpPr/>
          <p:nvPr/>
        </p:nvSpPr>
        <p:spPr>
          <a:xfrm>
            <a:off x="787061" y="5130139"/>
            <a:ext cx="2545238" cy="1282046"/>
          </a:xfrm>
          <a:prstGeom prst="roundRect">
            <a:avLst/>
          </a:prstGeom>
          <a:solidFill>
            <a:srgbClr val="FFFFFF">
              <a:alpha val="67843"/>
            </a:srgbClr>
          </a:solidFill>
          <a:ln w="19050">
            <a:solidFill>
              <a:srgbClr val="1C14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005916" y="5355663"/>
            <a:ext cx="2036190" cy="830997"/>
          </a:xfrm>
          <a:prstGeom prst="rect">
            <a:avLst/>
          </a:prstGeom>
          <a:noFill/>
          <a:ln>
            <a:solidFill>
              <a:srgbClr val="1C1463"/>
            </a:solidFill>
          </a:ln>
        </p:spPr>
        <p:txBody>
          <a:bodyPr wrap="square" rtlCol="0">
            <a:spAutoFit/>
          </a:bodyPr>
          <a:lstStyle/>
          <a:p>
            <a:pPr algn="ctr"/>
            <a:r>
              <a:rPr lang="en-GB" sz="2400" dirty="0">
                <a:solidFill>
                  <a:srgbClr val="1C1463"/>
                </a:solidFill>
              </a:rPr>
              <a:t>Overall </a:t>
            </a:r>
          </a:p>
          <a:p>
            <a:pPr algn="ctr"/>
            <a:r>
              <a:rPr lang="en-GB" sz="2400" dirty="0">
                <a:solidFill>
                  <a:srgbClr val="1C1463"/>
                </a:solidFill>
              </a:rPr>
              <a:t>value score </a:t>
            </a:r>
          </a:p>
        </p:txBody>
      </p:sp>
      <p:sp>
        <p:nvSpPr>
          <p:cNvPr id="11" name="TextBox 10"/>
          <p:cNvSpPr txBox="1"/>
          <p:nvPr/>
        </p:nvSpPr>
        <p:spPr>
          <a:xfrm>
            <a:off x="912783" y="1066125"/>
            <a:ext cx="2267042" cy="461665"/>
          </a:xfrm>
          <a:prstGeom prst="rect">
            <a:avLst/>
          </a:prstGeom>
          <a:noFill/>
        </p:spPr>
        <p:txBody>
          <a:bodyPr wrap="square" rtlCol="0">
            <a:spAutoFit/>
          </a:bodyPr>
          <a:lstStyle/>
          <a:p>
            <a:pPr algn="ctr"/>
            <a:r>
              <a:rPr lang="en-GB" sz="2400" b="1" dirty="0">
                <a:solidFill>
                  <a:srgbClr val="1C1463"/>
                </a:solidFill>
              </a:rPr>
              <a:t>Integrated care</a:t>
            </a:r>
          </a:p>
        </p:txBody>
      </p:sp>
      <p:cxnSp>
        <p:nvCxnSpPr>
          <p:cNvPr id="13" name="Straight Arrow Connector 12"/>
          <p:cNvCxnSpPr>
            <a:stCxn id="2" idx="3"/>
            <a:endCxn id="6" idx="0"/>
          </p:cNvCxnSpPr>
          <p:nvPr/>
        </p:nvCxnSpPr>
        <p:spPr>
          <a:xfrm>
            <a:off x="3540708" y="2572385"/>
            <a:ext cx="2034040" cy="754144"/>
          </a:xfrm>
          <a:prstGeom prst="straightConnector1">
            <a:avLst/>
          </a:prstGeom>
          <a:ln w="38100">
            <a:solidFill>
              <a:srgbClr val="1C1463"/>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9" idx="3"/>
          </p:cNvCxnSpPr>
          <p:nvPr/>
        </p:nvCxnSpPr>
        <p:spPr>
          <a:xfrm flipH="1">
            <a:off x="3332299" y="5160061"/>
            <a:ext cx="2242449" cy="611101"/>
          </a:xfrm>
          <a:prstGeom prst="straightConnector1">
            <a:avLst/>
          </a:prstGeom>
          <a:ln w="38100">
            <a:solidFill>
              <a:srgbClr val="1C1463"/>
            </a:solidFill>
            <a:tailEnd type="triangle"/>
          </a:ln>
        </p:spPr>
        <p:style>
          <a:lnRef idx="1">
            <a:schemeClr val="accent1"/>
          </a:lnRef>
          <a:fillRef idx="0">
            <a:schemeClr val="accent1"/>
          </a:fillRef>
          <a:effectRef idx="0">
            <a:schemeClr val="accent1"/>
          </a:effectRef>
          <a:fontRef idx="minor">
            <a:schemeClr val="tx1"/>
          </a:fontRef>
        </p:style>
      </p:cxnSp>
      <p:sp>
        <p:nvSpPr>
          <p:cNvPr id="22" name="Rounded Rectangle 21"/>
          <p:cNvSpPr/>
          <p:nvPr/>
        </p:nvSpPr>
        <p:spPr>
          <a:xfrm>
            <a:off x="7606126" y="1698251"/>
            <a:ext cx="2957606" cy="1842920"/>
          </a:xfrm>
          <a:prstGeom prst="roundRect">
            <a:avLst/>
          </a:prstGeom>
          <a:solidFill>
            <a:srgbClr val="FFFFFF">
              <a:alpha val="67843"/>
            </a:srgbClr>
          </a:solidFill>
          <a:ln w="19050">
            <a:solidFill>
              <a:srgbClr val="1C14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7894023" y="1801462"/>
            <a:ext cx="2381811" cy="369332"/>
          </a:xfrm>
          <a:prstGeom prst="rect">
            <a:avLst/>
          </a:prstGeom>
          <a:noFill/>
          <a:ln>
            <a:solidFill>
              <a:srgbClr val="1C1463"/>
            </a:solidFill>
          </a:ln>
        </p:spPr>
        <p:txBody>
          <a:bodyPr wrap="square" rtlCol="0">
            <a:spAutoFit/>
          </a:bodyPr>
          <a:lstStyle/>
          <a:p>
            <a:pPr algn="ctr"/>
            <a:r>
              <a:rPr lang="en-GB" dirty="0">
                <a:solidFill>
                  <a:srgbClr val="1C1463"/>
                </a:solidFill>
              </a:rPr>
              <a:t>Measure performance</a:t>
            </a:r>
          </a:p>
        </p:txBody>
      </p:sp>
      <p:sp>
        <p:nvSpPr>
          <p:cNvPr id="26" name="Rounded Rectangle 25"/>
          <p:cNvSpPr/>
          <p:nvPr/>
        </p:nvSpPr>
        <p:spPr>
          <a:xfrm>
            <a:off x="7821995" y="5160061"/>
            <a:ext cx="2545238" cy="1282046"/>
          </a:xfrm>
          <a:prstGeom prst="roundRect">
            <a:avLst/>
          </a:prstGeom>
          <a:solidFill>
            <a:srgbClr val="FFFFFF">
              <a:alpha val="67843"/>
            </a:srgbClr>
          </a:solidFill>
          <a:ln w="19050">
            <a:solidFill>
              <a:srgbClr val="1C14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7903226" y="1101922"/>
            <a:ext cx="2267042" cy="461665"/>
          </a:xfrm>
          <a:prstGeom prst="rect">
            <a:avLst/>
          </a:prstGeom>
          <a:noFill/>
        </p:spPr>
        <p:txBody>
          <a:bodyPr wrap="square" rtlCol="0">
            <a:spAutoFit/>
          </a:bodyPr>
          <a:lstStyle/>
          <a:p>
            <a:pPr algn="ctr"/>
            <a:r>
              <a:rPr lang="en-GB" sz="2400" b="1" dirty="0">
                <a:solidFill>
                  <a:srgbClr val="1C1463"/>
                </a:solidFill>
              </a:rPr>
              <a:t>Usual care</a:t>
            </a:r>
          </a:p>
        </p:txBody>
      </p:sp>
      <p:cxnSp>
        <p:nvCxnSpPr>
          <p:cNvPr id="29" name="Straight Arrow Connector 28"/>
          <p:cNvCxnSpPr>
            <a:stCxn id="22" idx="1"/>
            <a:endCxn id="6" idx="0"/>
          </p:cNvCxnSpPr>
          <p:nvPr/>
        </p:nvCxnSpPr>
        <p:spPr>
          <a:xfrm flipH="1">
            <a:off x="5574748" y="2619711"/>
            <a:ext cx="2031378" cy="706818"/>
          </a:xfrm>
          <a:prstGeom prst="straightConnector1">
            <a:avLst/>
          </a:prstGeom>
          <a:ln w="38100">
            <a:solidFill>
              <a:srgbClr val="1C1463"/>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6" idx="2"/>
            <a:endCxn id="26" idx="1"/>
          </p:cNvCxnSpPr>
          <p:nvPr/>
        </p:nvCxnSpPr>
        <p:spPr>
          <a:xfrm>
            <a:off x="5574748" y="5160061"/>
            <a:ext cx="2247247" cy="641023"/>
          </a:xfrm>
          <a:prstGeom prst="straightConnector1">
            <a:avLst/>
          </a:prstGeom>
          <a:ln w="38100">
            <a:solidFill>
              <a:srgbClr val="1C1463"/>
            </a:solidFill>
            <a:tailEnd type="triangle"/>
          </a:ln>
        </p:spPr>
        <p:style>
          <a:lnRef idx="1">
            <a:schemeClr val="accent1"/>
          </a:lnRef>
          <a:fillRef idx="0">
            <a:schemeClr val="accent1"/>
          </a:fillRef>
          <a:effectRef idx="0">
            <a:schemeClr val="accent1"/>
          </a:effectRef>
          <a:fontRef idx="minor">
            <a:schemeClr val="tx1"/>
          </a:fontRef>
        </p:style>
      </p:cxnSp>
      <p:pic>
        <p:nvPicPr>
          <p:cNvPr id="27" name="Picture 26"/>
          <p:cNvPicPr>
            <a:picLocks noChangeAspect="1"/>
          </p:cNvPicPr>
          <p:nvPr/>
        </p:nvPicPr>
        <p:blipFill rotWithShape="1">
          <a:blip r:embed="rId3" cstate="print">
            <a:extLst>
              <a:ext uri="{28A0092B-C50C-407E-A947-70E740481C1C}">
                <a14:useLocalDpi xmlns:a14="http://schemas.microsoft.com/office/drawing/2010/main" val="0"/>
              </a:ext>
            </a:extLst>
          </a:blip>
          <a:srcRect l="14749" t="17777" r="14749" b="17556"/>
          <a:stretch/>
        </p:blipFill>
        <p:spPr>
          <a:xfrm>
            <a:off x="10749157" y="5894187"/>
            <a:ext cx="1225327" cy="749097"/>
          </a:xfrm>
          <a:prstGeom prst="rect">
            <a:avLst/>
          </a:prstGeom>
        </p:spPr>
      </p:pic>
      <p:pic>
        <p:nvPicPr>
          <p:cNvPr id="14" name="Picture 13"/>
          <p:cNvPicPr>
            <a:picLocks noChangeAspect="1"/>
          </p:cNvPicPr>
          <p:nvPr/>
        </p:nvPicPr>
        <p:blipFill>
          <a:blip r:embed="rId4"/>
          <a:stretch>
            <a:fillRect/>
          </a:stretch>
        </p:blipFill>
        <p:spPr>
          <a:xfrm>
            <a:off x="7853168" y="2252746"/>
            <a:ext cx="2453839" cy="1126882"/>
          </a:xfrm>
          <a:prstGeom prst="rect">
            <a:avLst/>
          </a:prstGeom>
        </p:spPr>
      </p:pic>
      <p:pic>
        <p:nvPicPr>
          <p:cNvPr id="18" name="Picture 17"/>
          <p:cNvPicPr>
            <a:picLocks noChangeAspect="1"/>
          </p:cNvPicPr>
          <p:nvPr/>
        </p:nvPicPr>
        <p:blipFill>
          <a:blip r:embed="rId5"/>
          <a:stretch>
            <a:fillRect/>
          </a:stretch>
        </p:blipFill>
        <p:spPr>
          <a:xfrm>
            <a:off x="806424" y="2273737"/>
            <a:ext cx="2451293" cy="1129593"/>
          </a:xfrm>
          <a:prstGeom prst="rect">
            <a:avLst/>
          </a:prstGeom>
        </p:spPr>
      </p:pic>
      <p:pic>
        <p:nvPicPr>
          <p:cNvPr id="40" name="Picture 39"/>
          <p:cNvPicPr>
            <a:picLocks noChangeAspect="1"/>
          </p:cNvPicPr>
          <p:nvPr/>
        </p:nvPicPr>
        <p:blipFill>
          <a:blip r:embed="rId6"/>
          <a:stretch>
            <a:fillRect/>
          </a:stretch>
        </p:blipFill>
        <p:spPr>
          <a:xfrm>
            <a:off x="4386369" y="3904594"/>
            <a:ext cx="2430067" cy="1143561"/>
          </a:xfrm>
          <a:prstGeom prst="rect">
            <a:avLst/>
          </a:prstGeom>
        </p:spPr>
      </p:pic>
      <p:sp>
        <p:nvSpPr>
          <p:cNvPr id="86" name="TextBox 85"/>
          <p:cNvSpPr txBox="1"/>
          <p:nvPr/>
        </p:nvSpPr>
        <p:spPr>
          <a:xfrm>
            <a:off x="8112188" y="5373235"/>
            <a:ext cx="2036190" cy="830997"/>
          </a:xfrm>
          <a:prstGeom prst="rect">
            <a:avLst/>
          </a:prstGeom>
          <a:noFill/>
          <a:ln>
            <a:solidFill>
              <a:srgbClr val="1C1463"/>
            </a:solidFill>
          </a:ln>
        </p:spPr>
        <p:txBody>
          <a:bodyPr wrap="square" rtlCol="0">
            <a:spAutoFit/>
          </a:bodyPr>
          <a:lstStyle/>
          <a:p>
            <a:pPr algn="ctr"/>
            <a:r>
              <a:rPr lang="en-GB" sz="2400" dirty="0">
                <a:solidFill>
                  <a:srgbClr val="1C1463"/>
                </a:solidFill>
              </a:rPr>
              <a:t>Overall </a:t>
            </a:r>
          </a:p>
          <a:p>
            <a:pPr algn="ctr"/>
            <a:r>
              <a:rPr lang="en-GB" sz="2400" dirty="0">
                <a:solidFill>
                  <a:srgbClr val="1C1463"/>
                </a:solidFill>
              </a:rPr>
              <a:t>value score </a:t>
            </a:r>
          </a:p>
        </p:txBody>
      </p:sp>
      <p:sp>
        <p:nvSpPr>
          <p:cNvPr id="91" name="Down Arrow Callout 90"/>
          <p:cNvSpPr/>
          <p:nvPr/>
        </p:nvSpPr>
        <p:spPr>
          <a:xfrm>
            <a:off x="4680299" y="830397"/>
            <a:ext cx="1834592" cy="2439676"/>
          </a:xfrm>
          <a:prstGeom prst="downArrowCallout">
            <a:avLst/>
          </a:prstGeom>
          <a:solidFill>
            <a:srgbClr val="E8EEF8"/>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TextBox 91"/>
          <p:cNvSpPr txBox="1"/>
          <p:nvPr/>
        </p:nvSpPr>
        <p:spPr>
          <a:xfrm>
            <a:off x="4628533" y="870512"/>
            <a:ext cx="1938124" cy="1477328"/>
          </a:xfrm>
          <a:prstGeom prst="rect">
            <a:avLst/>
          </a:prstGeom>
          <a:noFill/>
        </p:spPr>
        <p:txBody>
          <a:bodyPr wrap="square" rtlCol="0">
            <a:spAutoFit/>
          </a:bodyPr>
          <a:lstStyle/>
          <a:p>
            <a:pPr algn="ctr"/>
            <a:r>
              <a:rPr lang="en-GB" b="1" dirty="0"/>
              <a:t>P</a:t>
            </a:r>
            <a:r>
              <a:rPr lang="en-GB" dirty="0"/>
              <a:t>atients</a:t>
            </a:r>
          </a:p>
          <a:p>
            <a:pPr algn="ctr"/>
            <a:r>
              <a:rPr lang="en-GB" b="1" dirty="0"/>
              <a:t>P</a:t>
            </a:r>
            <a:r>
              <a:rPr lang="en-GB" dirty="0"/>
              <a:t>artners</a:t>
            </a:r>
            <a:r>
              <a:rPr lang="en-GB" b="1" dirty="0"/>
              <a:t> P</a:t>
            </a:r>
            <a:r>
              <a:rPr lang="en-GB" dirty="0"/>
              <a:t>rofessionals</a:t>
            </a:r>
            <a:r>
              <a:rPr lang="en-GB" b="1" dirty="0"/>
              <a:t> P</a:t>
            </a:r>
            <a:r>
              <a:rPr lang="en-GB" dirty="0"/>
              <a:t>ayers</a:t>
            </a:r>
          </a:p>
          <a:p>
            <a:pPr algn="ctr"/>
            <a:r>
              <a:rPr lang="en-GB" b="1" dirty="0"/>
              <a:t>P</a:t>
            </a:r>
            <a:r>
              <a:rPr lang="en-GB" dirty="0"/>
              <a:t>olicy makers</a:t>
            </a:r>
          </a:p>
        </p:txBody>
      </p:sp>
      <p:sp>
        <p:nvSpPr>
          <p:cNvPr id="31" name="Title 1">
            <a:extLst>
              <a:ext uri="{FF2B5EF4-FFF2-40B4-BE49-F238E27FC236}">
                <a16:creationId xmlns:a16="http://schemas.microsoft.com/office/drawing/2014/main" id="{5D72A345-D0B3-4825-B0A3-120D007EAF6D}"/>
              </a:ext>
            </a:extLst>
          </p:cNvPr>
          <p:cNvSpPr>
            <a:spLocks noGrp="1"/>
          </p:cNvSpPr>
          <p:nvPr>
            <p:ph type="title"/>
          </p:nvPr>
        </p:nvSpPr>
        <p:spPr>
          <a:xfrm>
            <a:off x="666750" y="-300029"/>
            <a:ext cx="11307734" cy="1325563"/>
          </a:xfrm>
        </p:spPr>
        <p:txBody>
          <a:bodyPr>
            <a:normAutofit/>
          </a:bodyPr>
          <a:lstStyle/>
          <a:p>
            <a:r>
              <a:rPr lang="en-US" dirty="0">
                <a:solidFill>
                  <a:srgbClr val="1C1463"/>
                </a:solidFill>
              </a:rPr>
              <a:t>Robust evidence: MCDA of 17 </a:t>
            </a:r>
            <a:r>
              <a:rPr lang="en-US" dirty="0" err="1">
                <a:solidFill>
                  <a:srgbClr val="1C1463"/>
                </a:solidFill>
              </a:rPr>
              <a:t>programmes</a:t>
            </a:r>
            <a:r>
              <a:rPr lang="en-US" dirty="0">
                <a:solidFill>
                  <a:srgbClr val="1C1463"/>
                </a:solidFill>
              </a:rPr>
              <a:t> </a:t>
            </a:r>
          </a:p>
        </p:txBody>
      </p:sp>
      <p:sp>
        <p:nvSpPr>
          <p:cNvPr id="30" name="TextBox 29">
            <a:extLst>
              <a:ext uri="{FF2B5EF4-FFF2-40B4-BE49-F238E27FC236}">
                <a16:creationId xmlns:a16="http://schemas.microsoft.com/office/drawing/2014/main" id="{519CE6D8-7C77-443F-BB62-D5924AFF2202}"/>
              </a:ext>
            </a:extLst>
          </p:cNvPr>
          <p:cNvSpPr txBox="1"/>
          <p:nvPr/>
        </p:nvSpPr>
        <p:spPr>
          <a:xfrm>
            <a:off x="3973069" y="5912990"/>
            <a:ext cx="3213752" cy="923330"/>
          </a:xfrm>
          <a:prstGeom prst="rect">
            <a:avLst/>
          </a:prstGeom>
          <a:noFill/>
        </p:spPr>
        <p:txBody>
          <a:bodyPr wrap="square">
            <a:spAutoFit/>
          </a:bodyPr>
          <a:lstStyle/>
          <a:p>
            <a:r>
              <a:rPr lang="en-US" dirty="0"/>
              <a:t>Rutten-van </a:t>
            </a:r>
            <a:r>
              <a:rPr lang="en-US" dirty="0" err="1"/>
              <a:t>Mölken</a:t>
            </a:r>
            <a:r>
              <a:rPr lang="en-US" dirty="0"/>
              <a:t> et al. BMC Health Services Research (2018) 18:576</a:t>
            </a:r>
            <a:endParaRPr lang="nl-NL" dirty="0"/>
          </a:p>
        </p:txBody>
      </p:sp>
    </p:spTree>
    <p:extLst>
      <p:ext uri="{BB962C8B-B14F-4D97-AF65-F5344CB8AC3E}">
        <p14:creationId xmlns:p14="http://schemas.microsoft.com/office/powerpoint/2010/main" val="356395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94"/>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86"/>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92"/>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4" grpId="0" animBg="1"/>
      <p:bldP spid="2" grpId="0" animBg="1"/>
      <p:bldP spid="3" grpId="0" animBg="1"/>
      <p:bldP spid="6" grpId="0" animBg="1"/>
      <p:bldP spid="7" grpId="0" animBg="1"/>
      <p:bldP spid="9" grpId="0" animBg="1"/>
      <p:bldP spid="10" grpId="0" animBg="1"/>
      <p:bldP spid="11" grpId="0"/>
      <p:bldP spid="22" grpId="0" animBg="1"/>
      <p:bldP spid="23" grpId="0" animBg="1"/>
      <p:bldP spid="26" grpId="0" animBg="1"/>
      <p:bldP spid="28" grpId="0"/>
      <p:bldP spid="86" grpId="0" animBg="1"/>
      <p:bldP spid="91" grpId="0" animBg="1"/>
      <p:bldP spid="9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9948" y="135229"/>
            <a:ext cx="11830314" cy="769441"/>
          </a:xfrm>
          <a:prstGeom prst="rect">
            <a:avLst/>
          </a:prstGeom>
        </p:spPr>
        <p:txBody>
          <a:bodyPr wrap="square">
            <a:spAutoFit/>
          </a:bodyPr>
          <a:lstStyle/>
          <a:p>
            <a:pPr lvl="0"/>
            <a:r>
              <a:rPr lang="en-US" sz="4400" dirty="0">
                <a:solidFill>
                  <a:srgbClr val="1C1463"/>
                </a:solidFill>
                <a:latin typeface="+mj-lt"/>
              </a:rPr>
              <a:t>We measured performance of programs on criteria </a:t>
            </a:r>
          </a:p>
        </p:txBody>
      </p:sp>
      <p:pic>
        <p:nvPicPr>
          <p:cNvPr id="3" name="Picture 2"/>
          <p:cNvPicPr>
            <a:picLocks noChangeAspect="1"/>
          </p:cNvPicPr>
          <p:nvPr/>
        </p:nvPicPr>
        <p:blipFill>
          <a:blip r:embed="rId3"/>
          <a:stretch>
            <a:fillRect/>
          </a:stretch>
        </p:blipFill>
        <p:spPr>
          <a:xfrm>
            <a:off x="2267661" y="1277989"/>
            <a:ext cx="6430562" cy="2947170"/>
          </a:xfrm>
          <a:prstGeom prst="rect">
            <a:avLst/>
          </a:prstGeom>
        </p:spPr>
      </p:pic>
      <p:sp>
        <p:nvSpPr>
          <p:cNvPr id="6" name="Content Placeholder 1"/>
          <p:cNvSpPr txBox="1">
            <a:spLocks/>
          </p:cNvSpPr>
          <p:nvPr/>
        </p:nvSpPr>
        <p:spPr>
          <a:xfrm>
            <a:off x="317938" y="4434872"/>
            <a:ext cx="11632324" cy="1976437"/>
          </a:xfrm>
          <a:prstGeom prst="rect">
            <a:avLst/>
          </a:prstGeom>
        </p:spPr>
        <p:txBody>
          <a:bodyPr vert="horz" lIns="91440" tIns="45720" rIns="91440" bIns="45720" rtlCol="0">
            <a:normAutofit/>
          </a:bodyPr>
          <a:lstStyle>
            <a:lvl1pPr marL="358775" indent="-358775" algn="l" defTabSz="914400" rtl="0" eaLnBrk="1" latinLnBrk="0" hangingPunct="1">
              <a:lnSpc>
                <a:spcPct val="90000"/>
              </a:lnSpc>
              <a:spcBef>
                <a:spcPts val="1000"/>
              </a:spcBef>
              <a:buFontTx/>
              <a:buBlip>
                <a:blip r:embed="rId4"/>
              </a:buBlip>
              <a:defRPr sz="2800" kern="1200" baseline="0">
                <a:solidFill>
                  <a:schemeClr val="tx1"/>
                </a:solidFill>
                <a:latin typeface="+mn-lt"/>
                <a:ea typeface="+mn-ea"/>
                <a:cs typeface="+mn-cs"/>
              </a:defRPr>
            </a:lvl1pPr>
            <a:lvl2pPr marL="539750" indent="-358775" algn="l" defTabSz="914400" rtl="0" eaLnBrk="1" latinLnBrk="0" hangingPunct="1">
              <a:lnSpc>
                <a:spcPct val="90000"/>
              </a:lnSpc>
              <a:spcBef>
                <a:spcPts val="500"/>
              </a:spcBef>
              <a:buFontTx/>
              <a:buBlip>
                <a:blip r:embed="rId4"/>
              </a:buBlip>
              <a:defRPr sz="2400" kern="1200">
                <a:solidFill>
                  <a:schemeClr val="tx1"/>
                </a:solidFill>
                <a:latin typeface="+mn-lt"/>
                <a:ea typeface="+mn-ea"/>
                <a:cs typeface="+mn-cs"/>
              </a:defRPr>
            </a:lvl2pPr>
            <a:lvl3pPr marL="717550" indent="-358775" algn="l" defTabSz="914400" rtl="0" eaLnBrk="1" latinLnBrk="0" hangingPunct="1">
              <a:lnSpc>
                <a:spcPct val="90000"/>
              </a:lnSpc>
              <a:spcBef>
                <a:spcPts val="500"/>
              </a:spcBef>
              <a:buFontTx/>
              <a:buBlip>
                <a:blip r:embed="rId4"/>
              </a:buBlip>
              <a:defRPr sz="2000" kern="1200">
                <a:solidFill>
                  <a:schemeClr val="tx1"/>
                </a:solidFill>
                <a:latin typeface="+mn-lt"/>
                <a:ea typeface="+mn-ea"/>
                <a:cs typeface="+mn-cs"/>
              </a:defRPr>
            </a:lvl3pPr>
            <a:lvl4pPr marL="898525" indent="-358775" algn="l" defTabSz="914400" rtl="0" eaLnBrk="1" latinLnBrk="0" hangingPunct="1">
              <a:lnSpc>
                <a:spcPct val="90000"/>
              </a:lnSpc>
              <a:spcBef>
                <a:spcPts val="500"/>
              </a:spcBef>
              <a:buFontTx/>
              <a:buBlip>
                <a:blip r:embed="rId4"/>
              </a:buBlip>
              <a:defRPr sz="1800" kern="1200">
                <a:solidFill>
                  <a:schemeClr val="tx1"/>
                </a:solidFill>
                <a:latin typeface="+mn-lt"/>
                <a:ea typeface="+mn-ea"/>
                <a:cs typeface="+mn-cs"/>
              </a:defRPr>
            </a:lvl4pPr>
            <a:lvl5pPr marL="1076325" indent="-358775" algn="l" defTabSz="914400" rtl="0" eaLnBrk="1" latinLnBrk="0" hangingPunct="1">
              <a:lnSpc>
                <a:spcPct val="90000"/>
              </a:lnSpc>
              <a:spcBef>
                <a:spcPts val="500"/>
              </a:spcBef>
              <a:buFontTx/>
              <a:buBlip>
                <a:blip r:embed="rId4"/>
              </a:buBlip>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300"/>
              </a:spcBef>
              <a:defRPr/>
            </a:pPr>
            <a:r>
              <a:rPr lang="en-US" dirty="0">
                <a:solidFill>
                  <a:srgbClr val="1C1463"/>
                </a:solidFill>
              </a:rPr>
              <a:t>In quasi-experimental studies comparing intervention and control group</a:t>
            </a:r>
          </a:p>
          <a:p>
            <a:pPr>
              <a:lnSpc>
                <a:spcPct val="100000"/>
              </a:lnSpc>
              <a:spcBef>
                <a:spcPts val="300"/>
              </a:spcBef>
              <a:defRPr/>
            </a:pPr>
            <a:r>
              <a:rPr lang="en-US" dirty="0">
                <a:solidFill>
                  <a:srgbClr val="1C1463"/>
                </a:solidFill>
              </a:rPr>
              <a:t>Combination of prospective data collection with repeated measurement plus retrospective data extraction from secondary sources</a:t>
            </a:r>
          </a:p>
          <a:p>
            <a:pPr marL="398462" lvl="1" indent="0">
              <a:lnSpc>
                <a:spcPct val="100000"/>
              </a:lnSpc>
              <a:spcBef>
                <a:spcPts val="300"/>
              </a:spcBef>
              <a:buNone/>
              <a:defRPr/>
            </a:pPr>
            <a:endParaRPr kumimoji="0" lang="en-GB" sz="2800" b="0" i="0" u="none" strike="noStrike" kern="1200" cap="none" spc="0" normalizeH="0" baseline="0" noProof="0" dirty="0">
              <a:ln>
                <a:noFill/>
              </a:ln>
              <a:solidFill>
                <a:srgbClr val="1C1463"/>
              </a:solidFill>
              <a:effectLst/>
              <a:uLnTx/>
              <a:uFillTx/>
            </a:endParaRPr>
          </a:p>
        </p:txBody>
      </p:sp>
    </p:spTree>
    <p:extLst>
      <p:ext uri="{BB962C8B-B14F-4D97-AF65-F5344CB8AC3E}">
        <p14:creationId xmlns:p14="http://schemas.microsoft.com/office/powerpoint/2010/main" val="753480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858703" y="5472051"/>
            <a:ext cx="2133600" cy="1385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289575" y="19413"/>
            <a:ext cx="11902425" cy="769441"/>
          </a:xfrm>
          <a:prstGeom prst="rect">
            <a:avLst/>
          </a:prstGeom>
        </p:spPr>
        <p:txBody>
          <a:bodyPr wrap="none">
            <a:spAutoFit/>
          </a:bodyPr>
          <a:lstStyle/>
          <a:p>
            <a:pPr lvl="0"/>
            <a:r>
              <a:rPr lang="en-US" sz="4400" dirty="0">
                <a:solidFill>
                  <a:srgbClr val="1C1463"/>
                </a:solidFill>
                <a:latin typeface="+mj-lt"/>
              </a:rPr>
              <a:t>Performance was measured using these outcomes</a:t>
            </a:r>
          </a:p>
        </p:txBody>
      </p:sp>
      <p:sp>
        <p:nvSpPr>
          <p:cNvPr id="5" name="TextBox 4"/>
          <p:cNvSpPr txBox="1"/>
          <p:nvPr/>
        </p:nvSpPr>
        <p:spPr>
          <a:xfrm>
            <a:off x="9267997" y="3066714"/>
            <a:ext cx="3023755" cy="954107"/>
          </a:xfrm>
          <a:prstGeom prst="rect">
            <a:avLst/>
          </a:prstGeom>
          <a:noFill/>
        </p:spPr>
        <p:txBody>
          <a:bodyPr wrap="square" rtlCol="0">
            <a:spAutoFit/>
          </a:bodyPr>
          <a:lstStyle/>
          <a:p>
            <a:r>
              <a:rPr lang="en-US" sz="2800" dirty="0">
                <a:solidFill>
                  <a:srgbClr val="1C1463"/>
                </a:solidFill>
              </a:rPr>
              <a:t> </a:t>
            </a:r>
            <a:r>
              <a:rPr lang="en-US" sz="2800" dirty="0" err="1">
                <a:solidFill>
                  <a:srgbClr val="1C1463"/>
                </a:solidFill>
              </a:rPr>
              <a:t>programme</a:t>
            </a:r>
            <a:r>
              <a:rPr lang="en-US" sz="2800" dirty="0">
                <a:solidFill>
                  <a:srgbClr val="1C1463"/>
                </a:solidFill>
              </a:rPr>
              <a:t>-type specific outcomes</a:t>
            </a:r>
          </a:p>
        </p:txBody>
      </p:sp>
      <p:sp>
        <p:nvSpPr>
          <p:cNvPr id="15" name="Plus 14"/>
          <p:cNvSpPr/>
          <p:nvPr/>
        </p:nvSpPr>
        <p:spPr>
          <a:xfrm>
            <a:off x="8340310" y="3060189"/>
            <a:ext cx="914400" cy="9144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p:cNvGraphicFramePr>
            <a:graphicFrameLocks noGrp="1"/>
          </p:cNvGraphicFramePr>
          <p:nvPr>
            <p:ph idx="1"/>
          </p:nvPr>
        </p:nvGraphicFramePr>
        <p:xfrm>
          <a:off x="516081" y="817384"/>
          <a:ext cx="7651174" cy="5176594"/>
        </p:xfrm>
        <a:graphic>
          <a:graphicData uri="http://schemas.openxmlformats.org/drawingml/2006/table">
            <a:tbl>
              <a:tblPr firstRow="1" bandRow="1">
                <a:tableStyleId>{5940675A-B579-460E-94D1-54222C63F5DA}</a:tableStyleId>
              </a:tblPr>
              <a:tblGrid>
                <a:gridCol w="760860">
                  <a:extLst>
                    <a:ext uri="{9D8B030D-6E8A-4147-A177-3AD203B41FA5}">
                      <a16:colId xmlns:a16="http://schemas.microsoft.com/office/drawing/2014/main" val="20000"/>
                    </a:ext>
                  </a:extLst>
                </a:gridCol>
                <a:gridCol w="760860">
                  <a:extLst>
                    <a:ext uri="{9D8B030D-6E8A-4147-A177-3AD203B41FA5}">
                      <a16:colId xmlns:a16="http://schemas.microsoft.com/office/drawing/2014/main" val="20001"/>
                    </a:ext>
                  </a:extLst>
                </a:gridCol>
                <a:gridCol w="2739113">
                  <a:extLst>
                    <a:ext uri="{9D8B030D-6E8A-4147-A177-3AD203B41FA5}">
                      <a16:colId xmlns:a16="http://schemas.microsoft.com/office/drawing/2014/main" val="20002"/>
                    </a:ext>
                  </a:extLst>
                </a:gridCol>
                <a:gridCol w="3390341">
                  <a:extLst>
                    <a:ext uri="{9D8B030D-6E8A-4147-A177-3AD203B41FA5}">
                      <a16:colId xmlns:a16="http://schemas.microsoft.com/office/drawing/2014/main" val="20003"/>
                    </a:ext>
                  </a:extLst>
                </a:gridCol>
              </a:tblGrid>
              <a:tr h="0">
                <a:tc>
                  <a:txBody>
                    <a:bodyPr/>
                    <a:lstStyle/>
                    <a:p>
                      <a:endParaRPr lang="en-GB" sz="1800" kern="1200" dirty="0">
                        <a:solidFill>
                          <a:srgbClr val="1C1463"/>
                        </a:solidFill>
                        <a:latin typeface="+mn-lt"/>
                        <a:ea typeface="+mn-ea"/>
                        <a:cs typeface="+mn-cs"/>
                      </a:endParaRPr>
                    </a:p>
                  </a:txBody>
                  <a:tcPr>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B w="381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b="1" kern="1200" baseline="0" dirty="0">
                          <a:solidFill>
                            <a:srgbClr val="1C1463"/>
                          </a:solidFill>
                          <a:latin typeface="+mn-lt"/>
                          <a:ea typeface="+mn-ea"/>
                          <a:cs typeface="+mn-cs"/>
                        </a:rPr>
                        <a:t>Core set of outcomes</a:t>
                      </a:r>
                    </a:p>
                  </a:txBody>
                  <a:tcPr marL="68580" marR="68580" marT="0" marB="0">
                    <a:lnB w="381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GB" sz="1800" b="1" kern="1200" baseline="0" dirty="0">
                          <a:solidFill>
                            <a:srgbClr val="1C1463"/>
                          </a:solidFill>
                          <a:latin typeface="+mn-lt"/>
                          <a:ea typeface="+mn-ea"/>
                          <a:cs typeface="+mn-cs"/>
                        </a:rPr>
                        <a:t>Recommended questionnaires</a:t>
                      </a:r>
                    </a:p>
                  </a:txBody>
                  <a:tcPr marL="68580" marR="68580" marT="0" marB="0">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12000">
                <a:tc rowSpan="5">
                  <a:txBody>
                    <a:bodyPr/>
                    <a:lstStyle/>
                    <a:p>
                      <a:pPr algn="ctr">
                        <a:lnSpc>
                          <a:spcPct val="107000"/>
                        </a:lnSpc>
                        <a:spcAft>
                          <a:spcPts val="0"/>
                        </a:spcAft>
                      </a:pPr>
                      <a:r>
                        <a:rPr lang="en-GB" sz="1800" kern="1200" dirty="0">
                          <a:solidFill>
                            <a:srgbClr val="1C1463"/>
                          </a:solidFill>
                          <a:latin typeface="+mn-lt"/>
                          <a:ea typeface="+mn-ea"/>
                          <a:cs typeface="+mn-cs"/>
                        </a:rPr>
                        <a:t>Health &amp; well-being</a:t>
                      </a:r>
                    </a:p>
                  </a:txBody>
                  <a:tcPr marL="68580" marR="68580" marT="0" marB="0" vert="vert270" anchor="ct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38100" cap="flat" cmpd="sng" algn="ctr">
                      <a:solidFill>
                        <a:schemeClr val="tx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Physical functioning</a:t>
                      </a:r>
                    </a:p>
                  </a:txBody>
                  <a:tcPr marL="68580" marR="68580" marT="0" marB="0" anchor="ctr">
                    <a:lnT w="38100" cap="flat" cmpd="sng" algn="ctr">
                      <a:solidFill>
                        <a:schemeClr val="tx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SF-36, Katz</a:t>
                      </a:r>
                      <a:r>
                        <a:rPr lang="en-GB" sz="1800" u="none" kern="1200" baseline="0" dirty="0">
                          <a:solidFill>
                            <a:srgbClr val="1C1463"/>
                          </a:solidFill>
                          <a:latin typeface="+mn-lt"/>
                          <a:ea typeface="+mn-ea"/>
                          <a:cs typeface="+mn-cs"/>
                        </a:rPr>
                        <a:t>15</a:t>
                      </a:r>
                      <a:endParaRPr lang="en-GB" sz="1800" u="none" kern="1200" dirty="0">
                        <a:solidFill>
                          <a:srgbClr val="1C1463"/>
                        </a:solidFill>
                        <a:latin typeface="+mn-lt"/>
                        <a:ea typeface="+mn-ea"/>
                        <a:cs typeface="+mn-cs"/>
                      </a:endParaRPr>
                    </a:p>
                  </a:txBody>
                  <a:tcPr marL="68580" marR="68580" marT="0" marB="0" anchor="ctr">
                    <a:lnT w="381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0001"/>
                  </a:ext>
                </a:extLst>
              </a:tr>
              <a:tr h="612000">
                <a:tc vMerge="1">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Psychological well-being</a:t>
                      </a:r>
                    </a:p>
                  </a:txBody>
                  <a:tcPr marL="68580" marR="68580" marT="0" marB="0" anchor="ctr">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MHI-5</a:t>
                      </a:r>
                    </a:p>
                  </a:txBody>
                  <a:tcPr marL="68580" marR="68580" marT="0" marB="0" anchor="ctr">
                    <a:solidFill>
                      <a:schemeClr val="bg1"/>
                    </a:solidFill>
                  </a:tcPr>
                </a:tc>
                <a:extLst>
                  <a:ext uri="{0D108BD9-81ED-4DB2-BD59-A6C34878D82A}">
                    <a16:rowId xmlns:a16="http://schemas.microsoft.com/office/drawing/2014/main" val="10002"/>
                  </a:ext>
                </a:extLst>
              </a:tr>
              <a:tr h="612000">
                <a:tc vMerge="1">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Social relationships &amp; participation</a:t>
                      </a:r>
                    </a:p>
                  </a:txBody>
                  <a:tcPr marL="68580" marR="68580" marT="0" marB="0" anchor="ctr">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IPA</a:t>
                      </a:r>
                    </a:p>
                  </a:txBody>
                  <a:tcPr marL="68580" marR="68580" marT="0" marB="0" anchor="ctr">
                    <a:solidFill>
                      <a:schemeClr val="bg1"/>
                    </a:solidFill>
                  </a:tcPr>
                </a:tc>
                <a:extLst>
                  <a:ext uri="{0D108BD9-81ED-4DB2-BD59-A6C34878D82A}">
                    <a16:rowId xmlns:a16="http://schemas.microsoft.com/office/drawing/2014/main" val="10003"/>
                  </a:ext>
                </a:extLst>
              </a:tr>
              <a:tr h="612000">
                <a:tc vMerge="1">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Enjoyment of life</a:t>
                      </a:r>
                    </a:p>
                  </a:txBody>
                  <a:tcPr marL="68580" marR="68580" marT="0" marB="0" anchor="ctr">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ICECAP-O, Q-LES-Q</a:t>
                      </a:r>
                    </a:p>
                  </a:txBody>
                  <a:tcPr marL="68580" marR="68580" marT="0" marB="0" anchor="ctr">
                    <a:solidFill>
                      <a:schemeClr val="bg1"/>
                    </a:solidFill>
                  </a:tcPr>
                </a:tc>
                <a:extLst>
                  <a:ext uri="{0D108BD9-81ED-4DB2-BD59-A6C34878D82A}">
                    <a16:rowId xmlns:a16="http://schemas.microsoft.com/office/drawing/2014/main" val="10004"/>
                  </a:ext>
                </a:extLst>
              </a:tr>
              <a:tr h="612000">
                <a:tc vMerge="1">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381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381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Resilience</a:t>
                      </a:r>
                    </a:p>
                  </a:txBody>
                  <a:tcPr marL="68580" marR="68580" marT="0" marB="0" anchor="ctr">
                    <a:lnB w="381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BRS</a:t>
                      </a:r>
                    </a:p>
                  </a:txBody>
                  <a:tcPr marL="68580" marR="68580" marT="0" marB="0" anchor="ctr">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526834">
                <a:tc rowSpan="2">
                  <a:txBody>
                    <a:bodyPr/>
                    <a:lstStyle/>
                    <a:p>
                      <a:pPr algn="ctr">
                        <a:lnSpc>
                          <a:spcPct val="107000"/>
                        </a:lnSpc>
                        <a:spcAft>
                          <a:spcPts val="0"/>
                        </a:spcAft>
                      </a:pPr>
                      <a:r>
                        <a:rPr lang="en-GB" sz="1800" kern="1200" dirty="0">
                          <a:solidFill>
                            <a:srgbClr val="1C1463"/>
                          </a:solidFill>
                          <a:latin typeface="+mn-lt"/>
                          <a:ea typeface="+mn-ea"/>
                          <a:cs typeface="+mn-cs"/>
                        </a:rPr>
                        <a:t>Experience</a:t>
                      </a:r>
                    </a:p>
                  </a:txBody>
                  <a:tcPr marL="68580" marR="68580" marT="0" marB="0" vert="vert270" anchor="ct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38100" cap="flat" cmpd="sng" algn="ctr">
                      <a:solidFill>
                        <a:schemeClr val="tx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Person-centeredness</a:t>
                      </a:r>
                    </a:p>
                  </a:txBody>
                  <a:tcPr marL="68580" marR="68580" marT="0" marB="0" anchor="ctr">
                    <a:lnT w="38100" cap="flat" cmpd="sng" algn="ctr">
                      <a:solidFill>
                        <a:schemeClr val="tx1"/>
                      </a:solidFill>
                      <a:prstDash val="solid"/>
                      <a:round/>
                      <a:headEnd type="none" w="med" len="med"/>
                      <a:tailEnd type="none" w="med" len="med"/>
                    </a:lnT>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P3CEQ</a:t>
                      </a:r>
                    </a:p>
                  </a:txBody>
                  <a:tcPr marL="68580" marR="68580" marT="0" marB="0" anchor="ctr">
                    <a:lnT w="381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0006"/>
                  </a:ext>
                </a:extLst>
              </a:tr>
              <a:tr h="612000">
                <a:tc vMerge="1">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381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381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Continuity</a:t>
                      </a:r>
                      <a:r>
                        <a:rPr lang="en-GB" sz="1800" u="none" kern="1200" baseline="0" dirty="0">
                          <a:solidFill>
                            <a:srgbClr val="1C1463"/>
                          </a:solidFill>
                          <a:latin typeface="+mn-lt"/>
                          <a:ea typeface="+mn-ea"/>
                          <a:cs typeface="+mn-cs"/>
                        </a:rPr>
                        <a:t> of care</a:t>
                      </a:r>
                      <a:endParaRPr lang="en-GB" sz="1800" u="none" kern="1200" dirty="0">
                        <a:solidFill>
                          <a:srgbClr val="1C1463"/>
                        </a:solidFill>
                        <a:latin typeface="+mn-lt"/>
                        <a:ea typeface="+mn-ea"/>
                        <a:cs typeface="+mn-cs"/>
                      </a:endParaRPr>
                    </a:p>
                  </a:txBody>
                  <a:tcPr marL="68580" marR="68580" marT="0" marB="0" anchor="ctr">
                    <a:lnB w="381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u="none" kern="1200" dirty="0">
                          <a:solidFill>
                            <a:srgbClr val="1C1463"/>
                          </a:solidFill>
                          <a:latin typeface="+mn-lt"/>
                          <a:ea typeface="+mn-ea"/>
                          <a:cs typeface="+mn-cs"/>
                        </a:rPr>
                        <a:t>NCQ, CPCQ</a:t>
                      </a:r>
                    </a:p>
                  </a:txBody>
                  <a:tcPr marL="68580" marR="68580" marT="0" marB="0" anchor="ctr">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612000">
                <a:tc>
                  <a:txBody>
                    <a:bodyPr/>
                    <a:lstStyle/>
                    <a:p>
                      <a:pPr algn="ctr">
                        <a:lnSpc>
                          <a:spcPct val="107000"/>
                        </a:lnSpc>
                        <a:spcAft>
                          <a:spcPts val="0"/>
                        </a:spcAft>
                      </a:pPr>
                      <a:r>
                        <a:rPr lang="en-GB" sz="1800" kern="1200" dirty="0">
                          <a:solidFill>
                            <a:srgbClr val="1C1463"/>
                          </a:solidFill>
                          <a:latin typeface="+mn-lt"/>
                          <a:ea typeface="+mn-ea"/>
                          <a:cs typeface="+mn-cs"/>
                        </a:rPr>
                        <a:t>Costs</a:t>
                      </a:r>
                    </a:p>
                  </a:txBody>
                  <a:tcPr marL="68580" marR="68580" marT="0" marB="0" vert="vert270" anchor="ctr">
                    <a:lnT w="38100" cap="flat" cmpd="sng" algn="ctr">
                      <a:solidFill>
                        <a:schemeClr val="tx1"/>
                      </a:solidFill>
                      <a:prstDash val="solid"/>
                      <a:round/>
                      <a:headEnd type="none" w="med" len="med"/>
                      <a:tailEnd type="none" w="med" len="med"/>
                    </a:lnT>
                    <a:solidFill>
                      <a:schemeClr val="bg1"/>
                    </a:solidFill>
                  </a:tcPr>
                </a:tc>
                <a:tc>
                  <a:txBody>
                    <a:bodyPr/>
                    <a:lstStyle/>
                    <a:p>
                      <a:pPr>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38100" cap="flat" cmpd="sng" algn="ctr">
                      <a:solidFill>
                        <a:schemeClr val="tx1"/>
                      </a:solidFill>
                      <a:prstDash val="solid"/>
                      <a:round/>
                      <a:headEnd type="none" w="med" len="med"/>
                      <a:tailEnd type="none" w="med" len="med"/>
                    </a:lnT>
                    <a:solidFill>
                      <a:schemeClr val="bg1"/>
                    </a:solidFill>
                  </a:tcPr>
                </a:tc>
                <a:tc>
                  <a:txBody>
                    <a:bodyPr/>
                    <a:lstStyle/>
                    <a:p>
                      <a:pPr>
                        <a:lnSpc>
                          <a:spcPct val="107000"/>
                        </a:lnSpc>
                        <a:spcAft>
                          <a:spcPts val="0"/>
                        </a:spcAft>
                      </a:pPr>
                      <a:r>
                        <a:rPr lang="en-GB" sz="1800" u="none" kern="1200" dirty="0">
                          <a:solidFill>
                            <a:srgbClr val="1C1463"/>
                          </a:solidFill>
                          <a:latin typeface="+mn-lt"/>
                          <a:ea typeface="+mn-ea"/>
                          <a:cs typeface="+mn-cs"/>
                        </a:rPr>
                        <a:t>Costs</a:t>
                      </a:r>
                    </a:p>
                  </a:txBody>
                  <a:tcPr marL="68580" marR="68580" marT="0" marB="0" anchor="ctr">
                    <a:lnT w="38100" cap="flat" cmpd="sng" algn="ctr">
                      <a:solidFill>
                        <a:schemeClr val="tx1"/>
                      </a:solidFill>
                      <a:prstDash val="solid"/>
                      <a:round/>
                      <a:headEnd type="none" w="med" len="med"/>
                      <a:tailEnd type="none" w="med" len="med"/>
                    </a:lnT>
                    <a:solidFill>
                      <a:schemeClr val="bg1"/>
                    </a:solidFill>
                  </a:tcPr>
                </a:tc>
                <a:tc>
                  <a:txBody>
                    <a:bodyPr/>
                    <a:lstStyle/>
                    <a:p>
                      <a:pPr>
                        <a:lnSpc>
                          <a:spcPct val="107000"/>
                        </a:lnSpc>
                        <a:spcAft>
                          <a:spcPts val="0"/>
                        </a:spcAft>
                      </a:pPr>
                      <a:r>
                        <a:rPr lang="en-GB" sz="1800" u="none" kern="1200" dirty="0" err="1">
                          <a:solidFill>
                            <a:srgbClr val="1C1463"/>
                          </a:solidFill>
                          <a:latin typeface="+mn-lt"/>
                          <a:ea typeface="+mn-ea"/>
                          <a:cs typeface="+mn-cs"/>
                        </a:rPr>
                        <a:t>iMTA_MCQ</a:t>
                      </a:r>
                      <a:endParaRPr lang="en-GB" sz="1800" u="none" kern="1200" dirty="0">
                        <a:solidFill>
                          <a:srgbClr val="1C1463"/>
                        </a:solidFill>
                        <a:latin typeface="+mn-lt"/>
                        <a:ea typeface="+mn-ea"/>
                        <a:cs typeface="+mn-cs"/>
                      </a:endParaRPr>
                    </a:p>
                  </a:txBody>
                  <a:tcPr marL="68580" marR="68580" marT="0" marB="0" anchor="ctr">
                    <a:lnT w="381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0008"/>
                  </a:ext>
                </a:extLst>
              </a:tr>
            </a:tbl>
          </a:graphicData>
        </a:graphic>
      </p:graphicFrame>
      <p:pic>
        <p:nvPicPr>
          <p:cNvPr id="6" name="Content Placeholder 3"/>
          <p:cNvPicPr>
            <a:picLocks noChangeAspect="1"/>
          </p:cNvPicPr>
          <p:nvPr/>
        </p:nvPicPr>
        <p:blipFill rotWithShape="1">
          <a:blip r:embed="rId3"/>
          <a:srcRect r="90702" b="86645"/>
          <a:stretch/>
        </p:blipFill>
        <p:spPr>
          <a:xfrm>
            <a:off x="1361762" y="1235401"/>
            <a:ext cx="553339" cy="498830"/>
          </a:xfrm>
          <a:prstGeom prst="rect">
            <a:avLst/>
          </a:prstGeom>
        </p:spPr>
      </p:pic>
      <p:pic>
        <p:nvPicPr>
          <p:cNvPr id="7" name="Content Placeholder 3"/>
          <p:cNvPicPr>
            <a:picLocks noChangeAspect="1"/>
          </p:cNvPicPr>
          <p:nvPr/>
        </p:nvPicPr>
        <p:blipFill rotWithShape="1">
          <a:blip r:embed="rId3"/>
          <a:srcRect t="12374" r="90702" b="74920"/>
          <a:stretch/>
        </p:blipFill>
        <p:spPr>
          <a:xfrm>
            <a:off x="1341246" y="1827390"/>
            <a:ext cx="606759" cy="520366"/>
          </a:xfrm>
          <a:prstGeom prst="rect">
            <a:avLst/>
          </a:prstGeom>
        </p:spPr>
      </p:pic>
      <p:pic>
        <p:nvPicPr>
          <p:cNvPr id="8" name="Content Placeholder 3"/>
          <p:cNvPicPr>
            <a:picLocks noChangeAspect="1"/>
          </p:cNvPicPr>
          <p:nvPr/>
        </p:nvPicPr>
        <p:blipFill rotWithShape="1">
          <a:blip r:embed="rId3"/>
          <a:srcRect t="24540" r="90702" b="62117"/>
          <a:stretch/>
        </p:blipFill>
        <p:spPr>
          <a:xfrm>
            <a:off x="1377220" y="2462593"/>
            <a:ext cx="525267" cy="473090"/>
          </a:xfrm>
          <a:prstGeom prst="rect">
            <a:avLst/>
          </a:prstGeom>
        </p:spPr>
      </p:pic>
      <p:pic>
        <p:nvPicPr>
          <p:cNvPr id="9" name="Content Placeholder 3"/>
          <p:cNvPicPr>
            <a:picLocks noChangeAspect="1"/>
          </p:cNvPicPr>
          <p:nvPr/>
        </p:nvPicPr>
        <p:blipFill rotWithShape="1">
          <a:blip r:embed="rId3"/>
          <a:srcRect t="37295" r="91475" b="49362"/>
          <a:stretch/>
        </p:blipFill>
        <p:spPr>
          <a:xfrm>
            <a:off x="1361762" y="3058793"/>
            <a:ext cx="468924" cy="482037"/>
          </a:xfrm>
          <a:prstGeom prst="rect">
            <a:avLst/>
          </a:prstGeom>
        </p:spPr>
      </p:pic>
      <p:pic>
        <p:nvPicPr>
          <p:cNvPr id="10" name="Content Placeholder 3"/>
          <p:cNvPicPr>
            <a:picLocks noChangeAspect="1"/>
          </p:cNvPicPr>
          <p:nvPr/>
        </p:nvPicPr>
        <p:blipFill rotWithShape="1">
          <a:blip r:embed="rId3"/>
          <a:srcRect t="50472" r="90702" b="37166"/>
          <a:stretch/>
        </p:blipFill>
        <p:spPr>
          <a:xfrm>
            <a:off x="1341246" y="3683937"/>
            <a:ext cx="540894" cy="447486"/>
          </a:xfrm>
          <a:prstGeom prst="rect">
            <a:avLst/>
          </a:prstGeom>
        </p:spPr>
      </p:pic>
      <p:pic>
        <p:nvPicPr>
          <p:cNvPr id="11" name="Content Placeholder 3"/>
          <p:cNvPicPr>
            <a:picLocks noChangeAspect="1"/>
          </p:cNvPicPr>
          <p:nvPr/>
        </p:nvPicPr>
        <p:blipFill rotWithShape="1">
          <a:blip r:embed="rId3"/>
          <a:srcRect t="62607" r="90702" b="24639"/>
          <a:stretch/>
        </p:blipFill>
        <p:spPr>
          <a:xfrm>
            <a:off x="1331810" y="4270737"/>
            <a:ext cx="565788" cy="487103"/>
          </a:xfrm>
          <a:prstGeom prst="rect">
            <a:avLst/>
          </a:prstGeom>
        </p:spPr>
      </p:pic>
      <p:pic>
        <p:nvPicPr>
          <p:cNvPr id="12" name="Content Placeholder 3"/>
          <p:cNvPicPr>
            <a:picLocks noChangeAspect="1"/>
          </p:cNvPicPr>
          <p:nvPr/>
        </p:nvPicPr>
        <p:blipFill rotWithShape="1">
          <a:blip r:embed="rId3"/>
          <a:srcRect t="74773" r="90702" b="12277"/>
          <a:stretch/>
        </p:blipFill>
        <p:spPr>
          <a:xfrm>
            <a:off x="1341246" y="4881493"/>
            <a:ext cx="534732" cy="467448"/>
          </a:xfrm>
          <a:prstGeom prst="rect">
            <a:avLst/>
          </a:prstGeom>
        </p:spPr>
      </p:pic>
      <p:pic>
        <p:nvPicPr>
          <p:cNvPr id="13" name="Content Placeholder 4"/>
          <p:cNvPicPr>
            <a:picLocks noChangeAspect="1"/>
          </p:cNvPicPr>
          <p:nvPr/>
        </p:nvPicPr>
        <p:blipFill rotWithShape="1">
          <a:blip r:embed="rId4"/>
          <a:srcRect l="85494" t="12223" r="4952" b="69409"/>
          <a:stretch/>
        </p:blipFill>
        <p:spPr>
          <a:xfrm>
            <a:off x="1319680" y="5472051"/>
            <a:ext cx="553087" cy="498557"/>
          </a:xfrm>
          <a:prstGeom prst="rect">
            <a:avLst/>
          </a:prstGeom>
        </p:spPr>
      </p:pic>
      <p:sp>
        <p:nvSpPr>
          <p:cNvPr id="2" name="TextBox 1"/>
          <p:cNvSpPr txBox="1"/>
          <p:nvPr/>
        </p:nvSpPr>
        <p:spPr>
          <a:xfrm>
            <a:off x="420414" y="6140183"/>
            <a:ext cx="11403724" cy="707886"/>
          </a:xfrm>
          <a:prstGeom prst="rect">
            <a:avLst/>
          </a:prstGeom>
          <a:noFill/>
        </p:spPr>
        <p:txBody>
          <a:bodyPr wrap="square" rtlCol="0">
            <a:spAutoFit/>
          </a:bodyPr>
          <a:lstStyle/>
          <a:p>
            <a:r>
              <a:rPr lang="en-US" sz="1000" dirty="0"/>
              <a:t>SF-36: Short Form 36, Katz 15 for ADL, MHI: Mental Health Inventory, IPA: Impact on Participation and Autonomy (social life and relationships domain), ICECAP-O: Investigating Choice Experiments for the preferences of Older people </a:t>
            </a:r>
            <a:r>
              <a:rPr lang="en-US" sz="1000" dirty="0" err="1"/>
              <a:t>CAPability</a:t>
            </a:r>
            <a:r>
              <a:rPr lang="en-US" sz="1000" dirty="0"/>
              <a:t> measure ((item on enjoyment and pleasure), Q-LES-Q: Quality of Life, Enjoyment and Satisfaction Questionnaire (item on life satisfaction), BRS: Brief Resilience Scale, P3CEQ: Person-centered Coordinated Care Experience Questionnaire (experience of person-centered care domain), NCQ: Nijmegen Continuity Questionnaire (Team and cross boundary continuity domain) , CPCQ: </a:t>
            </a:r>
            <a:r>
              <a:rPr lang="fr-FR" sz="1000" dirty="0"/>
              <a:t>Client Perceptions of Coordination Questionnaire </a:t>
            </a:r>
            <a:r>
              <a:rPr lang="en-US" sz="1000" dirty="0"/>
              <a:t>(item on waiting for appointment/treatment), </a:t>
            </a:r>
            <a:r>
              <a:rPr lang="en-US" sz="1000" dirty="0" err="1"/>
              <a:t>iMTA_MCQ</a:t>
            </a:r>
            <a:r>
              <a:rPr lang="en-US" sz="1000" dirty="0"/>
              <a:t>: </a:t>
            </a:r>
            <a:r>
              <a:rPr lang="en-US" sz="1000" dirty="0" err="1"/>
              <a:t>iMTA</a:t>
            </a:r>
            <a:r>
              <a:rPr lang="en-US" sz="1000" dirty="0"/>
              <a:t> Medical Consumption Questionnaire</a:t>
            </a:r>
          </a:p>
        </p:txBody>
      </p:sp>
    </p:spTree>
    <p:extLst>
      <p:ext uri="{BB962C8B-B14F-4D97-AF65-F5344CB8AC3E}">
        <p14:creationId xmlns:p14="http://schemas.microsoft.com/office/powerpoint/2010/main" val="11351871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9632373" y="5404891"/>
            <a:ext cx="2559627" cy="134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79720" y="426175"/>
            <a:ext cx="11433908" cy="584775"/>
          </a:xfrm>
          <a:prstGeom prst="rect">
            <a:avLst/>
          </a:prstGeom>
        </p:spPr>
        <p:txBody>
          <a:bodyPr wrap="square">
            <a:spAutoFit/>
          </a:bodyPr>
          <a:lstStyle/>
          <a:p>
            <a:pPr lvl="0"/>
            <a:r>
              <a:rPr lang="en-US" sz="3200" b="1" dirty="0">
                <a:solidFill>
                  <a:srgbClr val="1C1463"/>
                </a:solidFill>
              </a:rPr>
              <a:t>Results example: MCDA ‘Better together in Amsterdam North’ </a:t>
            </a:r>
          </a:p>
        </p:txBody>
      </p:sp>
      <p:sp>
        <p:nvSpPr>
          <p:cNvPr id="16" name="TextBox 15"/>
          <p:cNvSpPr txBox="1"/>
          <p:nvPr/>
        </p:nvSpPr>
        <p:spPr>
          <a:xfrm>
            <a:off x="536744" y="6308040"/>
            <a:ext cx="9095629" cy="307777"/>
          </a:xfrm>
          <a:prstGeom prst="rect">
            <a:avLst/>
          </a:prstGeom>
          <a:noFill/>
        </p:spPr>
        <p:txBody>
          <a:bodyPr wrap="square" rtlCol="0">
            <a:spAutoFit/>
          </a:bodyPr>
          <a:lstStyle/>
          <a:p>
            <a:r>
              <a:rPr lang="en-US" sz="1400" dirty="0">
                <a:hlinkClick r:id="rId4"/>
              </a:rPr>
              <a:t>Webinar on MCDA https://www.selfie2020.eu/2019/05/27/webinar-multi-criteria-decision-analysis-of-integrated-care/</a:t>
            </a:r>
            <a:endParaRPr lang="en-US" sz="1400" dirty="0"/>
          </a:p>
        </p:txBody>
      </p:sp>
      <p:graphicFrame>
        <p:nvGraphicFramePr>
          <p:cNvPr id="2" name="Object 1">
            <a:extLst>
              <a:ext uri="{FF2B5EF4-FFF2-40B4-BE49-F238E27FC236}">
                <a16:creationId xmlns:a16="http://schemas.microsoft.com/office/drawing/2014/main" id="{691DDFB7-DF76-4F4F-AEA9-2AC430438E3F}"/>
              </a:ext>
            </a:extLst>
          </p:cNvPr>
          <p:cNvGraphicFramePr>
            <a:graphicFrameLocks noChangeAspect="1"/>
          </p:cNvGraphicFramePr>
          <p:nvPr/>
        </p:nvGraphicFramePr>
        <p:xfrm>
          <a:off x="155574" y="1150938"/>
          <a:ext cx="12005021" cy="4048383"/>
        </p:xfrm>
        <a:graphic>
          <a:graphicData uri="http://schemas.openxmlformats.org/presentationml/2006/ole">
            <mc:AlternateContent xmlns:mc="http://schemas.openxmlformats.org/markup-compatibility/2006">
              <mc:Choice xmlns:v="urn:schemas-microsoft-com:vml" Requires="v">
                <p:oleObj spid="_x0000_s1039" name="Worksheet" r:id="rId5" imgW="9915401" imgH="3343275" progId="Excel.Sheet.12">
                  <p:embed/>
                </p:oleObj>
              </mc:Choice>
              <mc:Fallback>
                <p:oleObj name="Worksheet" r:id="rId5" imgW="9915401" imgH="3343275" progId="Excel.Sheet.12">
                  <p:embed/>
                  <p:pic>
                    <p:nvPicPr>
                      <p:cNvPr id="2" name="Object 1">
                        <a:extLst>
                          <a:ext uri="{FF2B5EF4-FFF2-40B4-BE49-F238E27FC236}">
                            <a16:creationId xmlns:a16="http://schemas.microsoft.com/office/drawing/2014/main" id="{691DDFB7-DF76-4F4F-AEA9-2AC430438E3F}"/>
                          </a:ext>
                        </a:extLst>
                      </p:cNvPr>
                      <p:cNvPicPr/>
                      <p:nvPr/>
                    </p:nvPicPr>
                    <p:blipFill>
                      <a:blip r:embed="rId6"/>
                      <a:stretch>
                        <a:fillRect/>
                      </a:stretch>
                    </p:blipFill>
                    <p:spPr>
                      <a:xfrm>
                        <a:off x="155574" y="1150938"/>
                        <a:ext cx="12005021" cy="4048383"/>
                      </a:xfrm>
                      <a:prstGeom prst="rect">
                        <a:avLst/>
                      </a:prstGeom>
                    </p:spPr>
                  </p:pic>
                </p:oleObj>
              </mc:Fallback>
            </mc:AlternateContent>
          </a:graphicData>
        </a:graphic>
      </p:graphicFrame>
      <p:sp>
        <p:nvSpPr>
          <p:cNvPr id="14" name="Rectangle 13"/>
          <p:cNvSpPr/>
          <p:nvPr/>
        </p:nvSpPr>
        <p:spPr>
          <a:xfrm>
            <a:off x="8873179" y="1010950"/>
            <a:ext cx="4078014" cy="4540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072C9849-3AAC-4415-9E16-78DBE244DF00}"/>
              </a:ext>
            </a:extLst>
          </p:cNvPr>
          <p:cNvSpPr txBox="1"/>
          <p:nvPr/>
        </p:nvSpPr>
        <p:spPr>
          <a:xfrm>
            <a:off x="536744" y="5955048"/>
            <a:ext cx="6477000" cy="307777"/>
          </a:xfrm>
          <a:prstGeom prst="rect">
            <a:avLst/>
          </a:prstGeom>
          <a:noFill/>
        </p:spPr>
        <p:txBody>
          <a:bodyPr wrap="square">
            <a:spAutoFit/>
          </a:bodyPr>
          <a:lstStyle/>
          <a:p>
            <a:r>
              <a:rPr lang="en-US" sz="1400" b="0" i="0" u="none" strike="noStrike" baseline="0" dirty="0"/>
              <a:t>Karimi et al., Value in Health 2021; 24(7):966–975</a:t>
            </a:r>
            <a:endParaRPr lang="nl-NL" sz="1400" dirty="0"/>
          </a:p>
        </p:txBody>
      </p:sp>
    </p:spTree>
    <p:extLst>
      <p:ext uri="{BB962C8B-B14F-4D97-AF65-F5344CB8AC3E}">
        <p14:creationId xmlns:p14="http://schemas.microsoft.com/office/powerpoint/2010/main" val="103865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3214707" y="1441525"/>
            <a:ext cx="8839743" cy="5416474"/>
          </a:xfrm>
          <a:prstGeom prst="rect">
            <a:avLst/>
          </a:prstGeom>
        </p:spPr>
      </p:pic>
      <p:sp>
        <p:nvSpPr>
          <p:cNvPr id="2" name="Title 1"/>
          <p:cNvSpPr>
            <a:spLocks noGrp="1"/>
          </p:cNvSpPr>
          <p:nvPr>
            <p:ph type="title"/>
          </p:nvPr>
        </p:nvSpPr>
        <p:spPr>
          <a:xfrm>
            <a:off x="803910" y="239395"/>
            <a:ext cx="10362528" cy="1325563"/>
          </a:xfrm>
        </p:spPr>
        <p:txBody>
          <a:bodyPr/>
          <a:lstStyle/>
          <a:p>
            <a:pPr algn="ctr"/>
            <a:r>
              <a:rPr lang="en-US" dirty="0">
                <a:solidFill>
                  <a:srgbClr val="1C1463"/>
                </a:solidFill>
              </a:rPr>
              <a:t>10 implementation mechanisms for integrated care for multi-morbidity </a:t>
            </a:r>
          </a:p>
        </p:txBody>
      </p:sp>
      <p:sp>
        <p:nvSpPr>
          <p:cNvPr id="6" name="TextBox 5"/>
          <p:cNvSpPr txBox="1"/>
          <p:nvPr/>
        </p:nvSpPr>
        <p:spPr>
          <a:xfrm>
            <a:off x="443555" y="5052015"/>
            <a:ext cx="3450713" cy="1384995"/>
          </a:xfrm>
          <a:prstGeom prst="rect">
            <a:avLst/>
          </a:prstGeom>
          <a:noFill/>
          <a:ln w="9525">
            <a:solidFill>
              <a:srgbClr val="1C1463"/>
            </a:solidFill>
            <a:prstDash val="solid"/>
          </a:ln>
        </p:spPr>
        <p:txBody>
          <a:bodyPr wrap="square" rtlCol="0">
            <a:spAutoFit/>
          </a:bodyPr>
          <a:lstStyle/>
          <a:p>
            <a:r>
              <a:rPr lang="en-US" sz="2800" dirty="0">
                <a:solidFill>
                  <a:srgbClr val="1C1463"/>
                </a:solidFill>
              </a:rPr>
              <a:t>Applicable in different local, regional and national contexts</a:t>
            </a:r>
          </a:p>
        </p:txBody>
      </p:sp>
    </p:spTree>
    <p:extLst>
      <p:ext uri="{BB962C8B-B14F-4D97-AF65-F5344CB8AC3E}">
        <p14:creationId xmlns:p14="http://schemas.microsoft.com/office/powerpoint/2010/main" val="3264229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ubtitle 2"/>
          <p:cNvSpPr txBox="1">
            <a:spLocks/>
          </p:cNvSpPr>
          <p:nvPr/>
        </p:nvSpPr>
        <p:spPr>
          <a:xfrm>
            <a:off x="462997" y="2751678"/>
            <a:ext cx="11248008" cy="273661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solidFill>
                  <a:srgbClr val="1C1463"/>
                </a:solidFill>
              </a:rPr>
              <a:t>This project (SELFIE) has received funding from the European Union’s Horizon 2020 research and innovation </a:t>
            </a:r>
            <a:r>
              <a:rPr lang="en-US" dirty="0" err="1">
                <a:solidFill>
                  <a:srgbClr val="1C1463"/>
                </a:solidFill>
              </a:rPr>
              <a:t>programme</a:t>
            </a:r>
            <a:r>
              <a:rPr lang="en-US" dirty="0">
                <a:solidFill>
                  <a:srgbClr val="1C1463"/>
                </a:solidFill>
              </a:rPr>
              <a:t> under grant agreement No 634288. The content of this conference reflects only the SELFIE groups’ views and the European Commission is not liable for any use that may be made of the information contained herein. </a:t>
            </a:r>
          </a:p>
        </p:txBody>
      </p:sp>
      <p:pic>
        <p:nvPicPr>
          <p:cNvPr id="11" name="Picture 2" descr="Image result for EU fla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6629" y="4931123"/>
            <a:ext cx="1670810" cy="111434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l="14749" t="17777" r="14749" b="17556"/>
          <a:stretch/>
        </p:blipFill>
        <p:spPr>
          <a:xfrm>
            <a:off x="3992994" y="191358"/>
            <a:ext cx="4188014" cy="2560320"/>
          </a:xfrm>
          <a:prstGeom prst="rect">
            <a:avLst/>
          </a:prstGeom>
        </p:spPr>
      </p:pic>
      <p:sp>
        <p:nvSpPr>
          <p:cNvPr id="5" name="Subtitle 2">
            <a:extLst>
              <a:ext uri="{FF2B5EF4-FFF2-40B4-BE49-F238E27FC236}">
                <a16:creationId xmlns:a16="http://schemas.microsoft.com/office/drawing/2014/main" id="{29F1F34A-3C66-4E79-B22D-7E2792C9AAB8}"/>
              </a:ext>
            </a:extLst>
          </p:cNvPr>
          <p:cNvSpPr txBox="1">
            <a:spLocks/>
          </p:cNvSpPr>
          <p:nvPr/>
        </p:nvSpPr>
        <p:spPr>
          <a:xfrm>
            <a:off x="600821" y="5412986"/>
            <a:ext cx="3533029" cy="6324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a:solidFill>
                  <a:srgbClr val="1C1463"/>
                </a:solidFill>
              </a:rPr>
              <a:t>Maureen Rutten-van Mölken</a:t>
            </a:r>
          </a:p>
          <a:p>
            <a:r>
              <a:rPr lang="en-US" sz="2000" b="1">
                <a:solidFill>
                  <a:srgbClr val="1C1463"/>
                </a:solidFill>
              </a:rPr>
              <a:t>m.rutten@eshpm.eur.nl</a:t>
            </a:r>
            <a:endParaRPr lang="en-US" sz="2000" b="1" dirty="0">
              <a:solidFill>
                <a:srgbClr val="1C1463"/>
              </a:solidFill>
            </a:endParaRPr>
          </a:p>
        </p:txBody>
      </p:sp>
    </p:spTree>
    <p:extLst>
      <p:ext uri="{BB962C8B-B14F-4D97-AF65-F5344CB8AC3E}">
        <p14:creationId xmlns:p14="http://schemas.microsoft.com/office/powerpoint/2010/main" val="2756718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2530</TotalTime>
  <Words>1128</Words>
  <Application>Microsoft Office PowerPoint</Application>
  <PresentationFormat>Widescreen</PresentationFormat>
  <Paragraphs>204</Paragraphs>
  <Slides>25</Slides>
  <Notes>23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3" baseType="lpstr">
      <vt:lpstr>Arial</vt:lpstr>
      <vt:lpstr>Calibri</vt:lpstr>
      <vt:lpstr>Calibri Light</vt:lpstr>
      <vt:lpstr>MyriadPro-Regular</vt:lpstr>
      <vt:lpstr>PplkykAdvTT7329fd89.I</vt:lpstr>
      <vt:lpstr>WdcvmhAdvTTe45e47d2</vt:lpstr>
      <vt:lpstr>Office Theme</vt:lpstr>
      <vt:lpstr>Worksheet</vt:lpstr>
      <vt:lpstr>Drivers of successful implementation of integrated care for multi-morbidity in EU</vt:lpstr>
      <vt:lpstr>SELFIE: Sustainable intEgrated chronic care modeLs for multi-morbidity: delivery, FInancing, and performancE </vt:lpstr>
      <vt:lpstr>SELFIE partners</vt:lpstr>
      <vt:lpstr>PowerPoint Presentation</vt:lpstr>
      <vt:lpstr>What many programs had in common</vt:lpstr>
      <vt:lpstr>PowerPoint Presentation</vt:lpstr>
      <vt:lpstr>10 implementation mechanisms </vt:lpstr>
      <vt:lpstr> 1) Engage in alignment work  </vt:lpstr>
      <vt:lpstr>2) Adopt an incremental growth model  </vt:lpstr>
      <vt:lpstr>3) Balance between flexibility and formal structures </vt:lpstr>
      <vt:lpstr>4) Apply collaborative governance </vt:lpstr>
      <vt:lpstr>5) Distribute leadership </vt:lpstr>
      <vt:lpstr>6) Build a multidisciplinary team culture with mutual recognition of each other’s roles </vt:lpstr>
      <vt:lpstr>7) Develop new roles and competencies for integrated care </vt:lpstr>
      <vt:lpstr>8) Secure long-term funding and adopt innovative payment that overcome fragmentation </vt:lpstr>
      <vt:lpstr>Increase in total costs per patient due to introduction of bundled payments for chronic diseases in the Netherlands: a DID analysis 2008-2015 </vt:lpstr>
      <vt:lpstr>PowerPoint Presentation</vt:lpstr>
      <vt:lpstr>9) Implement ICT to support collaboration and communication rather than administrative procedures </vt:lpstr>
      <vt:lpstr>10) Create feedback loops &amp; continuous monitoring </vt:lpstr>
      <vt:lpstr>Robust evidence: MCDA of 17 programmes </vt:lpstr>
      <vt:lpstr>PowerPoint Presentation</vt:lpstr>
      <vt:lpstr>PowerPoint Presentation</vt:lpstr>
      <vt:lpstr>PowerPoint Presentation</vt:lpstr>
      <vt:lpstr>10 implementation mechanisms for integrated care for multi-morbidity </vt:lpstr>
      <vt:lpstr>PowerPoint Presentation</vt:lpstr>
    </vt:vector>
  </TitlesOfParts>
  <Company>EUR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SELFIE: Brainstorm xx</dc:title>
  <dc:creator>Fenna Leijten</dc:creator>
  <cp:lastModifiedBy>Maureen Rutten-van Molken</cp:lastModifiedBy>
  <cp:revision>455</cp:revision>
  <cp:lastPrinted>2018-03-26T08:52:49Z</cp:lastPrinted>
  <dcterms:created xsi:type="dcterms:W3CDTF">2016-09-05T13:20:15Z</dcterms:created>
  <dcterms:modified xsi:type="dcterms:W3CDTF">2021-11-18T15:41:50Z</dcterms:modified>
</cp:coreProperties>
</file>