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88" r:id="rId2"/>
    <p:sldId id="389" r:id="rId3"/>
    <p:sldId id="390" r:id="rId4"/>
    <p:sldId id="370" r:id="rId5"/>
    <p:sldId id="391" r:id="rId6"/>
    <p:sldId id="392" r:id="rId7"/>
    <p:sldId id="393" r:id="rId8"/>
    <p:sldId id="398" r:id="rId9"/>
    <p:sldId id="394" r:id="rId10"/>
    <p:sldId id="395" r:id="rId11"/>
    <p:sldId id="396" r:id="rId12"/>
    <p:sldId id="399" r:id="rId13"/>
    <p:sldId id="400" r:id="rId14"/>
    <p:sldId id="401" r:id="rId15"/>
    <p:sldId id="40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6197"/>
  </p:normalViewPr>
  <p:slideViewPr>
    <p:cSldViewPr snapToGrid="0" snapToObjects="1">
      <p:cViewPr varScale="1">
        <p:scale>
          <a:sx n="101" d="100"/>
          <a:sy n="101" d="100"/>
        </p:scale>
        <p:origin x="96" y="1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5E7C-7FBD-734A-B479-5F0064497D96}" type="datetimeFigureOut">
              <a:rPr lang="de-DE" smtClean="0"/>
              <a:t>18.11.2021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45C5E-D8D7-224C-B5AB-CDF59E03A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3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Claudia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9C7CA-9BD4-2E47-A1BF-C38E3BAC17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3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ot, sitzend, Pink, klein enthält.&#10;&#10;Automatisch generierte Beschreibung">
            <a:extLst>
              <a:ext uri="{FF2B5EF4-FFF2-40B4-BE49-F238E27FC236}">
                <a16:creationId xmlns:a16="http://schemas.microsoft.com/office/drawing/2014/main" id="{2E193A75-56BD-344D-9049-393E02E22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" y="9395"/>
            <a:ext cx="12191999" cy="6858000"/>
          </a:xfrm>
          <a:prstGeom prst="rect">
            <a:avLst/>
          </a:prstGeom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14918" y="822325"/>
            <a:ext cx="10561669" cy="1080000"/>
          </a:xfrm>
        </p:spPr>
        <p:txBody>
          <a:bodyPr anchor="t" anchorCtr="1"/>
          <a:lstStyle>
            <a:lvl1pPr>
              <a:lnSpc>
                <a:spcPts val="19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16000" y="5434013"/>
            <a:ext cx="10560000" cy="1080000"/>
          </a:xfrm>
        </p:spPr>
        <p:txBody>
          <a:bodyPr anchor="t" anchorCtr="1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631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x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 algn="ctr">
              <a:defRPr>
                <a:solidFill>
                  <a:schemeClr val="accent1"/>
                </a:solidFill>
              </a:defRPr>
            </a:lvl3pPr>
            <a:lvl4pPr marL="0" indent="0" algn="ctr">
              <a:defRPr>
                <a:solidFill>
                  <a:schemeClr val="accent1"/>
                </a:solidFill>
              </a:defRPr>
            </a:lvl4pPr>
            <a:lvl5pPr marL="0" indent="0"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33347B-F2C1-4F18-87F9-6AE3E812F1A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986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200" b="0" i="0" baseline="0">
                <a:solidFill>
                  <a:schemeClr val="bg2"/>
                </a:solidFill>
                <a:latin typeface="+mn-lt"/>
              </a:defRPr>
            </a:lvl1pPr>
            <a:lvl2pPr algn="l">
              <a:defRPr baseline="0">
                <a:solidFill>
                  <a:schemeClr val="bg2"/>
                </a:solidFill>
              </a:defRPr>
            </a:lvl2pPr>
            <a:lvl3pPr marL="180975" indent="-180975" algn="l">
              <a:defRPr baseline="0">
                <a:solidFill>
                  <a:schemeClr val="bg2"/>
                </a:solidFill>
              </a:defRPr>
            </a:lvl3pPr>
            <a:lvl4pPr marL="180975" indent="-180975" algn="l">
              <a:defRPr baseline="0">
                <a:solidFill>
                  <a:schemeClr val="bg2"/>
                </a:solidFill>
              </a:defRPr>
            </a:lvl4pPr>
            <a:lvl5pPr marL="180975" indent="-180975" algn="l"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33347B-F2C1-4F18-87F9-6AE3E812F1A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55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E394AE-7C58-44B4-B007-3802C2193C2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510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B98BB-36E5-294D-BCCC-A4257889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F3E79D-4481-9048-A6E0-DAEB0EDD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D946DC-28A7-744F-B251-8641E9E56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7D995E-AC14-E049-AB58-250AB392D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D6E80F-2D62-A644-B5F9-256F1BF68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FC1190-1A9E-F149-B74B-754A201E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41FB74-57CD-5B4C-91F6-7A58AA08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6430B98-7BC0-6144-9010-8E8D2BB8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92A0-45D5-1145-BB25-6CEF84682D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91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issmedic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11052483" y="6485236"/>
            <a:ext cx="697199" cy="139343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527AD7D-0474-48A4-95BF-BFCCE06DC30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92424" y="2708920"/>
            <a:ext cx="109761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150"/>
              </a:lnSpc>
              <a:spcBef>
                <a:spcPts val="440"/>
              </a:spcBef>
              <a:spcAft>
                <a:spcPct val="0"/>
              </a:spcAft>
              <a:buFont typeface="Arial" pitchFamily="34" charset="0"/>
              <a:buNone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rtl="0" eaLnBrk="1" fontAlgn="base" hangingPunct="1">
              <a:lnSpc>
                <a:spcPts val="2150"/>
              </a:lnSpc>
              <a:spcBef>
                <a:spcPts val="440"/>
              </a:spcBef>
              <a:spcAft>
                <a:spcPct val="0"/>
              </a:spcAft>
              <a:defRPr lang="de-DE" sz="2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ts val="2150"/>
              </a:lnSpc>
              <a:spcBef>
                <a:spcPts val="440"/>
              </a:spcBef>
              <a:spcAft>
                <a:spcPct val="0"/>
              </a:spcAft>
              <a:defRPr lang="de-DE" sz="2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ts val="2150"/>
              </a:lnSpc>
              <a:spcBef>
                <a:spcPts val="440"/>
              </a:spcBef>
              <a:spcAft>
                <a:spcPct val="0"/>
              </a:spcAft>
              <a:defRPr lang="de-DE" sz="2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2150"/>
              </a:lnSpc>
              <a:defRPr/>
            </a:lvl5pPr>
            <a:lvl6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de-DE" sz="2000" baseline="0" dirty="0" smtClean="0">
                <a:solidFill>
                  <a:schemeClr val="tx1"/>
                </a:solidFill>
                <a:latin typeface="+mn-lt"/>
                <a:ea typeface="+mn-ea"/>
              </a:defRPr>
            </a:lvl6pPr>
            <a:lvl7pPr algn="l" rtl="0" eaLnBrk="1" fontAlgn="base" hangingPunct="1">
              <a:spcBef>
                <a:spcPts val="440"/>
              </a:spcBef>
              <a:spcAft>
                <a:spcPct val="0"/>
              </a:spcAft>
              <a:buFont typeface="Arial" pitchFamily="34" charset="0"/>
              <a:buNone/>
              <a:defRPr lang="de-DE" sz="2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buFont typeface="Arial" pitchFamily="34" charset="0"/>
              <a:buNone/>
              <a:defRPr/>
            </a:lvl8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7292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7AD7D-0474-48A4-95BF-BFCCE06DC30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6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err="1"/>
              <a:t>mastertitelformat</a:t>
            </a:r>
            <a:r>
              <a:rPr lang="de-CH" dirty="0"/>
              <a:t>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445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err="1"/>
              <a:t>mastertextformat</a:t>
            </a:r>
            <a:r>
              <a:rPr lang="de-CH" dirty="0"/>
              <a:t>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56585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err="1"/>
              <a:t>mastertextformat</a:t>
            </a:r>
            <a:r>
              <a:rPr lang="de-CH" dirty="0"/>
              <a:t>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522A-A2F8-CA45-BA4C-18CE6FA2168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0614" y="6356351"/>
            <a:ext cx="323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i="0" smtClean="0">
                <a:solidFill>
                  <a:srgbClr val="756F69"/>
                </a:solidFill>
                <a:latin typeface="Exo Regular"/>
                <a:cs typeface="Exo Regular"/>
              </a:defRPr>
            </a:lvl1pPr>
          </a:lstStyle>
          <a:p>
            <a:pPr algn="l"/>
            <a:r>
              <a:rPr lang="de-DE" dirty="0"/>
              <a:t>© </a:t>
            </a:r>
            <a:r>
              <a:rPr lang="de-DE" dirty="0" err="1"/>
              <a:t>isi</a:t>
            </a:r>
            <a:r>
              <a:rPr lang="de-DE" dirty="0"/>
              <a:t> </a:t>
            </a:r>
            <a:r>
              <a:rPr lang="de-DE" dirty="0" err="1"/>
              <a:t>institut</a:t>
            </a:r>
            <a:r>
              <a:rPr lang="de-DE" dirty="0"/>
              <a:t> für systemische </a:t>
            </a:r>
            <a:r>
              <a:rPr lang="de-DE" dirty="0" err="1"/>
              <a:t>impulse</a:t>
            </a:r>
            <a:r>
              <a:rPr lang="de-DE" dirty="0"/>
              <a:t> </a:t>
            </a:r>
            <a:r>
              <a:rPr lang="de-DE" dirty="0" err="1"/>
              <a:t>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7184" y="1517650"/>
            <a:ext cx="815128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79580" y="3311525"/>
            <a:ext cx="118537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F880E7-FA17-46D7-8356-85031BD4BDE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17184" y="0"/>
            <a:ext cx="815128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017184" y="6088064"/>
            <a:ext cx="816186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pic>
        <p:nvPicPr>
          <p:cNvPr id="7" name="Picture 4" descr="college-m_10mm_color">
            <a:extLst>
              <a:ext uri="{FF2B5EF4-FFF2-40B4-BE49-F238E27FC236}">
                <a16:creationId xmlns:a16="http://schemas.microsoft.com/office/drawing/2014/main" id="{261F2C43-6439-4F8A-8275-3256E89D6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694" y="3238500"/>
            <a:ext cx="360363" cy="36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4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900">
          <a:solidFill>
            <a:schemeClr val="accent1"/>
          </a:solidFill>
          <a:latin typeface="Swift LT Std Medium" pitchFamily="18" charset="0"/>
        </a:defRPr>
      </a:lvl9pPr>
    </p:titleStyle>
    <p:bodyStyle>
      <a:lvl1pPr algn="ctr" rtl="0" eaLnBrk="1" fontAlgn="base" hangingPunct="1">
        <a:lnSpc>
          <a:spcPts val="2200"/>
        </a:lnSpc>
        <a:spcBef>
          <a:spcPct val="0"/>
        </a:spcBef>
        <a:spcAft>
          <a:spcPts val="950"/>
        </a:spcAft>
        <a:defRPr sz="2200" b="1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ctr" rtl="0" eaLnBrk="1" fontAlgn="base" hangingPunct="1">
        <a:lnSpc>
          <a:spcPts val="1900"/>
        </a:lnSpc>
        <a:spcBef>
          <a:spcPct val="0"/>
        </a:spcBef>
        <a:spcAft>
          <a:spcPts val="950"/>
        </a:spcAft>
        <a:defRPr sz="19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0" indent="0" algn="ctr" rtl="0" eaLnBrk="1" fontAlgn="base" hangingPunct="1">
        <a:lnSpc>
          <a:spcPts val="1900"/>
        </a:lnSpc>
        <a:spcBef>
          <a:spcPct val="0"/>
        </a:spcBef>
        <a:spcAft>
          <a:spcPts val="950"/>
        </a:spcAft>
        <a:buChar char="•"/>
        <a:defRPr sz="19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0" indent="0" algn="ctr" rtl="0" eaLnBrk="1" fontAlgn="base" hangingPunct="1">
        <a:lnSpc>
          <a:spcPts val="1900"/>
        </a:lnSpc>
        <a:spcBef>
          <a:spcPct val="0"/>
        </a:spcBef>
        <a:spcAft>
          <a:spcPts val="950"/>
        </a:spcAft>
        <a:buChar char="•"/>
        <a:defRPr sz="19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0" indent="0" algn="ctr" rtl="0" eaLnBrk="1" fontAlgn="base" hangingPunct="1">
        <a:lnSpc>
          <a:spcPts val="1900"/>
        </a:lnSpc>
        <a:spcBef>
          <a:spcPct val="0"/>
        </a:spcBef>
        <a:spcAft>
          <a:spcPts val="950"/>
        </a:spcAft>
        <a:buChar char="•"/>
        <a:defRPr sz="19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265238" indent="-268288" algn="l" rtl="0" eaLnBrk="1" fontAlgn="base" hangingPunct="1">
        <a:lnSpc>
          <a:spcPts val="1900"/>
        </a:lnSpc>
        <a:spcBef>
          <a:spcPct val="0"/>
        </a:spcBef>
        <a:spcAft>
          <a:spcPct val="0"/>
        </a:spcAft>
        <a:buChar char="•"/>
        <a:defRPr sz="1900">
          <a:solidFill>
            <a:schemeClr val="accent1"/>
          </a:solidFill>
          <a:latin typeface="Swift LT Std Bold" pitchFamily="18" charset="0"/>
        </a:defRPr>
      </a:lvl6pPr>
      <a:lvl7pPr marL="1722438" indent="-268288" algn="l" rtl="0" eaLnBrk="1" fontAlgn="base" hangingPunct="1">
        <a:lnSpc>
          <a:spcPts val="1900"/>
        </a:lnSpc>
        <a:spcBef>
          <a:spcPct val="0"/>
        </a:spcBef>
        <a:spcAft>
          <a:spcPct val="0"/>
        </a:spcAft>
        <a:buChar char="•"/>
        <a:defRPr sz="1900">
          <a:solidFill>
            <a:schemeClr val="accent1"/>
          </a:solidFill>
          <a:latin typeface="Swift LT Std Bold" pitchFamily="18" charset="0"/>
        </a:defRPr>
      </a:lvl7pPr>
      <a:lvl8pPr marL="2179638" indent="-268288" algn="l" rtl="0" eaLnBrk="1" fontAlgn="base" hangingPunct="1">
        <a:lnSpc>
          <a:spcPts val="1900"/>
        </a:lnSpc>
        <a:spcBef>
          <a:spcPct val="0"/>
        </a:spcBef>
        <a:spcAft>
          <a:spcPct val="0"/>
        </a:spcAft>
        <a:buChar char="•"/>
        <a:defRPr sz="1900">
          <a:solidFill>
            <a:schemeClr val="accent1"/>
          </a:solidFill>
          <a:latin typeface="Swift LT Std Bold" pitchFamily="18" charset="0"/>
        </a:defRPr>
      </a:lvl8pPr>
      <a:lvl9pPr marL="2636838" indent="-268288" algn="l" rtl="0" eaLnBrk="1" fontAlgn="base" hangingPunct="1">
        <a:lnSpc>
          <a:spcPts val="1900"/>
        </a:lnSpc>
        <a:spcBef>
          <a:spcPct val="0"/>
        </a:spcBef>
        <a:spcAft>
          <a:spcPct val="0"/>
        </a:spcAft>
        <a:buChar char="•"/>
        <a:defRPr sz="1900">
          <a:solidFill>
            <a:schemeClr val="accent1"/>
          </a:solidFill>
          <a:latin typeface="Swift LT Std Bold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A253882-ECB6-40A4-8C28-55420FCF6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18" y="1485900"/>
            <a:ext cx="10561669" cy="6418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de-CH" sz="3600" dirty="0"/>
            </a:br>
            <a:r>
              <a:rPr lang="de-CH" sz="3600" dirty="0"/>
              <a:t>Fragmentierung – warum eigentlich nicht?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8892B4EF-097D-4D6A-AB89-9B5DAF2FE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…und wenn ja, was heisst dann Integration?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BD1166-956C-4646-8838-AF9554EC57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06138" y="3311525"/>
            <a:ext cx="1185862" cy="215900"/>
          </a:xfrm>
        </p:spPr>
        <p:txBody>
          <a:bodyPr/>
          <a:lstStyle/>
          <a:p>
            <a:fld id="{9233347B-F2C1-4F18-87F9-6AE3E812F1A7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7" name="Grafik 6" descr="Ein Bild, das Spiel enthält.&#10;&#10;Automatisch generierte Beschreibung">
            <a:extLst>
              <a:ext uri="{FF2B5EF4-FFF2-40B4-BE49-F238E27FC236}">
                <a16:creationId xmlns:a16="http://schemas.microsoft.com/office/drawing/2014/main" id="{DDC0BE17-59E5-A241-BAA6-F76E3CE8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86" y="2472060"/>
            <a:ext cx="1705932" cy="21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3BCB9-ED60-4D58-9D0B-852ECE8A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Default = Routine versus Abweichung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EB868B-BCCE-4237-BD18-D7597DA01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47B-F2C1-4F18-87F9-6AE3E812F1A7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3DBC98D-9AAE-450E-83B5-32A3CBAD311B}"/>
              </a:ext>
            </a:extLst>
          </p:cNvPr>
          <p:cNvSpPr/>
          <p:nvPr/>
        </p:nvSpPr>
        <p:spPr>
          <a:xfrm>
            <a:off x="5573740" y="921434"/>
            <a:ext cx="919952" cy="5493434"/>
          </a:xfrm>
          <a:custGeom>
            <a:avLst/>
            <a:gdLst>
              <a:gd name="connsiteX0" fmla="*/ 919952 w 919952"/>
              <a:gd name="connsiteY0" fmla="*/ 0 h 5493434"/>
              <a:gd name="connsiteX1" fmla="*/ 751139 w 919952"/>
              <a:gd name="connsiteY1" fmla="*/ 253218 h 5493434"/>
              <a:gd name="connsiteX2" fmla="*/ 828512 w 919952"/>
              <a:gd name="connsiteY2" fmla="*/ 569741 h 5493434"/>
              <a:gd name="connsiteX3" fmla="*/ 624530 w 919952"/>
              <a:gd name="connsiteY3" fmla="*/ 1019908 h 5493434"/>
              <a:gd name="connsiteX4" fmla="*/ 540124 w 919952"/>
              <a:gd name="connsiteY4" fmla="*/ 1287194 h 5493434"/>
              <a:gd name="connsiteX5" fmla="*/ 730038 w 919952"/>
              <a:gd name="connsiteY5" fmla="*/ 1807698 h 5493434"/>
              <a:gd name="connsiteX6" fmla="*/ 596395 w 919952"/>
              <a:gd name="connsiteY6" fmla="*/ 2278966 h 5493434"/>
              <a:gd name="connsiteX7" fmla="*/ 195465 w 919952"/>
              <a:gd name="connsiteY7" fmla="*/ 2989384 h 5493434"/>
              <a:gd name="connsiteX8" fmla="*/ 5552 w 919952"/>
              <a:gd name="connsiteY8" fmla="*/ 3453618 h 5493434"/>
              <a:gd name="connsiteX9" fmla="*/ 54788 w 919952"/>
              <a:gd name="connsiteY9" fmla="*/ 4037428 h 5493434"/>
              <a:gd name="connsiteX10" fmla="*/ 96992 w 919952"/>
              <a:gd name="connsiteY10" fmla="*/ 4600135 h 5493434"/>
              <a:gd name="connsiteX11" fmla="*/ 174364 w 919952"/>
              <a:gd name="connsiteY11" fmla="*/ 5493434 h 54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952" h="5493434">
                <a:moveTo>
                  <a:pt x="919952" y="0"/>
                </a:moveTo>
                <a:cubicBezTo>
                  <a:pt x="843165" y="79130"/>
                  <a:pt x="766379" y="158261"/>
                  <a:pt x="751139" y="253218"/>
                </a:cubicBezTo>
                <a:cubicBezTo>
                  <a:pt x="735899" y="348175"/>
                  <a:pt x="849613" y="441959"/>
                  <a:pt x="828512" y="569741"/>
                </a:cubicBezTo>
                <a:cubicBezTo>
                  <a:pt x="807410" y="697523"/>
                  <a:pt x="672595" y="900333"/>
                  <a:pt x="624530" y="1019908"/>
                </a:cubicBezTo>
                <a:cubicBezTo>
                  <a:pt x="576465" y="1139484"/>
                  <a:pt x="522539" y="1155896"/>
                  <a:pt x="540124" y="1287194"/>
                </a:cubicBezTo>
                <a:cubicBezTo>
                  <a:pt x="557709" y="1418492"/>
                  <a:pt x="720659" y="1642403"/>
                  <a:pt x="730038" y="1807698"/>
                </a:cubicBezTo>
                <a:cubicBezTo>
                  <a:pt x="739417" y="1972993"/>
                  <a:pt x="685490" y="2082018"/>
                  <a:pt x="596395" y="2278966"/>
                </a:cubicBezTo>
                <a:cubicBezTo>
                  <a:pt x="507300" y="2475914"/>
                  <a:pt x="293939" y="2793609"/>
                  <a:pt x="195465" y="2989384"/>
                </a:cubicBezTo>
                <a:cubicBezTo>
                  <a:pt x="96991" y="3185159"/>
                  <a:pt x="28998" y="3278944"/>
                  <a:pt x="5552" y="3453618"/>
                </a:cubicBezTo>
                <a:cubicBezTo>
                  <a:pt x="-17894" y="3628292"/>
                  <a:pt x="39548" y="3846342"/>
                  <a:pt x="54788" y="4037428"/>
                </a:cubicBezTo>
                <a:cubicBezTo>
                  <a:pt x="70028" y="4228514"/>
                  <a:pt x="77063" y="4357467"/>
                  <a:pt x="96992" y="4600135"/>
                </a:cubicBezTo>
                <a:cubicBezTo>
                  <a:pt x="116921" y="4842803"/>
                  <a:pt x="154435" y="5349240"/>
                  <a:pt x="174364" y="5493434"/>
                </a:cubicBez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D651AA-CD5A-4025-BAAB-3D0422C9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64" y="1437068"/>
            <a:ext cx="2655314" cy="8803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8A7C38-3763-4F08-BBC9-045247C0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93" y="2464264"/>
            <a:ext cx="2655314" cy="8709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AC51FD-2EAF-44C7-A854-8123F6A07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08" y="3639081"/>
            <a:ext cx="2664780" cy="8425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B762ADA-88F7-449C-B30A-CB3FC1A33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907" y="4780493"/>
            <a:ext cx="2641114" cy="8709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3A22AE7-7B76-4387-AB2E-A7044156F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545" y="5939898"/>
            <a:ext cx="2650580" cy="8567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C909D09-50AD-45F4-A99E-C07BE560D901}"/>
              </a:ext>
            </a:extLst>
          </p:cNvPr>
          <p:cNvSpPr txBox="1"/>
          <p:nvPr/>
        </p:nvSpPr>
        <p:spPr>
          <a:xfrm>
            <a:off x="1041508" y="101887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u="sng" dirty="0">
                <a:solidFill>
                  <a:schemeClr val="accent1"/>
                </a:solidFill>
              </a:rPr>
              <a:t>Routine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E2FABA3-144B-4110-97B0-BEB63FDCECA6}"/>
              </a:ext>
            </a:extLst>
          </p:cNvPr>
          <p:cNvSpPr txBox="1"/>
          <p:nvPr/>
        </p:nvSpPr>
        <p:spPr>
          <a:xfrm>
            <a:off x="8687973" y="1018875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u="sng" dirty="0">
                <a:solidFill>
                  <a:schemeClr val="accent1"/>
                </a:solidFill>
              </a:rPr>
              <a:t>Abweichung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BDF1119-26B5-4C85-9900-B969B083CF8A}"/>
              </a:ext>
            </a:extLst>
          </p:cNvPr>
          <p:cNvSpPr txBox="1"/>
          <p:nvPr/>
        </p:nvSpPr>
        <p:spPr>
          <a:xfrm>
            <a:off x="1918433" y="17251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z.B. Grippe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ECAD149-AF93-4436-B5B8-7C8FB61EECE5}"/>
              </a:ext>
            </a:extLst>
          </p:cNvPr>
          <p:cNvSpPr txBox="1"/>
          <p:nvPr/>
        </p:nvSpPr>
        <p:spPr>
          <a:xfrm>
            <a:off x="1924752" y="386356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z.B. Herzinfarkt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73FE210-A115-48C6-9A93-4AA50285B299}"/>
              </a:ext>
            </a:extLst>
          </p:cNvPr>
          <p:cNvSpPr txBox="1"/>
          <p:nvPr/>
        </p:nvSpPr>
        <p:spPr>
          <a:xfrm>
            <a:off x="1898965" y="271505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z.B. Katarakt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6551163-672E-4740-9546-0ADBE6435DFB}"/>
              </a:ext>
            </a:extLst>
          </p:cNvPr>
          <p:cNvSpPr txBox="1"/>
          <p:nvPr/>
        </p:nvSpPr>
        <p:spPr>
          <a:xfrm>
            <a:off x="8960598" y="368128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chemeClr val="accent1"/>
                </a:solidFill>
              </a:rPr>
              <a:t>z.B. onkologische</a:t>
            </a:r>
            <a:br>
              <a:rPr lang="de-CH" dirty="0">
                <a:solidFill>
                  <a:schemeClr val="accent1"/>
                </a:solidFill>
              </a:rPr>
            </a:br>
            <a:r>
              <a:rPr lang="de-CH" dirty="0">
                <a:solidFill>
                  <a:schemeClr val="accent1"/>
                </a:solidFill>
              </a:rPr>
              <a:t>Erkrankungen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23BD790-0FE0-4191-BB57-0D7C89E6CA36}"/>
              </a:ext>
            </a:extLst>
          </p:cNvPr>
          <p:cNvSpPr txBox="1"/>
          <p:nvPr/>
        </p:nvSpPr>
        <p:spPr>
          <a:xfrm>
            <a:off x="8814093" y="2530384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chemeClr val="accent1"/>
                </a:solidFill>
              </a:rPr>
              <a:t>z.B. schwere Auto-</a:t>
            </a:r>
            <a:br>
              <a:rPr lang="de-CH" dirty="0">
                <a:solidFill>
                  <a:schemeClr val="accent1"/>
                </a:solidFill>
              </a:rPr>
            </a:br>
            <a:r>
              <a:rPr lang="de-CH" dirty="0">
                <a:solidFill>
                  <a:schemeClr val="accent1"/>
                </a:solidFill>
              </a:rPr>
              <a:t>Immunerkrankungen</a:t>
            </a:r>
          </a:p>
        </p:txBody>
      </p:sp>
    </p:spTree>
    <p:extLst>
      <p:ext uri="{BB962C8B-B14F-4D97-AF65-F5344CB8AC3E}">
        <p14:creationId xmlns:p14="http://schemas.microsoft.com/office/powerpoint/2010/main" val="25002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73348-C4DC-4401-BD2B-47AFA8BF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Gelingende Integration…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7F9CDD-0764-431D-91BB-F44233FF8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7AD7D-0474-48A4-95BF-BFCCE06DC30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ECB13A-95CA-4A8E-82DA-3595D386C9B4}"/>
              </a:ext>
            </a:extLst>
          </p:cNvPr>
          <p:cNvSpPr txBox="1"/>
          <p:nvPr/>
        </p:nvSpPr>
        <p:spPr>
          <a:xfrm>
            <a:off x="1678096" y="2723888"/>
            <a:ext cx="370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u="sng" dirty="0">
                <a:solidFill>
                  <a:schemeClr val="accent1"/>
                </a:solidFill>
              </a:rPr>
              <a:t>Normalfall</a:t>
            </a:r>
            <a:r>
              <a:rPr lang="de-CH" sz="2000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de-CH" sz="2000" b="1" dirty="0">
                <a:solidFill>
                  <a:schemeClr val="accent1"/>
                </a:solidFill>
              </a:rPr>
              <a:t>Koordinierende Abstimmung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5D9A9E-11C0-4C99-AB5D-C383B6563451}"/>
              </a:ext>
            </a:extLst>
          </p:cNvPr>
          <p:cNvSpPr txBox="1"/>
          <p:nvPr/>
        </p:nvSpPr>
        <p:spPr>
          <a:xfrm>
            <a:off x="7238403" y="2723888"/>
            <a:ext cx="339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u="sng" dirty="0">
                <a:solidFill>
                  <a:schemeClr val="accent1"/>
                </a:solidFill>
              </a:rPr>
              <a:t>Abweichung</a:t>
            </a:r>
          </a:p>
          <a:p>
            <a:pPr algn="ctr"/>
            <a:r>
              <a:rPr lang="de-CH" sz="2000" b="1" dirty="0">
                <a:solidFill>
                  <a:schemeClr val="accent1"/>
                </a:solidFill>
              </a:rPr>
              <a:t>Integrierende Kooperation</a:t>
            </a:r>
          </a:p>
        </p:txBody>
      </p:sp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9F2B19D9-7FE5-4275-A8A3-8CF0A5D1D3F6}"/>
              </a:ext>
            </a:extLst>
          </p:cNvPr>
          <p:cNvSpPr/>
          <p:nvPr/>
        </p:nvSpPr>
        <p:spPr>
          <a:xfrm>
            <a:off x="5504040" y="2857443"/>
            <a:ext cx="1296144" cy="379220"/>
          </a:xfrm>
          <a:prstGeom prst="leftRightArrow">
            <a:avLst>
              <a:gd name="adj1" fmla="val 46688"/>
              <a:gd name="adj2" fmla="val 764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A9BBDF3A-BDD0-4A56-AB07-605089A89E8D}"/>
              </a:ext>
            </a:extLst>
          </p:cNvPr>
          <p:cNvSpPr/>
          <p:nvPr/>
        </p:nvSpPr>
        <p:spPr>
          <a:xfrm>
            <a:off x="1687616" y="4367878"/>
            <a:ext cx="9363592" cy="73748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E1F3E554-4A97-4D4D-9C59-6494DF578217}"/>
              </a:ext>
            </a:extLst>
          </p:cNvPr>
          <p:cNvSpPr/>
          <p:nvPr/>
        </p:nvSpPr>
        <p:spPr>
          <a:xfrm rot="10800000">
            <a:off x="1687616" y="4169828"/>
            <a:ext cx="9363592" cy="707885"/>
          </a:xfrm>
          <a:prstGeom prst="rtTriangl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9B04AF-5D89-45EB-BF67-54DAB4AE1351}"/>
              </a:ext>
            </a:extLst>
          </p:cNvPr>
          <p:cNvSpPr txBox="1"/>
          <p:nvPr/>
        </p:nvSpPr>
        <p:spPr>
          <a:xfrm>
            <a:off x="9007059" y="4206706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«komplex»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102585-D21F-46CF-B0D7-0C808CC9BC88}"/>
              </a:ext>
            </a:extLst>
          </p:cNvPr>
          <p:cNvSpPr txBox="1"/>
          <p:nvPr/>
        </p:nvSpPr>
        <p:spPr>
          <a:xfrm>
            <a:off x="1687616" y="4507381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«einfach»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B67F2DC-72E0-41A0-BCAE-3A8CFA28409B}"/>
              </a:ext>
            </a:extLst>
          </p:cNvPr>
          <p:cNvSpPr txBox="1"/>
          <p:nvPr/>
        </p:nvSpPr>
        <p:spPr>
          <a:xfrm>
            <a:off x="3786069" y="1592326"/>
            <a:ext cx="492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chemeClr val="accent1"/>
                </a:solidFill>
              </a:rPr>
              <a:t>benötigt Differenzierung zwischen:</a:t>
            </a:r>
          </a:p>
        </p:txBody>
      </p:sp>
    </p:spTree>
    <p:extLst>
      <p:ext uri="{BB962C8B-B14F-4D97-AF65-F5344CB8AC3E}">
        <p14:creationId xmlns:p14="http://schemas.microsoft.com/office/powerpoint/2010/main" val="277775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3D2AD1-0165-48C1-B0F7-128493121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7AD7D-0474-48A4-95BF-BFCCE06DC30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4A1CB-2C01-4214-B555-C0A5A8996E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966" y="294724"/>
            <a:ext cx="4216820" cy="1517650"/>
          </a:xfrm>
        </p:spPr>
        <p:txBody>
          <a:bodyPr/>
          <a:lstStyle/>
          <a:p>
            <a:r>
              <a:rPr lang="de-CH" dirty="0"/>
              <a:t>Ein Beispiel: integrierte Versorgung in der Schweiz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9DC94-ACCF-4D75-890B-0F1771FA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104" y="-9525"/>
            <a:ext cx="641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FDDF2A8-D586-4544-BFE8-549F8CC0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648" y="-8869"/>
            <a:ext cx="9439266" cy="1517650"/>
          </a:xfrm>
        </p:spPr>
        <p:txBody>
          <a:bodyPr/>
          <a:lstStyle/>
          <a:p>
            <a:r>
              <a:rPr lang="de-CH" dirty="0"/>
              <a:t>Ein Beispiel: Entwicklung der integrierten Versorgung in der Schweiz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3AEE43-AD6E-4B05-8DC0-5ACD0BBB5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94AE-7C58-44B4-B007-3802C2193C28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8CA06-07DE-4743-BE68-88082510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16" y="3210657"/>
            <a:ext cx="4769706" cy="34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ACCB38-AB59-4653-AFD8-9E1BBF57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8348"/>
            <a:ext cx="5370906" cy="29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0BF60B1-1106-45A1-BC11-93E5213CBD6B}"/>
              </a:ext>
            </a:extLst>
          </p:cNvPr>
          <p:cNvSpPr txBox="1"/>
          <p:nvPr/>
        </p:nvSpPr>
        <p:spPr>
          <a:xfrm>
            <a:off x="5536443" y="1910607"/>
            <a:ext cx="628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Verschiedenste Integrations-Formen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Regionale und institutionelle Unterschiede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BDF6BC-0C0E-43F1-BD72-C225796AA93E}"/>
              </a:ext>
            </a:extLst>
          </p:cNvPr>
          <p:cNvSpPr txBox="1"/>
          <p:nvPr/>
        </p:nvSpPr>
        <p:spPr>
          <a:xfrm>
            <a:off x="1230571" y="5186764"/>
            <a:ext cx="486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Unterschliche Vernetzungsrade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Hohe Setting-Spezifität</a:t>
            </a:r>
          </a:p>
        </p:txBody>
      </p:sp>
    </p:spTree>
    <p:extLst>
      <p:ext uri="{BB962C8B-B14F-4D97-AF65-F5344CB8AC3E}">
        <p14:creationId xmlns:p14="http://schemas.microsoft.com/office/powerpoint/2010/main" val="368249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11404B-CC1B-466D-AA0E-305D057B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B70CE9-32FE-4340-B8DC-944051C5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184" y="1517650"/>
            <a:ext cx="8864932" cy="382270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dirty="0"/>
              <a:t>Der fragmentierte Normalfall der Gesundheitsversorgung ist für viele Behandlungs- und Betreuungssituationen ausreichend (und effizient)</a:t>
            </a:r>
          </a:p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dirty="0"/>
              <a:t>Integrationsbestrebungen gelingen nur, wenn sie differenziert auf (Patienten-)Population, Versorgungssettings und involvierten Versorgungsinstitutionen ausgerichtet sind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4A19591-2630-4C77-9856-5E3FF8DB0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94AE-7C58-44B4-B007-3802C2193C2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400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1E5FA4-2411-43EF-9D9A-3A38A7F05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47B-F2C1-4F18-87F9-6AE3E812F1A7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505F19AB-B44D-4C8E-AE19-016F37107E75}"/>
              </a:ext>
            </a:extLst>
          </p:cNvPr>
          <p:cNvSpPr/>
          <p:nvPr/>
        </p:nvSpPr>
        <p:spPr>
          <a:xfrm>
            <a:off x="1687616" y="3188986"/>
            <a:ext cx="9363592" cy="73748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D089B137-6BC9-40FF-8FB7-B18E59CF8148}"/>
              </a:ext>
            </a:extLst>
          </p:cNvPr>
          <p:cNvSpPr/>
          <p:nvPr/>
        </p:nvSpPr>
        <p:spPr>
          <a:xfrm rot="10800000">
            <a:off x="1687616" y="2990936"/>
            <a:ext cx="9363592" cy="707885"/>
          </a:xfrm>
          <a:prstGeom prst="rtTriangl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F21889-8F00-4335-9FF7-F04DB5CEE20A}"/>
              </a:ext>
            </a:extLst>
          </p:cNvPr>
          <p:cNvSpPr txBox="1"/>
          <p:nvPr/>
        </p:nvSpPr>
        <p:spPr>
          <a:xfrm>
            <a:off x="9007059" y="3027814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«komplex»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85E1D7-8901-49B7-913B-D9221D545B60}"/>
              </a:ext>
            </a:extLst>
          </p:cNvPr>
          <p:cNvSpPr txBox="1"/>
          <p:nvPr/>
        </p:nvSpPr>
        <p:spPr>
          <a:xfrm>
            <a:off x="1687616" y="3328489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«einfach»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E3FBFE-ACA3-4512-945C-54FA7CA0F19D}"/>
              </a:ext>
            </a:extLst>
          </p:cNvPr>
          <p:cNvSpPr txBox="1"/>
          <p:nvPr/>
        </p:nvSpPr>
        <p:spPr>
          <a:xfrm rot="20001915">
            <a:off x="2262070" y="2967335"/>
            <a:ext cx="684033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5400" b="1" dirty="0">
                <a:solidFill>
                  <a:schemeClr val="accent1"/>
                </a:solidFill>
              </a:rPr>
              <a:t>HERZLICHEN DANK</a:t>
            </a:r>
          </a:p>
        </p:txBody>
      </p:sp>
    </p:spTree>
    <p:extLst>
      <p:ext uri="{BB962C8B-B14F-4D97-AF65-F5344CB8AC3E}">
        <p14:creationId xmlns:p14="http://schemas.microsoft.com/office/powerpoint/2010/main" val="38527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B5E1019-875B-4E49-BCEF-E80669E13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94AE-7C58-44B4-B007-3802C2193C28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DA02BE-D1FB-40D8-B713-B737B9F9B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07" y="338509"/>
            <a:ext cx="9488658" cy="63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2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5232A8E-FFB9-4439-AF2D-9529D457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94AE-7C58-44B4-B007-3802C2193C28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50A6B4-218D-40B5-A577-A1D6DD36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60" y="498581"/>
            <a:ext cx="5715656" cy="4933284"/>
          </a:xfrm>
          <a:prstGeom prst="rect">
            <a:avLst/>
          </a:prstGeom>
        </p:spPr>
      </p:pic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FEECD04C-CEB6-4695-99FA-97E1D0E7D707}"/>
              </a:ext>
            </a:extLst>
          </p:cNvPr>
          <p:cNvSpPr/>
          <p:nvPr/>
        </p:nvSpPr>
        <p:spPr>
          <a:xfrm flipH="1">
            <a:off x="3183400" y="5500469"/>
            <a:ext cx="5547626" cy="75262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5334BB6-67C8-4B68-96FA-A855B3D8AFDD}"/>
              </a:ext>
            </a:extLst>
          </p:cNvPr>
          <p:cNvSpPr/>
          <p:nvPr/>
        </p:nvSpPr>
        <p:spPr>
          <a:xfrm>
            <a:off x="3232638" y="6253089"/>
            <a:ext cx="5498388" cy="126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F0F1F2-AB83-49C0-8FD1-839A2F57864E}"/>
              </a:ext>
            </a:extLst>
          </p:cNvPr>
          <p:cNvSpPr txBox="1"/>
          <p:nvPr/>
        </p:nvSpPr>
        <p:spPr>
          <a:xfrm rot="21150542">
            <a:off x="5077003" y="579209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Bedeutung der Integrationsfrage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4CE34B-5733-4105-8013-96285CB3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425" y="1"/>
            <a:ext cx="2620258" cy="36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EC036E9-85CF-43D0-848A-5974BF9E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BADE8DE-E638-4295-9659-DBFC6FB84752}"/>
              </a:ext>
            </a:extLst>
          </p:cNvPr>
          <p:cNvSpPr txBox="1"/>
          <p:nvPr/>
        </p:nvSpPr>
        <p:spPr>
          <a:xfrm rot="20195731">
            <a:off x="177303" y="3121706"/>
            <a:ext cx="11789476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«the imprecise hodgepodge of integrated care»</a:t>
            </a:r>
            <a:endParaRPr lang="de-CH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4CDDAE-37CD-4983-8926-AE188B18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«the imprecise hodgepodge of integrated care»…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BADC36-6DE2-472F-89F4-990C1B01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ts val="95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deutet auf eine auffallende </a:t>
            </a:r>
            <a:r>
              <a:rPr kumimoji="0" lang="de-CH" sz="2400" b="1" i="0" u="sng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funktionale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Unbestimmtheit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!</a:t>
            </a: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A5D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ts val="9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verdeckt, dass Integration kaum grundsätzlich definiert werden kann</a:t>
            </a: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(sondern nur in Unterscheidung zu bestehenden Fragmentierungen)</a:t>
            </a:r>
            <a:b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A5D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ts val="9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dient als «kommunikatives Vehikel»</a:t>
            </a: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00A5D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(um unterschiedliche Ansprüche und Forderungen an das Gesundheitswesen zu stellen)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A5D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377626-7B20-4EB3-BB8B-F5D1DF4F9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94AE-7C58-44B4-B007-3802C2193C2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93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C2058-CCF5-4E94-BAAA-934E406A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Zwei kommunikative Vehikel am Beispiel der interprofessionellen Zusammenarbeit (IPZ)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263234-717E-466D-A3CE-00E6DBCFC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47B-F2C1-4F18-87F9-6AE3E812F1A7}" type="slidenum">
              <a:rPr lang="de-CH" smtClean="0"/>
              <a:pPr/>
              <a:t>6</a:t>
            </a:fld>
            <a:endParaRPr lang="de-CH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5DC89FC-F0DF-4F6F-A0C3-AF0FE3D12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465750"/>
              </p:ext>
            </p:extLst>
          </p:nvPr>
        </p:nvGraphicFramePr>
        <p:xfrm>
          <a:off x="1035698" y="1417221"/>
          <a:ext cx="5355771" cy="44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22">
                  <a:extLst>
                    <a:ext uri="{9D8B030D-6E8A-4147-A177-3AD203B41FA5}">
                      <a16:colId xmlns:a16="http://schemas.microsoft.com/office/drawing/2014/main" val="1229920629"/>
                    </a:ext>
                  </a:extLst>
                </a:gridCol>
                <a:gridCol w="4097849">
                  <a:extLst>
                    <a:ext uri="{9D8B030D-6E8A-4147-A177-3AD203B41FA5}">
                      <a16:colId xmlns:a16="http://schemas.microsoft.com/office/drawing/2014/main" val="4007397353"/>
                    </a:ext>
                  </a:extLst>
                </a:gridCol>
              </a:tblGrid>
              <a:tr h="489712">
                <a:tc>
                  <a:txBody>
                    <a:bodyPr/>
                    <a:lstStyle/>
                    <a:p>
                      <a:endParaRPr lang="de-CH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1" dirty="0"/>
                        <a:t>Utilitaristische Ansprüche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30973"/>
                  </a:ext>
                </a:extLst>
              </a:tr>
              <a:tr h="144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dirty="0"/>
                        <a:t>Typische Aussagen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CH" sz="1800" b="0" dirty="0"/>
                        <a:t>IPZ optimiert</a:t>
                      </a:r>
                    </a:p>
                    <a:p>
                      <a:pPr marL="179388" indent="-1793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dirty="0"/>
                        <a:t>die </a:t>
                      </a:r>
                      <a:r>
                        <a:rPr lang="de-CH" sz="1800" b="1" dirty="0"/>
                        <a:t>Effizienz</a:t>
                      </a:r>
                      <a:r>
                        <a:rPr lang="de-CH" sz="1800" b="0" dirty="0"/>
                        <a:t> und Effektivität der Teams</a:t>
                      </a:r>
                    </a:p>
                    <a:p>
                      <a:pPr marL="179388" indent="-1793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dirty="0"/>
                        <a:t>die </a:t>
                      </a:r>
                      <a:r>
                        <a:rPr lang="de-CH" sz="1800" b="1" dirty="0"/>
                        <a:t>Performance</a:t>
                      </a:r>
                      <a:r>
                        <a:rPr lang="de-CH" sz="1800" b="0" dirty="0"/>
                        <a:t> der Gesundheits-berufe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857091"/>
                  </a:ext>
                </a:extLst>
              </a:tr>
              <a:tr h="137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dirty="0"/>
                        <a:t>Haupt-zweck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0" dirty="0"/>
                        <a:t>IPZ als ein Mittel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dirty="0"/>
                        <a:t>zu mehr Effizienz der Versorgung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dirty="0"/>
                        <a:t>zu besseren Outcome der Behandlung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452585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CH" sz="1800" b="0" dirty="0"/>
                        <a:t>Beispiele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0" dirty="0"/>
                        <a:t>Delegation ärztlicher Aufgaben an die Pflege steigert Prozesseffizienz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115597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75A1AC4-D29B-4DA8-9F5D-0964799946F4}"/>
              </a:ext>
            </a:extLst>
          </p:cNvPr>
          <p:cNvSpPr/>
          <p:nvPr/>
        </p:nvSpPr>
        <p:spPr>
          <a:xfrm>
            <a:off x="6092825" y="6097651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Melior"/>
              </a:rPr>
              <a:t>Haddara</a:t>
            </a:r>
            <a:r>
              <a:rPr lang="en-US" sz="1200" dirty="0">
                <a:latin typeface="Melior"/>
              </a:rPr>
              <a:t>, W./Lingard, L. (2013): </a:t>
            </a:r>
            <a:r>
              <a:rPr lang="en-US" sz="1200" dirty="0">
                <a:latin typeface="SinewsSansPro-Medium"/>
              </a:rPr>
              <a:t>Are We All on the Same Page? A Discourse Analysis of Interprofessional Collaboration. </a:t>
            </a:r>
            <a:r>
              <a:rPr lang="en-US" sz="1200" dirty="0">
                <a:latin typeface="Melior"/>
              </a:rPr>
              <a:t>Academic </a:t>
            </a:r>
            <a:r>
              <a:rPr lang="de-CH" sz="1200" dirty="0">
                <a:latin typeface="Melior"/>
              </a:rPr>
              <a:t>Medicine 88(10), 1509–15</a:t>
            </a:r>
            <a:endParaRPr lang="de-CH" sz="12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DA47E59-27E0-402A-B427-855FC15FC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53544"/>
              </p:ext>
            </p:extLst>
          </p:nvPr>
        </p:nvGraphicFramePr>
        <p:xfrm>
          <a:off x="6553688" y="1417221"/>
          <a:ext cx="4709662" cy="44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662">
                  <a:extLst>
                    <a:ext uri="{9D8B030D-6E8A-4147-A177-3AD203B41FA5}">
                      <a16:colId xmlns:a16="http://schemas.microsoft.com/office/drawing/2014/main" val="779271874"/>
                    </a:ext>
                  </a:extLst>
                </a:gridCol>
              </a:tblGrid>
              <a:tr h="489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1" dirty="0"/>
                        <a:t>Emanzipatorische Ansprüche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864763"/>
                  </a:ext>
                </a:extLst>
              </a:tr>
              <a:tr h="144631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CH" sz="1800" b="0" dirty="0"/>
                        <a:t>IPZ sorgt für</a:t>
                      </a:r>
                    </a:p>
                    <a:p>
                      <a:pPr marL="179388" indent="-1793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1" dirty="0"/>
                        <a:t>Empowerment</a:t>
                      </a:r>
                      <a:r>
                        <a:rPr lang="de-CH" sz="1800" b="0" dirty="0"/>
                        <a:t> der nicht-ärztlichen Berufsgruppen</a:t>
                      </a:r>
                    </a:p>
                    <a:p>
                      <a:pPr marL="179388" indent="-179388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1" dirty="0"/>
                        <a:t>Augenhöhe</a:t>
                      </a:r>
                      <a:r>
                        <a:rPr lang="de-CH" sz="1800" b="0" dirty="0"/>
                        <a:t> zwischen den Gesundheits-berufen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512088"/>
                  </a:ext>
                </a:extLst>
              </a:tr>
              <a:tr h="137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0" dirty="0"/>
                        <a:t>IPZ als ein Mittel,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dirty="0"/>
                        <a:t>die ärztliche Dominanz zu korrigieren,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dirty="0"/>
                        <a:t>die Professionalisierung der Nicht-Ärztlichen zu fördern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64186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0" dirty="0"/>
                        <a:t>Delegation ärztlicher Aufgaben steigert die Attraktivität des Pflegeberufes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30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6B1C5-52B3-4AB0-8182-477A38DE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bekannten Gründe fürs Misslingen von Integrationsbemühungen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9D692C-D314-42C7-B5C0-F22CFBF1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184" y="2001300"/>
            <a:ext cx="8151283" cy="382270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CH" dirty="0"/>
              <a:t>Fragmentierung durch Spezialisierung der Medizin </a:t>
            </a:r>
          </a:p>
          <a:p>
            <a:pPr marL="342900" indent="-34290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CH" dirty="0"/>
              <a:t>Fragmentierende gesetzliche Rahmen </a:t>
            </a:r>
          </a:p>
          <a:p>
            <a:pPr marL="342900" indent="-34290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CH" dirty="0"/>
              <a:t>Fragmentierende (regulatorische) Zuständigkeiten </a:t>
            </a:r>
          </a:p>
          <a:p>
            <a:pPr marL="342900" indent="-34290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CH" dirty="0"/>
              <a:t>Fragmentierende Vergütungssysteme</a:t>
            </a:r>
          </a:p>
          <a:p>
            <a:pPr marL="342900" indent="-34290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CH" dirty="0"/>
              <a:t>Fragmentierende Interessen der Leistungserbringer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0F6DDB-D2C7-44AF-8AA0-D99D1EAC0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47B-F2C1-4F18-87F9-6AE3E812F1A7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C61766-B834-4A09-B9F8-64E8DD32C58D}"/>
              </a:ext>
            </a:extLst>
          </p:cNvPr>
          <p:cNvSpPr txBox="1"/>
          <p:nvPr/>
        </p:nvSpPr>
        <p:spPr>
          <a:xfrm rot="19427741">
            <a:off x="2541211" y="3436143"/>
            <a:ext cx="710322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4800" b="1" dirty="0">
                <a:solidFill>
                  <a:srgbClr val="FF0000"/>
                </a:solidFill>
              </a:rPr>
              <a:t>Ursache oder Folge….?</a:t>
            </a:r>
          </a:p>
        </p:txBody>
      </p:sp>
    </p:spTree>
    <p:extLst>
      <p:ext uri="{BB962C8B-B14F-4D97-AF65-F5344CB8AC3E}">
        <p14:creationId xmlns:p14="http://schemas.microsoft.com/office/powerpoint/2010/main" val="21174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076AB-2477-4AE7-9FB9-9D8A515A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Praxis der Gesundheitsversorgung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7EDD176-B361-45A0-A9C4-87A22823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184" y="1517650"/>
            <a:ext cx="9182327" cy="3822700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Die Leistungserbringung in der Gesundheitsversorgung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accent1"/>
                </a:solidFill>
              </a:rPr>
              <a:t>ist grundlegend «professionell bzw. berufsbezogen» konstituiert,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accent1"/>
                </a:solidFill>
              </a:rPr>
              <a:t>basiert auf der «Professionalität»  der verschiedenen Fachleute und der verschiedenen Institutionen (z.B. Kliniken),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accent1"/>
                </a:solidFill>
              </a:rPr>
              <a:t>und ist von einer Professions-bedingten (und rigiden) Arbeitsteilung geprägt: «Standardisation </a:t>
            </a:r>
            <a:r>
              <a:rPr lang="de-CH" dirty="0" err="1">
                <a:solidFill>
                  <a:schemeClr val="accent1"/>
                </a:solidFill>
              </a:rPr>
              <a:t>of</a:t>
            </a:r>
            <a:r>
              <a:rPr lang="de-CH" dirty="0">
                <a:solidFill>
                  <a:schemeClr val="accent1"/>
                </a:solidFill>
              </a:rPr>
              <a:t> </a:t>
            </a:r>
            <a:r>
              <a:rPr lang="de-CH" dirty="0" err="1">
                <a:solidFill>
                  <a:schemeClr val="accent1"/>
                </a:solidFill>
              </a:rPr>
              <a:t>skills</a:t>
            </a:r>
            <a:r>
              <a:rPr lang="de-CH" dirty="0">
                <a:solidFill>
                  <a:schemeClr val="accent1"/>
                </a:solidFill>
              </a:rPr>
              <a:t>» (</a:t>
            </a:r>
            <a:r>
              <a:rPr lang="de-CH" dirty="0" err="1">
                <a:solidFill>
                  <a:schemeClr val="accent1"/>
                </a:solidFill>
              </a:rPr>
              <a:t>Glouberman</a:t>
            </a:r>
            <a:r>
              <a:rPr lang="de-CH" dirty="0">
                <a:solidFill>
                  <a:schemeClr val="accent1"/>
                </a:solidFill>
              </a:rPr>
              <a:t>/Mintzberg, 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68F74F-384E-426C-8795-7D9580549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47B-F2C1-4F18-87F9-6AE3E812F1A7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541660-03F0-475D-A3EC-BD5767F45EA9}"/>
              </a:ext>
            </a:extLst>
          </p:cNvPr>
          <p:cNvSpPr txBox="1"/>
          <p:nvPr/>
        </p:nvSpPr>
        <p:spPr>
          <a:xfrm>
            <a:off x="1903399" y="4431463"/>
            <a:ext cx="8378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800" b="1" dirty="0">
                <a:solidFill>
                  <a:schemeClr val="accent1"/>
                </a:solidFill>
              </a:rPr>
              <a:t>und ist daher grundsätzlich fragmentiert</a:t>
            </a:r>
            <a:endParaRPr lang="de-CH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AB89A00-8AF8-4C44-9A9B-457F5ADA193C}"/>
              </a:ext>
            </a:extLst>
          </p:cNvPr>
          <p:cNvSpPr/>
          <p:nvPr/>
        </p:nvSpPr>
        <p:spPr>
          <a:xfrm rot="20249738">
            <a:off x="1216601" y="2985651"/>
            <a:ext cx="1067198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de-CH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gutem Grund, weil damit – </a:t>
            </a:r>
            <a:r>
              <a:rPr lang="de-CH" sz="24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der Routine</a:t>
            </a:r>
            <a:r>
              <a:rPr lang="de-CH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– davon ausgegangen werden kann, dass alle Gesundheitsfachleute wissen, was zu tun ist, und es keiner besonderen Abstimmungsbemühungen bedarf 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0329F4-BA89-452E-BF7A-0F587708D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47B-F2C1-4F18-87F9-6AE3E812F1A7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B2FEF3-3EC3-4336-A62F-C3B7C328C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0" t="22921" r="29588" b="12566"/>
          <a:stretch/>
        </p:blipFill>
        <p:spPr>
          <a:xfrm>
            <a:off x="1892808" y="738058"/>
            <a:ext cx="8586772" cy="56437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83A73F-301F-444E-8D27-CB26A45E80B0}"/>
              </a:ext>
            </a:extLst>
          </p:cNvPr>
          <p:cNvSpPr txBox="1"/>
          <p:nvPr/>
        </p:nvSpPr>
        <p:spPr>
          <a:xfrm rot="20197365">
            <a:off x="783218" y="3253053"/>
            <a:ext cx="108059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800" b="1" dirty="0">
                <a:solidFill>
                  <a:srgbClr val="FF0000"/>
                </a:solidFill>
              </a:rPr>
              <a:t>Default-Zustand: Fragmentierung!</a:t>
            </a:r>
          </a:p>
        </p:txBody>
      </p:sp>
    </p:spTree>
    <p:extLst>
      <p:ext uri="{BB962C8B-B14F-4D97-AF65-F5344CB8AC3E}">
        <p14:creationId xmlns:p14="http://schemas.microsoft.com/office/powerpoint/2010/main" val="16019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college 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5D8"/>
      </a:accent1>
      <a:accent2>
        <a:srgbClr val="4D4D4D"/>
      </a:accent2>
      <a:accent3>
        <a:srgbClr val="FFFFFF"/>
      </a:accent3>
      <a:accent4>
        <a:srgbClr val="000000"/>
      </a:accent4>
      <a:accent5>
        <a:srgbClr val="AACFE9"/>
      </a:accent5>
      <a:accent6>
        <a:srgbClr val="454545"/>
      </a:accent6>
      <a:hlink>
        <a:srgbClr val="00A5D8"/>
      </a:hlink>
      <a:folHlink>
        <a:srgbClr val="00A5D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lege M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5D8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AACFE9"/>
        </a:accent5>
        <a:accent6>
          <a:srgbClr val="454545"/>
        </a:accent6>
        <a:hlink>
          <a:srgbClr val="00A5D8"/>
        </a:hlink>
        <a:folHlink>
          <a:srgbClr val="00A5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SW Feedbackkultur Konzept_110521.pptx" id="{4FF7AEDF-79DF-4F8D-997F-0B1089393209}" vid="{B0A41DB3-8FF1-43C8-BA0D-1174535EECE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college-m_Praes</Template>
  <TotalTime>0</TotalTime>
  <Words>482</Words>
  <Application>Microsoft Office PowerPoint</Application>
  <PresentationFormat>Breitbild</PresentationFormat>
  <Paragraphs>88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Exo Regular</vt:lpstr>
      <vt:lpstr>Melior</vt:lpstr>
      <vt:lpstr>SinewsSansPro-Medium</vt:lpstr>
      <vt:lpstr>Swift LT Std Bold</vt:lpstr>
      <vt:lpstr>Swift LT Std Medium</vt:lpstr>
      <vt:lpstr>Wingdings</vt:lpstr>
      <vt:lpstr>1_Standarddesign</vt:lpstr>
      <vt:lpstr> Fragmentierung – warum eigentlich nicht?</vt:lpstr>
      <vt:lpstr>PowerPoint-Präsentation</vt:lpstr>
      <vt:lpstr>PowerPoint-Präsentation</vt:lpstr>
      <vt:lpstr>PowerPoint-Präsentation</vt:lpstr>
      <vt:lpstr>«the imprecise hodgepodge of integrated care»…</vt:lpstr>
      <vt:lpstr>Zwei kommunikative Vehikel am Beispiel der interprofessionellen Zusammenarbeit (IPZ)</vt:lpstr>
      <vt:lpstr>Die bekannten Gründe fürs Misslingen von Integrationsbemühungen</vt:lpstr>
      <vt:lpstr>Praxis der Gesundheitsversorgung</vt:lpstr>
      <vt:lpstr>PowerPoint-Präsentation</vt:lpstr>
      <vt:lpstr>Default = Routine versus Abweichung</vt:lpstr>
      <vt:lpstr>Gelingende Integration…</vt:lpstr>
      <vt:lpstr>Ein Beispiel: integrierte Versorgung in der Schweiz</vt:lpstr>
      <vt:lpstr>Ein Beispiel: Entwicklung der integrierten Versorgung in der Schweiz</vt:lpstr>
      <vt:lpstr>Fazit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Fragmentierung – warum eigentlich nicht?</dc:title>
  <dc:creator>Berchtold Peter</dc:creator>
  <cp:lastModifiedBy>Berchtold Peter</cp:lastModifiedBy>
  <cp:revision>7</cp:revision>
  <dcterms:created xsi:type="dcterms:W3CDTF">2021-11-09T12:06:21Z</dcterms:created>
  <dcterms:modified xsi:type="dcterms:W3CDTF">2021-11-18T08:40:32Z</dcterms:modified>
</cp:coreProperties>
</file>