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256" r:id="rId2"/>
    <p:sldId id="293" r:id="rId3"/>
    <p:sldId id="258" r:id="rId4"/>
    <p:sldId id="302" r:id="rId5"/>
    <p:sldId id="307" r:id="rId6"/>
    <p:sldId id="259" r:id="rId7"/>
    <p:sldId id="260" r:id="rId8"/>
    <p:sldId id="261" r:id="rId9"/>
    <p:sldId id="309" r:id="rId10"/>
    <p:sldId id="262" r:id="rId11"/>
    <p:sldId id="299" r:id="rId12"/>
    <p:sldId id="263" r:id="rId13"/>
    <p:sldId id="264" r:id="rId14"/>
    <p:sldId id="266" r:id="rId15"/>
    <p:sldId id="310" r:id="rId16"/>
    <p:sldId id="294" r:id="rId17"/>
    <p:sldId id="268" r:id="rId18"/>
    <p:sldId id="269" r:id="rId19"/>
    <p:sldId id="270" r:id="rId20"/>
    <p:sldId id="275" r:id="rId21"/>
    <p:sldId id="271" r:id="rId22"/>
    <p:sldId id="272" r:id="rId23"/>
    <p:sldId id="296" r:id="rId24"/>
    <p:sldId id="273" r:id="rId25"/>
    <p:sldId id="274" r:id="rId26"/>
    <p:sldId id="295" r:id="rId27"/>
    <p:sldId id="276" r:id="rId28"/>
    <p:sldId id="277" r:id="rId29"/>
    <p:sldId id="278" r:id="rId30"/>
    <p:sldId id="313" r:id="rId31"/>
    <p:sldId id="297" r:id="rId32"/>
    <p:sldId id="279" r:id="rId33"/>
    <p:sldId id="280" r:id="rId34"/>
    <p:sldId id="314" r:id="rId35"/>
    <p:sldId id="282" r:id="rId36"/>
    <p:sldId id="315" r:id="rId37"/>
    <p:sldId id="284" r:id="rId38"/>
    <p:sldId id="317" r:id="rId39"/>
    <p:sldId id="318" r:id="rId40"/>
    <p:sldId id="311" r:id="rId41"/>
    <p:sldId id="283" r:id="rId42"/>
    <p:sldId id="319" r:id="rId43"/>
    <p:sldId id="321" r:id="rId44"/>
    <p:sldId id="322" r:id="rId45"/>
    <p:sldId id="312" r:id="rId46"/>
    <p:sldId id="286" r:id="rId47"/>
    <p:sldId id="300" r:id="rId48"/>
    <p:sldId id="301" r:id="rId49"/>
    <p:sldId id="287" r:id="rId50"/>
    <p:sldId id="308" r:id="rId51"/>
    <p:sldId id="288" r:id="rId5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78" y="3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6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9A247-E1C6-4072-A045-7F75E7F398A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CAFC-CD62-4C33-B19B-2FF6FA81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4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1CAFC-CD62-4C33-B19B-2FF6FA81BE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2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78806" y="1470355"/>
            <a:ext cx="4729480" cy="423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66065" y="1538224"/>
            <a:ext cx="5131434" cy="3888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7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319" y="3268583"/>
            <a:ext cx="6871970" cy="13388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163" y="6215319"/>
            <a:ext cx="4051979" cy="57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30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8655" y="103124"/>
            <a:ext cx="6274689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0319" y="3268583"/>
            <a:ext cx="6871970" cy="2045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02845" y="6648994"/>
            <a:ext cx="186054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t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12" Type="http://schemas.openxmlformats.org/officeDocument/2006/relationships/image" Target="../media/image63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11" Type="http://schemas.openxmlformats.org/officeDocument/2006/relationships/image" Target="../media/image62.png"/><Relationship Id="rId5" Type="http://schemas.openxmlformats.org/officeDocument/2006/relationships/image" Target="../media/image56.jpg"/><Relationship Id="rId10" Type="http://schemas.openxmlformats.org/officeDocument/2006/relationships/image" Target="../media/image61.png"/><Relationship Id="rId4" Type="http://schemas.openxmlformats.org/officeDocument/2006/relationships/image" Target="../media/image55.jpg"/><Relationship Id="rId9" Type="http://schemas.openxmlformats.org/officeDocument/2006/relationships/image" Target="../media/image6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4800" y="5919215"/>
            <a:ext cx="11582400" cy="48895"/>
          </a:xfrm>
          <a:custGeom>
            <a:avLst/>
            <a:gdLst/>
            <a:ahLst/>
            <a:cxnLst/>
            <a:rect l="l" t="t" r="r" b="b"/>
            <a:pathLst>
              <a:path w="11582400" h="48895">
                <a:moveTo>
                  <a:pt x="11582400" y="19507"/>
                </a:moveTo>
                <a:lnTo>
                  <a:pt x="0" y="19507"/>
                </a:lnTo>
                <a:lnTo>
                  <a:pt x="0" y="48768"/>
                </a:lnTo>
                <a:lnTo>
                  <a:pt x="11582400" y="48768"/>
                </a:lnTo>
                <a:lnTo>
                  <a:pt x="11582400" y="19507"/>
                </a:lnTo>
                <a:close/>
              </a:path>
              <a:path w="11582400" h="48895">
                <a:moveTo>
                  <a:pt x="11582400" y="0"/>
                </a:moveTo>
                <a:lnTo>
                  <a:pt x="0" y="0"/>
                </a:lnTo>
                <a:lnTo>
                  <a:pt x="0" y="9753"/>
                </a:lnTo>
                <a:lnTo>
                  <a:pt x="11582400" y="9753"/>
                </a:lnTo>
                <a:lnTo>
                  <a:pt x="1158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678" y="6470903"/>
            <a:ext cx="11583035" cy="106680"/>
          </a:xfrm>
          <a:custGeom>
            <a:avLst/>
            <a:gdLst/>
            <a:ahLst/>
            <a:cxnLst/>
            <a:rect l="l" t="t" r="r" b="b"/>
            <a:pathLst>
              <a:path w="11583035" h="106679">
                <a:moveTo>
                  <a:pt x="11582590" y="39014"/>
                </a:moveTo>
                <a:lnTo>
                  <a:pt x="190" y="96926"/>
                </a:lnTo>
                <a:lnTo>
                  <a:pt x="241" y="106680"/>
                </a:lnTo>
                <a:lnTo>
                  <a:pt x="11582641" y="48768"/>
                </a:lnTo>
                <a:lnTo>
                  <a:pt x="11582590" y="39014"/>
                </a:lnTo>
                <a:close/>
              </a:path>
              <a:path w="11583035" h="106679">
                <a:moveTo>
                  <a:pt x="11582400" y="0"/>
                </a:moveTo>
                <a:lnTo>
                  <a:pt x="0" y="57912"/>
                </a:lnTo>
                <a:lnTo>
                  <a:pt x="139" y="87172"/>
                </a:lnTo>
                <a:lnTo>
                  <a:pt x="11582539" y="29260"/>
                </a:lnTo>
                <a:lnTo>
                  <a:pt x="1158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521208"/>
            <a:ext cx="11430000" cy="3374390"/>
          </a:xfrm>
          <a:custGeom>
            <a:avLst/>
            <a:gdLst/>
            <a:ahLst/>
            <a:cxnLst/>
            <a:rect l="l" t="t" r="r" b="b"/>
            <a:pathLst>
              <a:path w="11430000" h="3374390">
                <a:moveTo>
                  <a:pt x="11430000" y="0"/>
                </a:moveTo>
                <a:lnTo>
                  <a:pt x="0" y="0"/>
                </a:lnTo>
                <a:lnTo>
                  <a:pt x="0" y="3374136"/>
                </a:lnTo>
                <a:lnTo>
                  <a:pt x="11430000" y="3374136"/>
                </a:lnTo>
                <a:lnTo>
                  <a:pt x="1143000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000" y="521208"/>
            <a:ext cx="11430000" cy="2321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500" dirty="0">
              <a:latin typeface="Times New Roman"/>
              <a:cs typeface="Times New Roman"/>
            </a:endParaRPr>
          </a:p>
          <a:p>
            <a:pPr marL="285750" marR="1784985">
              <a:lnSpc>
                <a:spcPct val="100000"/>
              </a:lnSpc>
              <a:spcBef>
                <a:spcPts val="3060"/>
              </a:spcBef>
            </a:pPr>
            <a:r>
              <a:rPr lang="de-DE" sz="4000" b="1" dirty="0"/>
              <a:t>Value based Health Care als Lösungsansatz - Sicht eines Klinikers</a:t>
            </a:r>
            <a:endParaRPr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77000" y="1446440"/>
            <a:ext cx="563880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Organize around the </a:t>
            </a:r>
            <a:r>
              <a:rPr sz="1600" b="1" spc="-5" dirty="0">
                <a:latin typeface="Arial"/>
                <a:cs typeface="Arial"/>
              </a:rPr>
              <a:t>patient’s </a:t>
            </a:r>
            <a:r>
              <a:rPr sz="1600" b="1" dirty="0">
                <a:latin typeface="Arial"/>
                <a:cs typeface="Arial"/>
              </a:rPr>
              <a:t>condition, </a:t>
            </a:r>
            <a:r>
              <a:rPr sz="1600" b="1" dirty="0" smtClean="0">
                <a:latin typeface="Arial"/>
                <a:cs typeface="Arial"/>
              </a:rPr>
              <a:t>or </a:t>
            </a:r>
            <a:r>
              <a:rPr sz="1600" b="1" dirty="0">
                <a:latin typeface="Arial"/>
                <a:cs typeface="Arial"/>
              </a:rPr>
              <a:t>family of </a:t>
            </a:r>
            <a:r>
              <a:rPr sz="1600" b="1" spc="-5" dirty="0">
                <a:latin typeface="Arial"/>
                <a:cs typeface="Arial"/>
              </a:rPr>
              <a:t>related </a:t>
            </a:r>
            <a:r>
              <a:rPr sz="1600" b="1" dirty="0">
                <a:latin typeface="Arial"/>
                <a:cs typeface="Arial"/>
              </a:rPr>
              <a:t>conditions, </a:t>
            </a:r>
            <a:r>
              <a:rPr sz="1600" b="1" spc="-5" dirty="0">
                <a:latin typeface="Arial"/>
                <a:cs typeface="Arial"/>
              </a:rPr>
              <a:t>over </a:t>
            </a:r>
            <a:r>
              <a:rPr sz="1600" b="1" dirty="0">
                <a:latin typeface="Arial"/>
                <a:cs typeface="Arial"/>
              </a:rPr>
              <a:t>the full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care </a:t>
            </a:r>
            <a:r>
              <a:rPr sz="1600" b="1" spc="-20" dirty="0" smtClean="0">
                <a:latin typeface="Arial"/>
                <a:cs typeface="Arial"/>
              </a:rPr>
              <a:t>cycle </a:t>
            </a:r>
            <a:r>
              <a:rPr sz="1600" b="1" dirty="0">
                <a:latin typeface="Arial"/>
                <a:cs typeface="Arial"/>
              </a:rPr>
              <a:t>into </a:t>
            </a:r>
            <a:r>
              <a:rPr sz="1600" b="1" spc="-5" dirty="0">
                <a:latin typeface="Arial"/>
                <a:cs typeface="Arial"/>
              </a:rPr>
              <a:t>an Integrated Practice </a:t>
            </a:r>
            <a:r>
              <a:rPr sz="1600" b="1" dirty="0">
                <a:latin typeface="Arial"/>
                <a:cs typeface="Arial"/>
              </a:rPr>
              <a:t>Unit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(IPU)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5898" y="1378194"/>
            <a:ext cx="483912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0565" marR="5080" indent="-698500" algn="ctr">
              <a:lnSpc>
                <a:spcPct val="100000"/>
              </a:lnSpc>
              <a:spcBef>
                <a:spcPts val="105"/>
              </a:spcBef>
            </a:pPr>
            <a:r>
              <a:rPr sz="1600" b="1" dirty="0" smtClean="0">
                <a:latin typeface="Arial"/>
                <a:cs typeface="Arial"/>
              </a:rPr>
              <a:t>Organize</a:t>
            </a:r>
            <a:r>
              <a:rPr lang="en-US" sz="1600" b="1" dirty="0" smtClean="0">
                <a:latin typeface="Arial"/>
                <a:cs typeface="Arial"/>
              </a:rPr>
              <a:t>d</a:t>
            </a:r>
            <a:r>
              <a:rPr sz="1600" b="1" dirty="0" smtClean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by department, </a:t>
            </a:r>
            <a:r>
              <a:rPr sz="1600" b="1" spc="-25" dirty="0">
                <a:latin typeface="Arial"/>
                <a:cs typeface="Arial"/>
              </a:rPr>
              <a:t>specialty</a:t>
            </a:r>
            <a:r>
              <a:rPr sz="1600" b="1" spc="-25" dirty="0" smtClean="0">
                <a:latin typeface="Arial"/>
                <a:cs typeface="Arial"/>
              </a:rPr>
              <a:t>,</a:t>
            </a:r>
            <a:r>
              <a:rPr lang="en-US" sz="1600" b="1" spc="-25" dirty="0" smtClean="0">
                <a:latin typeface="Arial"/>
                <a:cs typeface="Arial"/>
              </a:rPr>
              <a:t> </a:t>
            </a:r>
            <a:r>
              <a:rPr sz="1600" b="1" dirty="0" smtClean="0">
                <a:latin typeface="Arial"/>
                <a:cs typeface="Arial"/>
              </a:rPr>
              <a:t>and </a:t>
            </a:r>
            <a:r>
              <a:rPr sz="1600" b="1" spc="-5" dirty="0">
                <a:latin typeface="Arial"/>
                <a:cs typeface="Arial"/>
              </a:rPr>
              <a:t>discrete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 smtClean="0">
                <a:latin typeface="Arial"/>
                <a:cs typeface="Arial"/>
              </a:rPr>
              <a:t>service</a:t>
            </a:r>
            <a:r>
              <a:rPr lang="en-US" sz="1600" b="1" spc="-5" dirty="0" smtClean="0">
                <a:latin typeface="Arial"/>
                <a:cs typeface="Arial"/>
              </a:rPr>
              <a:t> without a clear excellence referral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28630" y="198399"/>
            <a:ext cx="107315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Re-organize Care Around Patient Medical Conditions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868064" y="774483"/>
            <a:ext cx="44608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Prostate Cancer in Austria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15877" y="1426463"/>
            <a:ext cx="390525" cy="466725"/>
            <a:chOff x="5992367" y="1426463"/>
            <a:chExt cx="390525" cy="466725"/>
          </a:xfrm>
        </p:grpSpPr>
        <p:sp>
          <p:nvSpPr>
            <p:cNvPr id="22" name="object 22"/>
            <p:cNvSpPr/>
            <p:nvPr/>
          </p:nvSpPr>
          <p:spPr>
            <a:xfrm>
              <a:off x="5996939" y="1431035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201079" y="0"/>
                  </a:moveTo>
                  <a:lnTo>
                    <a:pt x="201079" y="114300"/>
                  </a:lnTo>
                  <a:lnTo>
                    <a:pt x="0" y="114300"/>
                  </a:lnTo>
                  <a:lnTo>
                    <a:pt x="0" y="342900"/>
                  </a:lnTo>
                  <a:lnTo>
                    <a:pt x="201079" y="342900"/>
                  </a:lnTo>
                  <a:lnTo>
                    <a:pt x="201079" y="457200"/>
                  </a:lnTo>
                  <a:lnTo>
                    <a:pt x="381000" y="228600"/>
                  </a:lnTo>
                  <a:lnTo>
                    <a:pt x="201079" y="0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96939" y="1431035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201079" y="457200"/>
                  </a:moveTo>
                  <a:lnTo>
                    <a:pt x="201079" y="342900"/>
                  </a:lnTo>
                  <a:lnTo>
                    <a:pt x="0" y="342900"/>
                  </a:lnTo>
                  <a:lnTo>
                    <a:pt x="0" y="114300"/>
                  </a:lnTo>
                  <a:lnTo>
                    <a:pt x="201079" y="114300"/>
                  </a:lnTo>
                  <a:lnTo>
                    <a:pt x="201079" y="0"/>
                  </a:lnTo>
                  <a:lnTo>
                    <a:pt x="381000" y="228600"/>
                  </a:lnTo>
                  <a:lnTo>
                    <a:pt x="201079" y="457200"/>
                  </a:lnTo>
                  <a:close/>
                </a:path>
              </a:pathLst>
            </a:custGeom>
            <a:ln w="9144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80525" y="6135882"/>
            <a:ext cx="2124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Care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Individuals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94371" y="1991613"/>
            <a:ext cx="4371340" cy="4090670"/>
            <a:chOff x="1633664" y="1984184"/>
            <a:chExt cx="4371340" cy="4090670"/>
          </a:xfrm>
        </p:grpSpPr>
        <p:sp>
          <p:nvSpPr>
            <p:cNvPr id="26" name="object 26"/>
            <p:cNvSpPr/>
            <p:nvPr/>
          </p:nvSpPr>
          <p:spPr>
            <a:xfrm>
              <a:off x="2264663" y="4437888"/>
              <a:ext cx="3133725" cy="11430"/>
            </a:xfrm>
            <a:custGeom>
              <a:avLst/>
              <a:gdLst/>
              <a:ahLst/>
              <a:cxnLst/>
              <a:rect l="l" t="t" r="r" b="b"/>
              <a:pathLst>
                <a:path w="3133725" h="11429">
                  <a:moveTo>
                    <a:pt x="0" y="10845"/>
                  </a:moveTo>
                  <a:lnTo>
                    <a:pt x="3133420" y="0"/>
                  </a:lnTo>
                </a:path>
              </a:pathLst>
            </a:custGeom>
            <a:ln w="1828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06751" y="2621280"/>
              <a:ext cx="553085" cy="1769745"/>
            </a:xfrm>
            <a:custGeom>
              <a:avLst/>
              <a:gdLst/>
              <a:ahLst/>
              <a:cxnLst/>
              <a:rect l="l" t="t" r="r" b="b"/>
              <a:pathLst>
                <a:path w="553085" h="1769745">
                  <a:moveTo>
                    <a:pt x="0" y="1769719"/>
                  </a:moveTo>
                  <a:lnTo>
                    <a:pt x="553085" y="0"/>
                  </a:lnTo>
                </a:path>
              </a:pathLst>
            </a:custGeom>
            <a:ln w="1828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88992" y="2602991"/>
              <a:ext cx="568960" cy="1777364"/>
            </a:xfrm>
            <a:custGeom>
              <a:avLst/>
              <a:gdLst/>
              <a:ahLst/>
              <a:cxnLst/>
              <a:rect l="l" t="t" r="r" b="b"/>
              <a:pathLst>
                <a:path w="568960" h="1777364">
                  <a:moveTo>
                    <a:pt x="568350" y="1776882"/>
                  </a:moveTo>
                  <a:lnTo>
                    <a:pt x="0" y="0"/>
                  </a:lnTo>
                </a:path>
              </a:pathLst>
            </a:custGeom>
            <a:ln w="18287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77055" y="4480560"/>
              <a:ext cx="1539875" cy="1095375"/>
            </a:xfrm>
            <a:custGeom>
              <a:avLst/>
              <a:gdLst/>
              <a:ahLst/>
              <a:cxnLst/>
              <a:rect l="l" t="t" r="r" b="b"/>
              <a:pathLst>
                <a:path w="1539875" h="1095375">
                  <a:moveTo>
                    <a:pt x="0" y="1095184"/>
                  </a:moveTo>
                  <a:lnTo>
                    <a:pt x="1539252" y="0"/>
                  </a:lnTo>
                </a:path>
              </a:pathLst>
            </a:custGeom>
            <a:ln w="18287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49423" y="4489704"/>
              <a:ext cx="1511300" cy="1084580"/>
            </a:xfrm>
            <a:custGeom>
              <a:avLst/>
              <a:gdLst/>
              <a:ahLst/>
              <a:cxnLst/>
              <a:rect l="l" t="t" r="r" b="b"/>
              <a:pathLst>
                <a:path w="1511300" h="1084579">
                  <a:moveTo>
                    <a:pt x="1510919" y="1084338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19144" y="3974592"/>
              <a:ext cx="5080" cy="1541145"/>
            </a:xfrm>
            <a:custGeom>
              <a:avLst/>
              <a:gdLst/>
              <a:ahLst/>
              <a:cxnLst/>
              <a:rect l="l" t="t" r="r" b="b"/>
              <a:pathLst>
                <a:path w="5079" h="1541145">
                  <a:moveTo>
                    <a:pt x="0" y="1540979"/>
                  </a:moveTo>
                  <a:lnTo>
                    <a:pt x="4483" y="0"/>
                  </a:lnTo>
                </a:path>
              </a:pathLst>
            </a:custGeom>
            <a:ln w="1828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59023" y="2563368"/>
              <a:ext cx="1929130" cy="18415"/>
            </a:xfrm>
            <a:custGeom>
              <a:avLst/>
              <a:gdLst/>
              <a:ahLst/>
              <a:cxnLst/>
              <a:rect l="l" t="t" r="r" b="b"/>
              <a:pathLst>
                <a:path w="1929129" h="18414">
                  <a:moveTo>
                    <a:pt x="0" y="18008"/>
                  </a:moveTo>
                  <a:lnTo>
                    <a:pt x="1928749" y="0"/>
                  </a:lnTo>
                </a:path>
              </a:pathLst>
            </a:custGeom>
            <a:ln w="1828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64863" y="2603004"/>
              <a:ext cx="942340" cy="1273175"/>
            </a:xfrm>
            <a:custGeom>
              <a:avLst/>
              <a:gdLst/>
              <a:ahLst/>
              <a:cxnLst/>
              <a:rect l="l" t="t" r="r" b="b"/>
              <a:pathLst>
                <a:path w="942339" h="1273175">
                  <a:moveTo>
                    <a:pt x="0" y="1272794"/>
                  </a:moveTo>
                  <a:lnTo>
                    <a:pt x="942035" y="0"/>
                  </a:lnTo>
                </a:path>
              </a:pathLst>
            </a:custGeom>
            <a:ln w="1828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83151" y="3916679"/>
              <a:ext cx="1517650" cy="521334"/>
            </a:xfrm>
            <a:custGeom>
              <a:avLst/>
              <a:gdLst/>
              <a:ahLst/>
              <a:cxnLst/>
              <a:rect l="l" t="t" r="r" b="b"/>
              <a:pathLst>
                <a:path w="1517650" h="521335">
                  <a:moveTo>
                    <a:pt x="0" y="0"/>
                  </a:moveTo>
                  <a:lnTo>
                    <a:pt x="1517523" y="521157"/>
                  </a:lnTo>
                </a:path>
              </a:pathLst>
            </a:custGeom>
            <a:ln w="1828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64663" y="3916679"/>
              <a:ext cx="1498600" cy="532130"/>
            </a:xfrm>
            <a:custGeom>
              <a:avLst/>
              <a:gdLst/>
              <a:ahLst/>
              <a:cxnLst/>
              <a:rect l="l" t="t" r="r" b="b"/>
              <a:pathLst>
                <a:path w="1498600" h="532129">
                  <a:moveTo>
                    <a:pt x="0" y="532003"/>
                  </a:moveTo>
                  <a:lnTo>
                    <a:pt x="1498168" y="0"/>
                  </a:lnTo>
                </a:path>
              </a:pathLst>
            </a:custGeom>
            <a:ln w="1828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49879" y="2639568"/>
              <a:ext cx="938530" cy="1255395"/>
            </a:xfrm>
            <a:custGeom>
              <a:avLst/>
              <a:gdLst/>
              <a:ahLst/>
              <a:cxnLst/>
              <a:rect l="l" t="t" r="r" b="b"/>
              <a:pathLst>
                <a:path w="938529" h="1255395">
                  <a:moveTo>
                    <a:pt x="0" y="0"/>
                  </a:moveTo>
                  <a:lnTo>
                    <a:pt x="937958" y="1254785"/>
                  </a:lnTo>
                </a:path>
              </a:pathLst>
            </a:custGeom>
            <a:ln w="1828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01111" y="2639568"/>
              <a:ext cx="975360" cy="2895600"/>
            </a:xfrm>
            <a:custGeom>
              <a:avLst/>
              <a:gdLst/>
              <a:ahLst/>
              <a:cxnLst/>
              <a:rect l="l" t="t" r="r" b="b"/>
              <a:pathLst>
                <a:path w="975360" h="2895600">
                  <a:moveTo>
                    <a:pt x="0" y="0"/>
                  </a:moveTo>
                  <a:lnTo>
                    <a:pt x="975080" y="2895257"/>
                  </a:lnTo>
                </a:path>
              </a:pathLst>
            </a:custGeom>
            <a:ln w="1828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59023" y="2578608"/>
              <a:ext cx="2556510" cy="1817370"/>
            </a:xfrm>
            <a:custGeom>
              <a:avLst/>
              <a:gdLst/>
              <a:ahLst/>
              <a:cxnLst/>
              <a:rect l="l" t="t" r="r" b="b"/>
              <a:pathLst>
                <a:path w="2556510" h="1817370">
                  <a:moveTo>
                    <a:pt x="0" y="0"/>
                  </a:moveTo>
                  <a:lnTo>
                    <a:pt x="2555951" y="1817154"/>
                  </a:lnTo>
                </a:path>
              </a:pathLst>
            </a:custGeom>
            <a:ln w="1828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49423" y="2563368"/>
              <a:ext cx="2541270" cy="1846580"/>
            </a:xfrm>
            <a:custGeom>
              <a:avLst/>
              <a:gdLst/>
              <a:ahLst/>
              <a:cxnLst/>
              <a:rect l="l" t="t" r="r" b="b"/>
              <a:pathLst>
                <a:path w="2541270" h="1846579">
                  <a:moveTo>
                    <a:pt x="0" y="1846008"/>
                  </a:moveTo>
                  <a:lnTo>
                    <a:pt x="2540673" y="0"/>
                  </a:lnTo>
                </a:path>
              </a:pathLst>
            </a:custGeom>
            <a:ln w="1828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58767" y="2621280"/>
              <a:ext cx="988694" cy="2913380"/>
            </a:xfrm>
            <a:custGeom>
              <a:avLst/>
              <a:gdLst/>
              <a:ahLst/>
              <a:cxnLst/>
              <a:rect l="l" t="t" r="r" b="b"/>
              <a:pathLst>
                <a:path w="988695" h="2913379">
                  <a:moveTo>
                    <a:pt x="0" y="2913278"/>
                  </a:moveTo>
                  <a:lnTo>
                    <a:pt x="988136" y="0"/>
                  </a:lnTo>
                </a:path>
              </a:pathLst>
            </a:custGeom>
            <a:ln w="1828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31007" y="2508504"/>
              <a:ext cx="140208" cy="1432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76216" y="2490216"/>
              <a:ext cx="143255" cy="143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52087" y="3846576"/>
              <a:ext cx="143255" cy="1402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36647" y="4379976"/>
              <a:ext cx="140208" cy="1402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45991" y="5504687"/>
              <a:ext cx="143255" cy="1402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85816" y="4367783"/>
              <a:ext cx="143255" cy="1402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37231" y="1993392"/>
              <a:ext cx="1079500" cy="1066800"/>
            </a:xfrm>
            <a:custGeom>
              <a:avLst/>
              <a:gdLst/>
              <a:ahLst/>
              <a:cxnLst/>
              <a:rect l="l" t="t" r="r" b="b"/>
              <a:pathLst>
                <a:path w="1079500" h="1066800">
                  <a:moveTo>
                    <a:pt x="539496" y="0"/>
                  </a:moveTo>
                  <a:lnTo>
                    <a:pt x="490390" y="2179"/>
                  </a:lnTo>
                  <a:lnTo>
                    <a:pt x="442521" y="8593"/>
                  </a:lnTo>
                  <a:lnTo>
                    <a:pt x="396076" y="19053"/>
                  </a:lnTo>
                  <a:lnTo>
                    <a:pt x="351248" y="33370"/>
                  </a:lnTo>
                  <a:lnTo>
                    <a:pt x="308227" y="51357"/>
                  </a:lnTo>
                  <a:lnTo>
                    <a:pt x="267202" y="72824"/>
                  </a:lnTo>
                  <a:lnTo>
                    <a:pt x="228365" y="97584"/>
                  </a:lnTo>
                  <a:lnTo>
                    <a:pt x="191905" y="125448"/>
                  </a:lnTo>
                  <a:lnTo>
                    <a:pt x="158014" y="156229"/>
                  </a:lnTo>
                  <a:lnTo>
                    <a:pt x="126882" y="189736"/>
                  </a:lnTo>
                  <a:lnTo>
                    <a:pt x="98700" y="225784"/>
                  </a:lnTo>
                  <a:lnTo>
                    <a:pt x="73657" y="264182"/>
                  </a:lnTo>
                  <a:lnTo>
                    <a:pt x="51944" y="304743"/>
                  </a:lnTo>
                  <a:lnTo>
                    <a:pt x="33752" y="347279"/>
                  </a:lnTo>
                  <a:lnTo>
                    <a:pt x="19271" y="391600"/>
                  </a:lnTo>
                  <a:lnTo>
                    <a:pt x="8692" y="437520"/>
                  </a:lnTo>
                  <a:lnTo>
                    <a:pt x="2204" y="484849"/>
                  </a:lnTo>
                  <a:lnTo>
                    <a:pt x="0" y="533400"/>
                  </a:lnTo>
                  <a:lnTo>
                    <a:pt x="2204" y="581950"/>
                  </a:lnTo>
                  <a:lnTo>
                    <a:pt x="8692" y="629279"/>
                  </a:lnTo>
                  <a:lnTo>
                    <a:pt x="19271" y="675199"/>
                  </a:lnTo>
                  <a:lnTo>
                    <a:pt x="33752" y="719520"/>
                  </a:lnTo>
                  <a:lnTo>
                    <a:pt x="51944" y="762056"/>
                  </a:lnTo>
                  <a:lnTo>
                    <a:pt x="73657" y="802617"/>
                  </a:lnTo>
                  <a:lnTo>
                    <a:pt x="98700" y="841015"/>
                  </a:lnTo>
                  <a:lnTo>
                    <a:pt x="126882" y="877063"/>
                  </a:lnTo>
                  <a:lnTo>
                    <a:pt x="158014" y="910570"/>
                  </a:lnTo>
                  <a:lnTo>
                    <a:pt x="191905" y="941351"/>
                  </a:lnTo>
                  <a:lnTo>
                    <a:pt x="228365" y="969215"/>
                  </a:lnTo>
                  <a:lnTo>
                    <a:pt x="267202" y="993975"/>
                  </a:lnTo>
                  <a:lnTo>
                    <a:pt x="308227" y="1015442"/>
                  </a:lnTo>
                  <a:lnTo>
                    <a:pt x="351248" y="1033429"/>
                  </a:lnTo>
                  <a:lnTo>
                    <a:pt x="396076" y="1047746"/>
                  </a:lnTo>
                  <a:lnTo>
                    <a:pt x="442521" y="1058206"/>
                  </a:lnTo>
                  <a:lnTo>
                    <a:pt x="490390" y="1064620"/>
                  </a:lnTo>
                  <a:lnTo>
                    <a:pt x="539496" y="1066800"/>
                  </a:lnTo>
                  <a:lnTo>
                    <a:pt x="588601" y="1064620"/>
                  </a:lnTo>
                  <a:lnTo>
                    <a:pt x="636470" y="1058206"/>
                  </a:lnTo>
                  <a:lnTo>
                    <a:pt x="682915" y="1047746"/>
                  </a:lnTo>
                  <a:lnTo>
                    <a:pt x="727743" y="1033429"/>
                  </a:lnTo>
                  <a:lnTo>
                    <a:pt x="770764" y="1015442"/>
                  </a:lnTo>
                  <a:lnTo>
                    <a:pt x="811789" y="993975"/>
                  </a:lnTo>
                  <a:lnTo>
                    <a:pt x="850626" y="969215"/>
                  </a:lnTo>
                  <a:lnTo>
                    <a:pt x="887086" y="941351"/>
                  </a:lnTo>
                  <a:lnTo>
                    <a:pt x="920977" y="910570"/>
                  </a:lnTo>
                  <a:lnTo>
                    <a:pt x="952109" y="877063"/>
                  </a:lnTo>
                  <a:lnTo>
                    <a:pt x="980291" y="841015"/>
                  </a:lnTo>
                  <a:lnTo>
                    <a:pt x="1005334" y="802617"/>
                  </a:lnTo>
                  <a:lnTo>
                    <a:pt x="1027047" y="762056"/>
                  </a:lnTo>
                  <a:lnTo>
                    <a:pt x="1045239" y="719520"/>
                  </a:lnTo>
                  <a:lnTo>
                    <a:pt x="1059720" y="675199"/>
                  </a:lnTo>
                  <a:lnTo>
                    <a:pt x="1070299" y="629279"/>
                  </a:lnTo>
                  <a:lnTo>
                    <a:pt x="1076787" y="581950"/>
                  </a:lnTo>
                  <a:lnTo>
                    <a:pt x="1078992" y="533400"/>
                  </a:lnTo>
                  <a:lnTo>
                    <a:pt x="1076787" y="484849"/>
                  </a:lnTo>
                  <a:lnTo>
                    <a:pt x="1070299" y="437520"/>
                  </a:lnTo>
                  <a:lnTo>
                    <a:pt x="1059720" y="391600"/>
                  </a:lnTo>
                  <a:lnTo>
                    <a:pt x="1045239" y="347279"/>
                  </a:lnTo>
                  <a:lnTo>
                    <a:pt x="1027047" y="304743"/>
                  </a:lnTo>
                  <a:lnTo>
                    <a:pt x="1005334" y="264182"/>
                  </a:lnTo>
                  <a:lnTo>
                    <a:pt x="980291" y="225784"/>
                  </a:lnTo>
                  <a:lnTo>
                    <a:pt x="952109" y="189736"/>
                  </a:lnTo>
                  <a:lnTo>
                    <a:pt x="920977" y="156229"/>
                  </a:lnTo>
                  <a:lnTo>
                    <a:pt x="887086" y="125448"/>
                  </a:lnTo>
                  <a:lnTo>
                    <a:pt x="850626" y="97584"/>
                  </a:lnTo>
                  <a:lnTo>
                    <a:pt x="811789" y="72824"/>
                  </a:lnTo>
                  <a:lnTo>
                    <a:pt x="770764" y="51357"/>
                  </a:lnTo>
                  <a:lnTo>
                    <a:pt x="727743" y="33370"/>
                  </a:lnTo>
                  <a:lnTo>
                    <a:pt x="682915" y="19053"/>
                  </a:lnTo>
                  <a:lnTo>
                    <a:pt x="636470" y="8593"/>
                  </a:lnTo>
                  <a:lnTo>
                    <a:pt x="588601" y="2179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D2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37231" y="1993392"/>
              <a:ext cx="1079500" cy="1066800"/>
            </a:xfrm>
            <a:custGeom>
              <a:avLst/>
              <a:gdLst/>
              <a:ahLst/>
              <a:cxnLst/>
              <a:rect l="l" t="t" r="r" b="b"/>
              <a:pathLst>
                <a:path w="1079500" h="1066800">
                  <a:moveTo>
                    <a:pt x="0" y="533400"/>
                  </a:moveTo>
                  <a:lnTo>
                    <a:pt x="2204" y="484849"/>
                  </a:lnTo>
                  <a:lnTo>
                    <a:pt x="8692" y="437520"/>
                  </a:lnTo>
                  <a:lnTo>
                    <a:pt x="19271" y="391600"/>
                  </a:lnTo>
                  <a:lnTo>
                    <a:pt x="33752" y="347279"/>
                  </a:lnTo>
                  <a:lnTo>
                    <a:pt x="51944" y="304743"/>
                  </a:lnTo>
                  <a:lnTo>
                    <a:pt x="73657" y="264182"/>
                  </a:lnTo>
                  <a:lnTo>
                    <a:pt x="98700" y="225784"/>
                  </a:lnTo>
                  <a:lnTo>
                    <a:pt x="126882" y="189736"/>
                  </a:lnTo>
                  <a:lnTo>
                    <a:pt x="158014" y="156229"/>
                  </a:lnTo>
                  <a:lnTo>
                    <a:pt x="191905" y="125448"/>
                  </a:lnTo>
                  <a:lnTo>
                    <a:pt x="228365" y="97584"/>
                  </a:lnTo>
                  <a:lnTo>
                    <a:pt x="267202" y="72824"/>
                  </a:lnTo>
                  <a:lnTo>
                    <a:pt x="308227" y="51357"/>
                  </a:lnTo>
                  <a:lnTo>
                    <a:pt x="351248" y="33370"/>
                  </a:lnTo>
                  <a:lnTo>
                    <a:pt x="396076" y="19053"/>
                  </a:lnTo>
                  <a:lnTo>
                    <a:pt x="442521" y="8593"/>
                  </a:lnTo>
                  <a:lnTo>
                    <a:pt x="490390" y="2179"/>
                  </a:lnTo>
                  <a:lnTo>
                    <a:pt x="539496" y="0"/>
                  </a:lnTo>
                  <a:lnTo>
                    <a:pt x="588601" y="2179"/>
                  </a:lnTo>
                  <a:lnTo>
                    <a:pt x="636470" y="8593"/>
                  </a:lnTo>
                  <a:lnTo>
                    <a:pt x="682915" y="19053"/>
                  </a:lnTo>
                  <a:lnTo>
                    <a:pt x="727743" y="33370"/>
                  </a:lnTo>
                  <a:lnTo>
                    <a:pt x="770764" y="51357"/>
                  </a:lnTo>
                  <a:lnTo>
                    <a:pt x="811789" y="72824"/>
                  </a:lnTo>
                  <a:lnTo>
                    <a:pt x="850626" y="97584"/>
                  </a:lnTo>
                  <a:lnTo>
                    <a:pt x="887086" y="125448"/>
                  </a:lnTo>
                  <a:lnTo>
                    <a:pt x="920977" y="156229"/>
                  </a:lnTo>
                  <a:lnTo>
                    <a:pt x="952109" y="189736"/>
                  </a:lnTo>
                  <a:lnTo>
                    <a:pt x="980291" y="225784"/>
                  </a:lnTo>
                  <a:lnTo>
                    <a:pt x="1005334" y="264182"/>
                  </a:lnTo>
                  <a:lnTo>
                    <a:pt x="1027047" y="304743"/>
                  </a:lnTo>
                  <a:lnTo>
                    <a:pt x="1045239" y="347279"/>
                  </a:lnTo>
                  <a:lnTo>
                    <a:pt x="1059720" y="391600"/>
                  </a:lnTo>
                  <a:lnTo>
                    <a:pt x="1070299" y="437520"/>
                  </a:lnTo>
                  <a:lnTo>
                    <a:pt x="1076787" y="484849"/>
                  </a:lnTo>
                  <a:lnTo>
                    <a:pt x="1078992" y="533400"/>
                  </a:lnTo>
                  <a:lnTo>
                    <a:pt x="1076787" y="581950"/>
                  </a:lnTo>
                  <a:lnTo>
                    <a:pt x="1070299" y="629279"/>
                  </a:lnTo>
                  <a:lnTo>
                    <a:pt x="1059720" y="675199"/>
                  </a:lnTo>
                  <a:lnTo>
                    <a:pt x="1045239" y="719520"/>
                  </a:lnTo>
                  <a:lnTo>
                    <a:pt x="1027047" y="762056"/>
                  </a:lnTo>
                  <a:lnTo>
                    <a:pt x="1005334" y="802617"/>
                  </a:lnTo>
                  <a:lnTo>
                    <a:pt x="980291" y="841015"/>
                  </a:lnTo>
                  <a:lnTo>
                    <a:pt x="952109" y="877063"/>
                  </a:lnTo>
                  <a:lnTo>
                    <a:pt x="920977" y="910570"/>
                  </a:lnTo>
                  <a:lnTo>
                    <a:pt x="887086" y="941351"/>
                  </a:lnTo>
                  <a:lnTo>
                    <a:pt x="850626" y="969215"/>
                  </a:lnTo>
                  <a:lnTo>
                    <a:pt x="811789" y="993975"/>
                  </a:lnTo>
                  <a:lnTo>
                    <a:pt x="770764" y="1015442"/>
                  </a:lnTo>
                  <a:lnTo>
                    <a:pt x="727743" y="1033429"/>
                  </a:lnTo>
                  <a:lnTo>
                    <a:pt x="682915" y="1047746"/>
                  </a:lnTo>
                  <a:lnTo>
                    <a:pt x="636470" y="1058206"/>
                  </a:lnTo>
                  <a:lnTo>
                    <a:pt x="588601" y="1064620"/>
                  </a:lnTo>
                  <a:lnTo>
                    <a:pt x="539496" y="1066800"/>
                  </a:lnTo>
                  <a:lnTo>
                    <a:pt x="490390" y="1064620"/>
                  </a:lnTo>
                  <a:lnTo>
                    <a:pt x="442521" y="1058206"/>
                  </a:lnTo>
                  <a:lnTo>
                    <a:pt x="396076" y="1047746"/>
                  </a:lnTo>
                  <a:lnTo>
                    <a:pt x="351248" y="1033429"/>
                  </a:lnTo>
                  <a:lnTo>
                    <a:pt x="308227" y="1015442"/>
                  </a:lnTo>
                  <a:lnTo>
                    <a:pt x="267202" y="993975"/>
                  </a:lnTo>
                  <a:lnTo>
                    <a:pt x="228365" y="969215"/>
                  </a:lnTo>
                  <a:lnTo>
                    <a:pt x="191905" y="941351"/>
                  </a:lnTo>
                  <a:lnTo>
                    <a:pt x="158014" y="910570"/>
                  </a:lnTo>
                  <a:lnTo>
                    <a:pt x="126882" y="877063"/>
                  </a:lnTo>
                  <a:lnTo>
                    <a:pt x="98700" y="841015"/>
                  </a:lnTo>
                  <a:lnTo>
                    <a:pt x="73657" y="802617"/>
                  </a:lnTo>
                  <a:lnTo>
                    <a:pt x="51944" y="762056"/>
                  </a:lnTo>
                  <a:lnTo>
                    <a:pt x="33752" y="719520"/>
                  </a:lnTo>
                  <a:lnTo>
                    <a:pt x="19271" y="675199"/>
                  </a:lnTo>
                  <a:lnTo>
                    <a:pt x="8692" y="629279"/>
                  </a:lnTo>
                  <a:lnTo>
                    <a:pt x="2204" y="581950"/>
                  </a:lnTo>
                  <a:lnTo>
                    <a:pt x="0" y="533400"/>
                  </a:lnTo>
                  <a:close/>
                </a:path>
              </a:pathLst>
            </a:custGeom>
            <a:ln w="18288">
              <a:solidFill>
                <a:srgbClr val="D2E1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98263" y="2036064"/>
              <a:ext cx="1076325" cy="1066800"/>
            </a:xfrm>
            <a:custGeom>
              <a:avLst/>
              <a:gdLst/>
              <a:ahLst/>
              <a:cxnLst/>
              <a:rect l="l" t="t" r="r" b="b"/>
              <a:pathLst>
                <a:path w="1076325" h="1066800">
                  <a:moveTo>
                    <a:pt x="537972" y="0"/>
                  </a:moveTo>
                  <a:lnTo>
                    <a:pt x="489005" y="2179"/>
                  </a:lnTo>
                  <a:lnTo>
                    <a:pt x="441270" y="8593"/>
                  </a:lnTo>
                  <a:lnTo>
                    <a:pt x="394956" y="19053"/>
                  </a:lnTo>
                  <a:lnTo>
                    <a:pt x="350255" y="33370"/>
                  </a:lnTo>
                  <a:lnTo>
                    <a:pt x="307354" y="51357"/>
                  </a:lnTo>
                  <a:lnTo>
                    <a:pt x="266446" y="72824"/>
                  </a:lnTo>
                  <a:lnTo>
                    <a:pt x="227718" y="97584"/>
                  </a:lnTo>
                  <a:lnTo>
                    <a:pt x="191362" y="125448"/>
                  </a:lnTo>
                  <a:lnTo>
                    <a:pt x="157567" y="156229"/>
                  </a:lnTo>
                  <a:lnTo>
                    <a:pt x="126523" y="189736"/>
                  </a:lnTo>
                  <a:lnTo>
                    <a:pt x="98420" y="225784"/>
                  </a:lnTo>
                  <a:lnTo>
                    <a:pt x="73448" y="264182"/>
                  </a:lnTo>
                  <a:lnTo>
                    <a:pt x="51797" y="304743"/>
                  </a:lnTo>
                  <a:lnTo>
                    <a:pt x="33656" y="347279"/>
                  </a:lnTo>
                  <a:lnTo>
                    <a:pt x="19216" y="391600"/>
                  </a:lnTo>
                  <a:lnTo>
                    <a:pt x="8667" y="437520"/>
                  </a:lnTo>
                  <a:lnTo>
                    <a:pt x="2198" y="484849"/>
                  </a:lnTo>
                  <a:lnTo>
                    <a:pt x="0" y="533400"/>
                  </a:lnTo>
                  <a:lnTo>
                    <a:pt x="2198" y="581950"/>
                  </a:lnTo>
                  <a:lnTo>
                    <a:pt x="8667" y="629279"/>
                  </a:lnTo>
                  <a:lnTo>
                    <a:pt x="19216" y="675199"/>
                  </a:lnTo>
                  <a:lnTo>
                    <a:pt x="33656" y="719520"/>
                  </a:lnTo>
                  <a:lnTo>
                    <a:pt x="51797" y="762056"/>
                  </a:lnTo>
                  <a:lnTo>
                    <a:pt x="73448" y="802617"/>
                  </a:lnTo>
                  <a:lnTo>
                    <a:pt x="98420" y="841015"/>
                  </a:lnTo>
                  <a:lnTo>
                    <a:pt x="126523" y="877063"/>
                  </a:lnTo>
                  <a:lnTo>
                    <a:pt x="157567" y="910570"/>
                  </a:lnTo>
                  <a:lnTo>
                    <a:pt x="191362" y="941351"/>
                  </a:lnTo>
                  <a:lnTo>
                    <a:pt x="227718" y="969215"/>
                  </a:lnTo>
                  <a:lnTo>
                    <a:pt x="266446" y="993975"/>
                  </a:lnTo>
                  <a:lnTo>
                    <a:pt x="307354" y="1015442"/>
                  </a:lnTo>
                  <a:lnTo>
                    <a:pt x="350255" y="1033429"/>
                  </a:lnTo>
                  <a:lnTo>
                    <a:pt x="394956" y="1047746"/>
                  </a:lnTo>
                  <a:lnTo>
                    <a:pt x="441270" y="1058206"/>
                  </a:lnTo>
                  <a:lnTo>
                    <a:pt x="489005" y="1064620"/>
                  </a:lnTo>
                  <a:lnTo>
                    <a:pt x="537972" y="1066800"/>
                  </a:lnTo>
                  <a:lnTo>
                    <a:pt x="586938" y="1064620"/>
                  </a:lnTo>
                  <a:lnTo>
                    <a:pt x="634673" y="1058206"/>
                  </a:lnTo>
                  <a:lnTo>
                    <a:pt x="680987" y="1047746"/>
                  </a:lnTo>
                  <a:lnTo>
                    <a:pt x="725688" y="1033429"/>
                  </a:lnTo>
                  <a:lnTo>
                    <a:pt x="768589" y="1015442"/>
                  </a:lnTo>
                  <a:lnTo>
                    <a:pt x="809498" y="993975"/>
                  </a:lnTo>
                  <a:lnTo>
                    <a:pt x="848225" y="969215"/>
                  </a:lnTo>
                  <a:lnTo>
                    <a:pt x="884581" y="941351"/>
                  </a:lnTo>
                  <a:lnTo>
                    <a:pt x="918376" y="910570"/>
                  </a:lnTo>
                  <a:lnTo>
                    <a:pt x="949420" y="877063"/>
                  </a:lnTo>
                  <a:lnTo>
                    <a:pt x="977523" y="841015"/>
                  </a:lnTo>
                  <a:lnTo>
                    <a:pt x="1002495" y="802617"/>
                  </a:lnTo>
                  <a:lnTo>
                    <a:pt x="1024146" y="762056"/>
                  </a:lnTo>
                  <a:lnTo>
                    <a:pt x="1042287" y="719520"/>
                  </a:lnTo>
                  <a:lnTo>
                    <a:pt x="1056727" y="675199"/>
                  </a:lnTo>
                  <a:lnTo>
                    <a:pt x="1067276" y="629279"/>
                  </a:lnTo>
                  <a:lnTo>
                    <a:pt x="1073745" y="581950"/>
                  </a:lnTo>
                  <a:lnTo>
                    <a:pt x="1075944" y="533400"/>
                  </a:lnTo>
                  <a:lnTo>
                    <a:pt x="1073745" y="484849"/>
                  </a:lnTo>
                  <a:lnTo>
                    <a:pt x="1067276" y="437520"/>
                  </a:lnTo>
                  <a:lnTo>
                    <a:pt x="1056727" y="391600"/>
                  </a:lnTo>
                  <a:lnTo>
                    <a:pt x="1042287" y="347279"/>
                  </a:lnTo>
                  <a:lnTo>
                    <a:pt x="1024146" y="304743"/>
                  </a:lnTo>
                  <a:lnTo>
                    <a:pt x="1002495" y="264182"/>
                  </a:lnTo>
                  <a:lnTo>
                    <a:pt x="977523" y="225784"/>
                  </a:lnTo>
                  <a:lnTo>
                    <a:pt x="949420" y="189736"/>
                  </a:lnTo>
                  <a:lnTo>
                    <a:pt x="918376" y="156229"/>
                  </a:lnTo>
                  <a:lnTo>
                    <a:pt x="884581" y="125448"/>
                  </a:lnTo>
                  <a:lnTo>
                    <a:pt x="848225" y="97584"/>
                  </a:lnTo>
                  <a:lnTo>
                    <a:pt x="809497" y="72824"/>
                  </a:lnTo>
                  <a:lnTo>
                    <a:pt x="768589" y="51357"/>
                  </a:lnTo>
                  <a:lnTo>
                    <a:pt x="725688" y="33370"/>
                  </a:lnTo>
                  <a:lnTo>
                    <a:pt x="680987" y="19053"/>
                  </a:lnTo>
                  <a:lnTo>
                    <a:pt x="634673" y="8593"/>
                  </a:lnTo>
                  <a:lnTo>
                    <a:pt x="586938" y="2179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D2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98263" y="2036064"/>
              <a:ext cx="1076325" cy="1066800"/>
            </a:xfrm>
            <a:custGeom>
              <a:avLst/>
              <a:gdLst/>
              <a:ahLst/>
              <a:cxnLst/>
              <a:rect l="l" t="t" r="r" b="b"/>
              <a:pathLst>
                <a:path w="1076325" h="1066800">
                  <a:moveTo>
                    <a:pt x="0" y="533400"/>
                  </a:moveTo>
                  <a:lnTo>
                    <a:pt x="2198" y="484849"/>
                  </a:lnTo>
                  <a:lnTo>
                    <a:pt x="8667" y="437520"/>
                  </a:lnTo>
                  <a:lnTo>
                    <a:pt x="19216" y="391600"/>
                  </a:lnTo>
                  <a:lnTo>
                    <a:pt x="33656" y="347279"/>
                  </a:lnTo>
                  <a:lnTo>
                    <a:pt x="51797" y="304743"/>
                  </a:lnTo>
                  <a:lnTo>
                    <a:pt x="73448" y="264182"/>
                  </a:lnTo>
                  <a:lnTo>
                    <a:pt x="98420" y="225784"/>
                  </a:lnTo>
                  <a:lnTo>
                    <a:pt x="126523" y="189736"/>
                  </a:lnTo>
                  <a:lnTo>
                    <a:pt x="157567" y="156229"/>
                  </a:lnTo>
                  <a:lnTo>
                    <a:pt x="191362" y="125448"/>
                  </a:lnTo>
                  <a:lnTo>
                    <a:pt x="227718" y="97584"/>
                  </a:lnTo>
                  <a:lnTo>
                    <a:pt x="266446" y="72824"/>
                  </a:lnTo>
                  <a:lnTo>
                    <a:pt x="307354" y="51357"/>
                  </a:lnTo>
                  <a:lnTo>
                    <a:pt x="350255" y="33370"/>
                  </a:lnTo>
                  <a:lnTo>
                    <a:pt x="394956" y="19053"/>
                  </a:lnTo>
                  <a:lnTo>
                    <a:pt x="441270" y="8593"/>
                  </a:lnTo>
                  <a:lnTo>
                    <a:pt x="489005" y="2179"/>
                  </a:lnTo>
                  <a:lnTo>
                    <a:pt x="537972" y="0"/>
                  </a:lnTo>
                  <a:lnTo>
                    <a:pt x="586938" y="2179"/>
                  </a:lnTo>
                  <a:lnTo>
                    <a:pt x="634673" y="8593"/>
                  </a:lnTo>
                  <a:lnTo>
                    <a:pt x="680987" y="19053"/>
                  </a:lnTo>
                  <a:lnTo>
                    <a:pt x="725688" y="33370"/>
                  </a:lnTo>
                  <a:lnTo>
                    <a:pt x="768589" y="51357"/>
                  </a:lnTo>
                  <a:lnTo>
                    <a:pt x="809497" y="72824"/>
                  </a:lnTo>
                  <a:lnTo>
                    <a:pt x="848225" y="97584"/>
                  </a:lnTo>
                  <a:lnTo>
                    <a:pt x="884581" y="125448"/>
                  </a:lnTo>
                  <a:lnTo>
                    <a:pt x="918376" y="156229"/>
                  </a:lnTo>
                  <a:lnTo>
                    <a:pt x="949420" y="189736"/>
                  </a:lnTo>
                  <a:lnTo>
                    <a:pt x="977523" y="225784"/>
                  </a:lnTo>
                  <a:lnTo>
                    <a:pt x="1002495" y="264182"/>
                  </a:lnTo>
                  <a:lnTo>
                    <a:pt x="1024146" y="304743"/>
                  </a:lnTo>
                  <a:lnTo>
                    <a:pt x="1042287" y="347279"/>
                  </a:lnTo>
                  <a:lnTo>
                    <a:pt x="1056727" y="391600"/>
                  </a:lnTo>
                  <a:lnTo>
                    <a:pt x="1067276" y="437520"/>
                  </a:lnTo>
                  <a:lnTo>
                    <a:pt x="1073745" y="484849"/>
                  </a:lnTo>
                  <a:lnTo>
                    <a:pt x="1075944" y="533400"/>
                  </a:lnTo>
                  <a:lnTo>
                    <a:pt x="1073745" y="581950"/>
                  </a:lnTo>
                  <a:lnTo>
                    <a:pt x="1067276" y="629279"/>
                  </a:lnTo>
                  <a:lnTo>
                    <a:pt x="1056727" y="675199"/>
                  </a:lnTo>
                  <a:lnTo>
                    <a:pt x="1042287" y="719520"/>
                  </a:lnTo>
                  <a:lnTo>
                    <a:pt x="1024146" y="762056"/>
                  </a:lnTo>
                  <a:lnTo>
                    <a:pt x="1002495" y="802617"/>
                  </a:lnTo>
                  <a:lnTo>
                    <a:pt x="977523" y="841015"/>
                  </a:lnTo>
                  <a:lnTo>
                    <a:pt x="949420" y="877063"/>
                  </a:lnTo>
                  <a:lnTo>
                    <a:pt x="918376" y="910570"/>
                  </a:lnTo>
                  <a:lnTo>
                    <a:pt x="884581" y="941351"/>
                  </a:lnTo>
                  <a:lnTo>
                    <a:pt x="848225" y="969215"/>
                  </a:lnTo>
                  <a:lnTo>
                    <a:pt x="809498" y="993975"/>
                  </a:lnTo>
                  <a:lnTo>
                    <a:pt x="768589" y="1015442"/>
                  </a:lnTo>
                  <a:lnTo>
                    <a:pt x="725688" y="1033429"/>
                  </a:lnTo>
                  <a:lnTo>
                    <a:pt x="680987" y="1047746"/>
                  </a:lnTo>
                  <a:lnTo>
                    <a:pt x="634673" y="1058206"/>
                  </a:lnTo>
                  <a:lnTo>
                    <a:pt x="586938" y="1064620"/>
                  </a:lnTo>
                  <a:lnTo>
                    <a:pt x="537972" y="1066800"/>
                  </a:lnTo>
                  <a:lnTo>
                    <a:pt x="489005" y="1064620"/>
                  </a:lnTo>
                  <a:lnTo>
                    <a:pt x="441270" y="1058206"/>
                  </a:lnTo>
                  <a:lnTo>
                    <a:pt x="394956" y="1047746"/>
                  </a:lnTo>
                  <a:lnTo>
                    <a:pt x="350255" y="1033429"/>
                  </a:lnTo>
                  <a:lnTo>
                    <a:pt x="307354" y="1015442"/>
                  </a:lnTo>
                  <a:lnTo>
                    <a:pt x="266446" y="993975"/>
                  </a:lnTo>
                  <a:lnTo>
                    <a:pt x="227718" y="969215"/>
                  </a:lnTo>
                  <a:lnTo>
                    <a:pt x="191362" y="941351"/>
                  </a:lnTo>
                  <a:lnTo>
                    <a:pt x="157567" y="910570"/>
                  </a:lnTo>
                  <a:lnTo>
                    <a:pt x="126523" y="877063"/>
                  </a:lnTo>
                  <a:lnTo>
                    <a:pt x="98420" y="841015"/>
                  </a:lnTo>
                  <a:lnTo>
                    <a:pt x="73448" y="802617"/>
                  </a:lnTo>
                  <a:lnTo>
                    <a:pt x="51797" y="762056"/>
                  </a:lnTo>
                  <a:lnTo>
                    <a:pt x="33656" y="719520"/>
                  </a:lnTo>
                  <a:lnTo>
                    <a:pt x="19216" y="675199"/>
                  </a:lnTo>
                  <a:lnTo>
                    <a:pt x="8667" y="629279"/>
                  </a:lnTo>
                  <a:lnTo>
                    <a:pt x="2198" y="581950"/>
                  </a:lnTo>
                  <a:lnTo>
                    <a:pt x="0" y="533400"/>
                  </a:lnTo>
                  <a:close/>
                </a:path>
              </a:pathLst>
            </a:custGeom>
            <a:ln w="18288">
              <a:solidFill>
                <a:srgbClr val="D2E1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91839" y="4998720"/>
              <a:ext cx="1079500" cy="1066800"/>
            </a:xfrm>
            <a:custGeom>
              <a:avLst/>
              <a:gdLst/>
              <a:ahLst/>
              <a:cxnLst/>
              <a:rect l="l" t="t" r="r" b="b"/>
              <a:pathLst>
                <a:path w="1079500" h="1066800">
                  <a:moveTo>
                    <a:pt x="539496" y="0"/>
                  </a:moveTo>
                  <a:lnTo>
                    <a:pt x="490390" y="2179"/>
                  </a:lnTo>
                  <a:lnTo>
                    <a:pt x="442521" y="8593"/>
                  </a:lnTo>
                  <a:lnTo>
                    <a:pt x="396076" y="19053"/>
                  </a:lnTo>
                  <a:lnTo>
                    <a:pt x="351248" y="33370"/>
                  </a:lnTo>
                  <a:lnTo>
                    <a:pt x="308227" y="51357"/>
                  </a:lnTo>
                  <a:lnTo>
                    <a:pt x="267202" y="72824"/>
                  </a:lnTo>
                  <a:lnTo>
                    <a:pt x="228365" y="97584"/>
                  </a:lnTo>
                  <a:lnTo>
                    <a:pt x="191905" y="125448"/>
                  </a:lnTo>
                  <a:lnTo>
                    <a:pt x="158014" y="156229"/>
                  </a:lnTo>
                  <a:lnTo>
                    <a:pt x="126882" y="189736"/>
                  </a:lnTo>
                  <a:lnTo>
                    <a:pt x="98700" y="225784"/>
                  </a:lnTo>
                  <a:lnTo>
                    <a:pt x="73657" y="264182"/>
                  </a:lnTo>
                  <a:lnTo>
                    <a:pt x="51944" y="304743"/>
                  </a:lnTo>
                  <a:lnTo>
                    <a:pt x="33752" y="347279"/>
                  </a:lnTo>
                  <a:lnTo>
                    <a:pt x="19271" y="391600"/>
                  </a:lnTo>
                  <a:lnTo>
                    <a:pt x="8692" y="437520"/>
                  </a:lnTo>
                  <a:lnTo>
                    <a:pt x="2204" y="484849"/>
                  </a:lnTo>
                  <a:lnTo>
                    <a:pt x="0" y="533399"/>
                  </a:lnTo>
                  <a:lnTo>
                    <a:pt x="2204" y="581950"/>
                  </a:lnTo>
                  <a:lnTo>
                    <a:pt x="8692" y="629279"/>
                  </a:lnTo>
                  <a:lnTo>
                    <a:pt x="19271" y="675199"/>
                  </a:lnTo>
                  <a:lnTo>
                    <a:pt x="33752" y="719520"/>
                  </a:lnTo>
                  <a:lnTo>
                    <a:pt x="51944" y="762056"/>
                  </a:lnTo>
                  <a:lnTo>
                    <a:pt x="73657" y="802617"/>
                  </a:lnTo>
                  <a:lnTo>
                    <a:pt x="98700" y="841015"/>
                  </a:lnTo>
                  <a:lnTo>
                    <a:pt x="126882" y="877063"/>
                  </a:lnTo>
                  <a:lnTo>
                    <a:pt x="158014" y="910570"/>
                  </a:lnTo>
                  <a:lnTo>
                    <a:pt x="191905" y="941351"/>
                  </a:lnTo>
                  <a:lnTo>
                    <a:pt x="228365" y="969215"/>
                  </a:lnTo>
                  <a:lnTo>
                    <a:pt x="267202" y="993975"/>
                  </a:lnTo>
                  <a:lnTo>
                    <a:pt x="308227" y="1015442"/>
                  </a:lnTo>
                  <a:lnTo>
                    <a:pt x="351248" y="1033429"/>
                  </a:lnTo>
                  <a:lnTo>
                    <a:pt x="396076" y="1047746"/>
                  </a:lnTo>
                  <a:lnTo>
                    <a:pt x="442521" y="1058206"/>
                  </a:lnTo>
                  <a:lnTo>
                    <a:pt x="490390" y="1064620"/>
                  </a:lnTo>
                  <a:lnTo>
                    <a:pt x="539496" y="1066799"/>
                  </a:lnTo>
                  <a:lnTo>
                    <a:pt x="588601" y="1064620"/>
                  </a:lnTo>
                  <a:lnTo>
                    <a:pt x="636470" y="1058206"/>
                  </a:lnTo>
                  <a:lnTo>
                    <a:pt x="682915" y="1047746"/>
                  </a:lnTo>
                  <a:lnTo>
                    <a:pt x="727743" y="1033429"/>
                  </a:lnTo>
                  <a:lnTo>
                    <a:pt x="770764" y="1015442"/>
                  </a:lnTo>
                  <a:lnTo>
                    <a:pt x="811789" y="993975"/>
                  </a:lnTo>
                  <a:lnTo>
                    <a:pt x="850626" y="969215"/>
                  </a:lnTo>
                  <a:lnTo>
                    <a:pt x="887086" y="941351"/>
                  </a:lnTo>
                  <a:lnTo>
                    <a:pt x="920977" y="910570"/>
                  </a:lnTo>
                  <a:lnTo>
                    <a:pt x="952109" y="877063"/>
                  </a:lnTo>
                  <a:lnTo>
                    <a:pt x="980291" y="841015"/>
                  </a:lnTo>
                  <a:lnTo>
                    <a:pt x="1005334" y="802617"/>
                  </a:lnTo>
                  <a:lnTo>
                    <a:pt x="1027047" y="762056"/>
                  </a:lnTo>
                  <a:lnTo>
                    <a:pt x="1045239" y="719520"/>
                  </a:lnTo>
                  <a:lnTo>
                    <a:pt x="1059720" y="675199"/>
                  </a:lnTo>
                  <a:lnTo>
                    <a:pt x="1070299" y="629279"/>
                  </a:lnTo>
                  <a:lnTo>
                    <a:pt x="1076787" y="581950"/>
                  </a:lnTo>
                  <a:lnTo>
                    <a:pt x="1078992" y="533399"/>
                  </a:lnTo>
                  <a:lnTo>
                    <a:pt x="1076787" y="484849"/>
                  </a:lnTo>
                  <a:lnTo>
                    <a:pt x="1070299" y="437520"/>
                  </a:lnTo>
                  <a:lnTo>
                    <a:pt x="1059720" y="391600"/>
                  </a:lnTo>
                  <a:lnTo>
                    <a:pt x="1045239" y="347279"/>
                  </a:lnTo>
                  <a:lnTo>
                    <a:pt x="1027047" y="304743"/>
                  </a:lnTo>
                  <a:lnTo>
                    <a:pt x="1005334" y="264182"/>
                  </a:lnTo>
                  <a:lnTo>
                    <a:pt x="980291" y="225784"/>
                  </a:lnTo>
                  <a:lnTo>
                    <a:pt x="952109" y="189736"/>
                  </a:lnTo>
                  <a:lnTo>
                    <a:pt x="920977" y="156229"/>
                  </a:lnTo>
                  <a:lnTo>
                    <a:pt x="887086" y="125448"/>
                  </a:lnTo>
                  <a:lnTo>
                    <a:pt x="850626" y="97584"/>
                  </a:lnTo>
                  <a:lnTo>
                    <a:pt x="811789" y="72824"/>
                  </a:lnTo>
                  <a:lnTo>
                    <a:pt x="770764" y="51357"/>
                  </a:lnTo>
                  <a:lnTo>
                    <a:pt x="727743" y="33370"/>
                  </a:lnTo>
                  <a:lnTo>
                    <a:pt x="682915" y="19053"/>
                  </a:lnTo>
                  <a:lnTo>
                    <a:pt x="636470" y="8593"/>
                  </a:lnTo>
                  <a:lnTo>
                    <a:pt x="588601" y="2179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D2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91839" y="4998720"/>
              <a:ext cx="1079500" cy="1066800"/>
            </a:xfrm>
            <a:custGeom>
              <a:avLst/>
              <a:gdLst/>
              <a:ahLst/>
              <a:cxnLst/>
              <a:rect l="l" t="t" r="r" b="b"/>
              <a:pathLst>
                <a:path w="1079500" h="1066800">
                  <a:moveTo>
                    <a:pt x="0" y="533399"/>
                  </a:moveTo>
                  <a:lnTo>
                    <a:pt x="2204" y="484849"/>
                  </a:lnTo>
                  <a:lnTo>
                    <a:pt x="8692" y="437520"/>
                  </a:lnTo>
                  <a:lnTo>
                    <a:pt x="19271" y="391600"/>
                  </a:lnTo>
                  <a:lnTo>
                    <a:pt x="33752" y="347279"/>
                  </a:lnTo>
                  <a:lnTo>
                    <a:pt x="51944" y="304743"/>
                  </a:lnTo>
                  <a:lnTo>
                    <a:pt x="73657" y="264182"/>
                  </a:lnTo>
                  <a:lnTo>
                    <a:pt x="98700" y="225784"/>
                  </a:lnTo>
                  <a:lnTo>
                    <a:pt x="126882" y="189736"/>
                  </a:lnTo>
                  <a:lnTo>
                    <a:pt x="158014" y="156229"/>
                  </a:lnTo>
                  <a:lnTo>
                    <a:pt x="191905" y="125448"/>
                  </a:lnTo>
                  <a:lnTo>
                    <a:pt x="228365" y="97584"/>
                  </a:lnTo>
                  <a:lnTo>
                    <a:pt x="267202" y="72824"/>
                  </a:lnTo>
                  <a:lnTo>
                    <a:pt x="308227" y="51357"/>
                  </a:lnTo>
                  <a:lnTo>
                    <a:pt x="351248" y="33370"/>
                  </a:lnTo>
                  <a:lnTo>
                    <a:pt x="396076" y="19053"/>
                  </a:lnTo>
                  <a:lnTo>
                    <a:pt x="442521" y="8593"/>
                  </a:lnTo>
                  <a:lnTo>
                    <a:pt x="490390" y="2179"/>
                  </a:lnTo>
                  <a:lnTo>
                    <a:pt x="539496" y="0"/>
                  </a:lnTo>
                  <a:lnTo>
                    <a:pt x="588601" y="2179"/>
                  </a:lnTo>
                  <a:lnTo>
                    <a:pt x="636470" y="8593"/>
                  </a:lnTo>
                  <a:lnTo>
                    <a:pt x="682915" y="19053"/>
                  </a:lnTo>
                  <a:lnTo>
                    <a:pt x="727743" y="33370"/>
                  </a:lnTo>
                  <a:lnTo>
                    <a:pt x="770764" y="51357"/>
                  </a:lnTo>
                  <a:lnTo>
                    <a:pt x="811789" y="72824"/>
                  </a:lnTo>
                  <a:lnTo>
                    <a:pt x="850626" y="97584"/>
                  </a:lnTo>
                  <a:lnTo>
                    <a:pt x="887086" y="125448"/>
                  </a:lnTo>
                  <a:lnTo>
                    <a:pt x="920977" y="156229"/>
                  </a:lnTo>
                  <a:lnTo>
                    <a:pt x="952109" y="189736"/>
                  </a:lnTo>
                  <a:lnTo>
                    <a:pt x="980291" y="225784"/>
                  </a:lnTo>
                  <a:lnTo>
                    <a:pt x="1005334" y="264182"/>
                  </a:lnTo>
                  <a:lnTo>
                    <a:pt x="1027047" y="304743"/>
                  </a:lnTo>
                  <a:lnTo>
                    <a:pt x="1045239" y="347279"/>
                  </a:lnTo>
                  <a:lnTo>
                    <a:pt x="1059720" y="391600"/>
                  </a:lnTo>
                  <a:lnTo>
                    <a:pt x="1070299" y="437520"/>
                  </a:lnTo>
                  <a:lnTo>
                    <a:pt x="1076787" y="484849"/>
                  </a:lnTo>
                  <a:lnTo>
                    <a:pt x="1078992" y="533399"/>
                  </a:lnTo>
                  <a:lnTo>
                    <a:pt x="1076787" y="581950"/>
                  </a:lnTo>
                  <a:lnTo>
                    <a:pt x="1070299" y="629279"/>
                  </a:lnTo>
                  <a:lnTo>
                    <a:pt x="1059720" y="675199"/>
                  </a:lnTo>
                  <a:lnTo>
                    <a:pt x="1045239" y="719520"/>
                  </a:lnTo>
                  <a:lnTo>
                    <a:pt x="1027047" y="762056"/>
                  </a:lnTo>
                  <a:lnTo>
                    <a:pt x="1005334" y="802617"/>
                  </a:lnTo>
                  <a:lnTo>
                    <a:pt x="980291" y="841015"/>
                  </a:lnTo>
                  <a:lnTo>
                    <a:pt x="952109" y="877063"/>
                  </a:lnTo>
                  <a:lnTo>
                    <a:pt x="920977" y="910570"/>
                  </a:lnTo>
                  <a:lnTo>
                    <a:pt x="887086" y="941351"/>
                  </a:lnTo>
                  <a:lnTo>
                    <a:pt x="850626" y="969215"/>
                  </a:lnTo>
                  <a:lnTo>
                    <a:pt x="811789" y="993975"/>
                  </a:lnTo>
                  <a:lnTo>
                    <a:pt x="770764" y="1015442"/>
                  </a:lnTo>
                  <a:lnTo>
                    <a:pt x="727743" y="1033429"/>
                  </a:lnTo>
                  <a:lnTo>
                    <a:pt x="682915" y="1047746"/>
                  </a:lnTo>
                  <a:lnTo>
                    <a:pt x="636470" y="1058206"/>
                  </a:lnTo>
                  <a:lnTo>
                    <a:pt x="588601" y="1064620"/>
                  </a:lnTo>
                  <a:lnTo>
                    <a:pt x="539496" y="1066799"/>
                  </a:lnTo>
                  <a:lnTo>
                    <a:pt x="490390" y="1064620"/>
                  </a:lnTo>
                  <a:lnTo>
                    <a:pt x="442521" y="1058206"/>
                  </a:lnTo>
                  <a:lnTo>
                    <a:pt x="396076" y="1047746"/>
                  </a:lnTo>
                  <a:lnTo>
                    <a:pt x="351248" y="1033429"/>
                  </a:lnTo>
                  <a:lnTo>
                    <a:pt x="308227" y="1015442"/>
                  </a:lnTo>
                  <a:lnTo>
                    <a:pt x="267202" y="993975"/>
                  </a:lnTo>
                  <a:lnTo>
                    <a:pt x="228365" y="969215"/>
                  </a:lnTo>
                  <a:lnTo>
                    <a:pt x="191905" y="941351"/>
                  </a:lnTo>
                  <a:lnTo>
                    <a:pt x="158014" y="910570"/>
                  </a:lnTo>
                  <a:lnTo>
                    <a:pt x="126882" y="877063"/>
                  </a:lnTo>
                  <a:lnTo>
                    <a:pt x="98700" y="841015"/>
                  </a:lnTo>
                  <a:lnTo>
                    <a:pt x="73657" y="802617"/>
                  </a:lnTo>
                  <a:lnTo>
                    <a:pt x="51944" y="762056"/>
                  </a:lnTo>
                  <a:lnTo>
                    <a:pt x="33752" y="719520"/>
                  </a:lnTo>
                  <a:lnTo>
                    <a:pt x="19271" y="675199"/>
                  </a:lnTo>
                  <a:lnTo>
                    <a:pt x="8692" y="629279"/>
                  </a:lnTo>
                  <a:lnTo>
                    <a:pt x="2204" y="581950"/>
                  </a:lnTo>
                  <a:lnTo>
                    <a:pt x="0" y="533399"/>
                  </a:lnTo>
                  <a:close/>
                </a:path>
              </a:pathLst>
            </a:custGeom>
            <a:ln w="18288">
              <a:solidFill>
                <a:srgbClr val="D2E1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42871" y="3886200"/>
              <a:ext cx="1079500" cy="1066800"/>
            </a:xfrm>
            <a:custGeom>
              <a:avLst/>
              <a:gdLst/>
              <a:ahLst/>
              <a:cxnLst/>
              <a:rect l="l" t="t" r="r" b="b"/>
              <a:pathLst>
                <a:path w="1079500" h="1066800">
                  <a:moveTo>
                    <a:pt x="539496" y="0"/>
                  </a:moveTo>
                  <a:lnTo>
                    <a:pt x="490390" y="2179"/>
                  </a:lnTo>
                  <a:lnTo>
                    <a:pt x="442521" y="8593"/>
                  </a:lnTo>
                  <a:lnTo>
                    <a:pt x="396076" y="19053"/>
                  </a:lnTo>
                  <a:lnTo>
                    <a:pt x="351248" y="33370"/>
                  </a:lnTo>
                  <a:lnTo>
                    <a:pt x="308227" y="51357"/>
                  </a:lnTo>
                  <a:lnTo>
                    <a:pt x="267202" y="72824"/>
                  </a:lnTo>
                  <a:lnTo>
                    <a:pt x="228365" y="97584"/>
                  </a:lnTo>
                  <a:lnTo>
                    <a:pt x="191905" y="125448"/>
                  </a:lnTo>
                  <a:lnTo>
                    <a:pt x="158014" y="156229"/>
                  </a:lnTo>
                  <a:lnTo>
                    <a:pt x="126882" y="189736"/>
                  </a:lnTo>
                  <a:lnTo>
                    <a:pt x="98700" y="225784"/>
                  </a:lnTo>
                  <a:lnTo>
                    <a:pt x="73657" y="264182"/>
                  </a:lnTo>
                  <a:lnTo>
                    <a:pt x="51944" y="304743"/>
                  </a:lnTo>
                  <a:lnTo>
                    <a:pt x="33752" y="347279"/>
                  </a:lnTo>
                  <a:lnTo>
                    <a:pt x="19271" y="391600"/>
                  </a:lnTo>
                  <a:lnTo>
                    <a:pt x="8692" y="437520"/>
                  </a:lnTo>
                  <a:lnTo>
                    <a:pt x="2204" y="484849"/>
                  </a:lnTo>
                  <a:lnTo>
                    <a:pt x="0" y="533400"/>
                  </a:lnTo>
                  <a:lnTo>
                    <a:pt x="2204" y="581950"/>
                  </a:lnTo>
                  <a:lnTo>
                    <a:pt x="8692" y="629279"/>
                  </a:lnTo>
                  <a:lnTo>
                    <a:pt x="19271" y="675199"/>
                  </a:lnTo>
                  <a:lnTo>
                    <a:pt x="33752" y="719520"/>
                  </a:lnTo>
                  <a:lnTo>
                    <a:pt x="51944" y="762056"/>
                  </a:lnTo>
                  <a:lnTo>
                    <a:pt x="73657" y="802617"/>
                  </a:lnTo>
                  <a:lnTo>
                    <a:pt x="98700" y="841015"/>
                  </a:lnTo>
                  <a:lnTo>
                    <a:pt x="126882" y="877063"/>
                  </a:lnTo>
                  <a:lnTo>
                    <a:pt x="158014" y="910570"/>
                  </a:lnTo>
                  <a:lnTo>
                    <a:pt x="191905" y="941351"/>
                  </a:lnTo>
                  <a:lnTo>
                    <a:pt x="228365" y="969215"/>
                  </a:lnTo>
                  <a:lnTo>
                    <a:pt x="267202" y="993975"/>
                  </a:lnTo>
                  <a:lnTo>
                    <a:pt x="308227" y="1015442"/>
                  </a:lnTo>
                  <a:lnTo>
                    <a:pt x="351248" y="1033429"/>
                  </a:lnTo>
                  <a:lnTo>
                    <a:pt x="396076" y="1047746"/>
                  </a:lnTo>
                  <a:lnTo>
                    <a:pt x="442521" y="1058206"/>
                  </a:lnTo>
                  <a:lnTo>
                    <a:pt x="490390" y="1064620"/>
                  </a:lnTo>
                  <a:lnTo>
                    <a:pt x="539496" y="1066800"/>
                  </a:lnTo>
                  <a:lnTo>
                    <a:pt x="588601" y="1064620"/>
                  </a:lnTo>
                  <a:lnTo>
                    <a:pt x="636470" y="1058206"/>
                  </a:lnTo>
                  <a:lnTo>
                    <a:pt x="682915" y="1047746"/>
                  </a:lnTo>
                  <a:lnTo>
                    <a:pt x="727743" y="1033429"/>
                  </a:lnTo>
                  <a:lnTo>
                    <a:pt x="770764" y="1015442"/>
                  </a:lnTo>
                  <a:lnTo>
                    <a:pt x="811789" y="993975"/>
                  </a:lnTo>
                  <a:lnTo>
                    <a:pt x="850626" y="969215"/>
                  </a:lnTo>
                  <a:lnTo>
                    <a:pt x="887086" y="941351"/>
                  </a:lnTo>
                  <a:lnTo>
                    <a:pt x="920977" y="910570"/>
                  </a:lnTo>
                  <a:lnTo>
                    <a:pt x="952109" y="877063"/>
                  </a:lnTo>
                  <a:lnTo>
                    <a:pt x="980291" y="841015"/>
                  </a:lnTo>
                  <a:lnTo>
                    <a:pt x="1005334" y="802617"/>
                  </a:lnTo>
                  <a:lnTo>
                    <a:pt x="1027047" y="762056"/>
                  </a:lnTo>
                  <a:lnTo>
                    <a:pt x="1045239" y="719520"/>
                  </a:lnTo>
                  <a:lnTo>
                    <a:pt x="1059720" y="675199"/>
                  </a:lnTo>
                  <a:lnTo>
                    <a:pt x="1070299" y="629279"/>
                  </a:lnTo>
                  <a:lnTo>
                    <a:pt x="1076787" y="581950"/>
                  </a:lnTo>
                  <a:lnTo>
                    <a:pt x="1078992" y="533400"/>
                  </a:lnTo>
                  <a:lnTo>
                    <a:pt x="1076787" y="484849"/>
                  </a:lnTo>
                  <a:lnTo>
                    <a:pt x="1070299" y="437520"/>
                  </a:lnTo>
                  <a:lnTo>
                    <a:pt x="1059720" y="391600"/>
                  </a:lnTo>
                  <a:lnTo>
                    <a:pt x="1045239" y="347279"/>
                  </a:lnTo>
                  <a:lnTo>
                    <a:pt x="1027047" y="304743"/>
                  </a:lnTo>
                  <a:lnTo>
                    <a:pt x="1005334" y="264182"/>
                  </a:lnTo>
                  <a:lnTo>
                    <a:pt x="980291" y="225784"/>
                  </a:lnTo>
                  <a:lnTo>
                    <a:pt x="952109" y="189736"/>
                  </a:lnTo>
                  <a:lnTo>
                    <a:pt x="920977" y="156229"/>
                  </a:lnTo>
                  <a:lnTo>
                    <a:pt x="887086" y="125448"/>
                  </a:lnTo>
                  <a:lnTo>
                    <a:pt x="850626" y="97584"/>
                  </a:lnTo>
                  <a:lnTo>
                    <a:pt x="811789" y="72824"/>
                  </a:lnTo>
                  <a:lnTo>
                    <a:pt x="770764" y="51357"/>
                  </a:lnTo>
                  <a:lnTo>
                    <a:pt x="727743" y="33370"/>
                  </a:lnTo>
                  <a:lnTo>
                    <a:pt x="682915" y="19053"/>
                  </a:lnTo>
                  <a:lnTo>
                    <a:pt x="636470" y="8593"/>
                  </a:lnTo>
                  <a:lnTo>
                    <a:pt x="588601" y="2179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D2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42871" y="3886200"/>
              <a:ext cx="1079500" cy="1066800"/>
            </a:xfrm>
            <a:custGeom>
              <a:avLst/>
              <a:gdLst/>
              <a:ahLst/>
              <a:cxnLst/>
              <a:rect l="l" t="t" r="r" b="b"/>
              <a:pathLst>
                <a:path w="1079500" h="1066800">
                  <a:moveTo>
                    <a:pt x="0" y="533400"/>
                  </a:moveTo>
                  <a:lnTo>
                    <a:pt x="2204" y="484849"/>
                  </a:lnTo>
                  <a:lnTo>
                    <a:pt x="8692" y="437520"/>
                  </a:lnTo>
                  <a:lnTo>
                    <a:pt x="19271" y="391600"/>
                  </a:lnTo>
                  <a:lnTo>
                    <a:pt x="33752" y="347279"/>
                  </a:lnTo>
                  <a:lnTo>
                    <a:pt x="51944" y="304743"/>
                  </a:lnTo>
                  <a:lnTo>
                    <a:pt x="73657" y="264182"/>
                  </a:lnTo>
                  <a:lnTo>
                    <a:pt x="98700" y="225784"/>
                  </a:lnTo>
                  <a:lnTo>
                    <a:pt x="126882" y="189736"/>
                  </a:lnTo>
                  <a:lnTo>
                    <a:pt x="158014" y="156229"/>
                  </a:lnTo>
                  <a:lnTo>
                    <a:pt x="191905" y="125448"/>
                  </a:lnTo>
                  <a:lnTo>
                    <a:pt x="228365" y="97584"/>
                  </a:lnTo>
                  <a:lnTo>
                    <a:pt x="267202" y="72824"/>
                  </a:lnTo>
                  <a:lnTo>
                    <a:pt x="308227" y="51357"/>
                  </a:lnTo>
                  <a:lnTo>
                    <a:pt x="351248" y="33370"/>
                  </a:lnTo>
                  <a:lnTo>
                    <a:pt x="396076" y="19053"/>
                  </a:lnTo>
                  <a:lnTo>
                    <a:pt x="442521" y="8593"/>
                  </a:lnTo>
                  <a:lnTo>
                    <a:pt x="490390" y="2179"/>
                  </a:lnTo>
                  <a:lnTo>
                    <a:pt x="539496" y="0"/>
                  </a:lnTo>
                  <a:lnTo>
                    <a:pt x="588601" y="2179"/>
                  </a:lnTo>
                  <a:lnTo>
                    <a:pt x="636470" y="8593"/>
                  </a:lnTo>
                  <a:lnTo>
                    <a:pt x="682915" y="19053"/>
                  </a:lnTo>
                  <a:lnTo>
                    <a:pt x="727743" y="33370"/>
                  </a:lnTo>
                  <a:lnTo>
                    <a:pt x="770764" y="51357"/>
                  </a:lnTo>
                  <a:lnTo>
                    <a:pt x="811789" y="72824"/>
                  </a:lnTo>
                  <a:lnTo>
                    <a:pt x="850626" y="97584"/>
                  </a:lnTo>
                  <a:lnTo>
                    <a:pt x="887086" y="125448"/>
                  </a:lnTo>
                  <a:lnTo>
                    <a:pt x="920977" y="156229"/>
                  </a:lnTo>
                  <a:lnTo>
                    <a:pt x="952109" y="189736"/>
                  </a:lnTo>
                  <a:lnTo>
                    <a:pt x="980291" y="225784"/>
                  </a:lnTo>
                  <a:lnTo>
                    <a:pt x="1005334" y="264182"/>
                  </a:lnTo>
                  <a:lnTo>
                    <a:pt x="1027047" y="304743"/>
                  </a:lnTo>
                  <a:lnTo>
                    <a:pt x="1045239" y="347279"/>
                  </a:lnTo>
                  <a:lnTo>
                    <a:pt x="1059720" y="391600"/>
                  </a:lnTo>
                  <a:lnTo>
                    <a:pt x="1070299" y="437520"/>
                  </a:lnTo>
                  <a:lnTo>
                    <a:pt x="1076787" y="484849"/>
                  </a:lnTo>
                  <a:lnTo>
                    <a:pt x="1078992" y="533400"/>
                  </a:lnTo>
                  <a:lnTo>
                    <a:pt x="1076787" y="581950"/>
                  </a:lnTo>
                  <a:lnTo>
                    <a:pt x="1070299" y="629279"/>
                  </a:lnTo>
                  <a:lnTo>
                    <a:pt x="1059720" y="675199"/>
                  </a:lnTo>
                  <a:lnTo>
                    <a:pt x="1045239" y="719520"/>
                  </a:lnTo>
                  <a:lnTo>
                    <a:pt x="1027047" y="762056"/>
                  </a:lnTo>
                  <a:lnTo>
                    <a:pt x="1005334" y="802617"/>
                  </a:lnTo>
                  <a:lnTo>
                    <a:pt x="980291" y="841015"/>
                  </a:lnTo>
                  <a:lnTo>
                    <a:pt x="952109" y="877063"/>
                  </a:lnTo>
                  <a:lnTo>
                    <a:pt x="920977" y="910570"/>
                  </a:lnTo>
                  <a:lnTo>
                    <a:pt x="887086" y="941351"/>
                  </a:lnTo>
                  <a:lnTo>
                    <a:pt x="850626" y="969215"/>
                  </a:lnTo>
                  <a:lnTo>
                    <a:pt x="811789" y="993975"/>
                  </a:lnTo>
                  <a:lnTo>
                    <a:pt x="770764" y="1015442"/>
                  </a:lnTo>
                  <a:lnTo>
                    <a:pt x="727743" y="1033429"/>
                  </a:lnTo>
                  <a:lnTo>
                    <a:pt x="682915" y="1047746"/>
                  </a:lnTo>
                  <a:lnTo>
                    <a:pt x="636470" y="1058206"/>
                  </a:lnTo>
                  <a:lnTo>
                    <a:pt x="588601" y="1064620"/>
                  </a:lnTo>
                  <a:lnTo>
                    <a:pt x="539496" y="1066800"/>
                  </a:lnTo>
                  <a:lnTo>
                    <a:pt x="490390" y="1064620"/>
                  </a:lnTo>
                  <a:lnTo>
                    <a:pt x="442521" y="1058206"/>
                  </a:lnTo>
                  <a:lnTo>
                    <a:pt x="396076" y="1047746"/>
                  </a:lnTo>
                  <a:lnTo>
                    <a:pt x="351248" y="1033429"/>
                  </a:lnTo>
                  <a:lnTo>
                    <a:pt x="308227" y="1015442"/>
                  </a:lnTo>
                  <a:lnTo>
                    <a:pt x="267202" y="993975"/>
                  </a:lnTo>
                  <a:lnTo>
                    <a:pt x="228365" y="969215"/>
                  </a:lnTo>
                  <a:lnTo>
                    <a:pt x="191905" y="941351"/>
                  </a:lnTo>
                  <a:lnTo>
                    <a:pt x="158014" y="910570"/>
                  </a:lnTo>
                  <a:lnTo>
                    <a:pt x="126882" y="877063"/>
                  </a:lnTo>
                  <a:lnTo>
                    <a:pt x="98700" y="841015"/>
                  </a:lnTo>
                  <a:lnTo>
                    <a:pt x="73657" y="802617"/>
                  </a:lnTo>
                  <a:lnTo>
                    <a:pt x="51944" y="762056"/>
                  </a:lnTo>
                  <a:lnTo>
                    <a:pt x="33752" y="719520"/>
                  </a:lnTo>
                  <a:lnTo>
                    <a:pt x="19271" y="675199"/>
                  </a:lnTo>
                  <a:lnTo>
                    <a:pt x="8692" y="629279"/>
                  </a:lnTo>
                  <a:lnTo>
                    <a:pt x="2204" y="581950"/>
                  </a:lnTo>
                  <a:lnTo>
                    <a:pt x="0" y="533400"/>
                  </a:lnTo>
                  <a:close/>
                </a:path>
              </a:pathLst>
            </a:custGeom>
            <a:ln w="18288">
              <a:solidFill>
                <a:srgbClr val="D2E1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19472" y="3864864"/>
              <a:ext cx="1076325" cy="1066800"/>
            </a:xfrm>
            <a:custGeom>
              <a:avLst/>
              <a:gdLst/>
              <a:ahLst/>
              <a:cxnLst/>
              <a:rect l="l" t="t" r="r" b="b"/>
              <a:pathLst>
                <a:path w="1076325" h="1066800">
                  <a:moveTo>
                    <a:pt x="537972" y="0"/>
                  </a:moveTo>
                  <a:lnTo>
                    <a:pt x="489005" y="2179"/>
                  </a:lnTo>
                  <a:lnTo>
                    <a:pt x="441270" y="8593"/>
                  </a:lnTo>
                  <a:lnTo>
                    <a:pt x="394956" y="19053"/>
                  </a:lnTo>
                  <a:lnTo>
                    <a:pt x="350255" y="33370"/>
                  </a:lnTo>
                  <a:lnTo>
                    <a:pt x="307354" y="51357"/>
                  </a:lnTo>
                  <a:lnTo>
                    <a:pt x="266446" y="72824"/>
                  </a:lnTo>
                  <a:lnTo>
                    <a:pt x="227718" y="97584"/>
                  </a:lnTo>
                  <a:lnTo>
                    <a:pt x="191362" y="125448"/>
                  </a:lnTo>
                  <a:lnTo>
                    <a:pt x="157567" y="156229"/>
                  </a:lnTo>
                  <a:lnTo>
                    <a:pt x="126523" y="189736"/>
                  </a:lnTo>
                  <a:lnTo>
                    <a:pt x="98420" y="225784"/>
                  </a:lnTo>
                  <a:lnTo>
                    <a:pt x="73448" y="264182"/>
                  </a:lnTo>
                  <a:lnTo>
                    <a:pt x="51797" y="304743"/>
                  </a:lnTo>
                  <a:lnTo>
                    <a:pt x="33656" y="347279"/>
                  </a:lnTo>
                  <a:lnTo>
                    <a:pt x="19216" y="391600"/>
                  </a:lnTo>
                  <a:lnTo>
                    <a:pt x="8667" y="437520"/>
                  </a:lnTo>
                  <a:lnTo>
                    <a:pt x="2198" y="484849"/>
                  </a:lnTo>
                  <a:lnTo>
                    <a:pt x="0" y="533400"/>
                  </a:lnTo>
                  <a:lnTo>
                    <a:pt x="2198" y="581950"/>
                  </a:lnTo>
                  <a:lnTo>
                    <a:pt x="8667" y="629279"/>
                  </a:lnTo>
                  <a:lnTo>
                    <a:pt x="19216" y="675199"/>
                  </a:lnTo>
                  <a:lnTo>
                    <a:pt x="33656" y="719520"/>
                  </a:lnTo>
                  <a:lnTo>
                    <a:pt x="51797" y="762056"/>
                  </a:lnTo>
                  <a:lnTo>
                    <a:pt x="73448" y="802617"/>
                  </a:lnTo>
                  <a:lnTo>
                    <a:pt x="98420" y="841015"/>
                  </a:lnTo>
                  <a:lnTo>
                    <a:pt x="126523" y="877063"/>
                  </a:lnTo>
                  <a:lnTo>
                    <a:pt x="157567" y="910570"/>
                  </a:lnTo>
                  <a:lnTo>
                    <a:pt x="191362" y="941351"/>
                  </a:lnTo>
                  <a:lnTo>
                    <a:pt x="227718" y="969215"/>
                  </a:lnTo>
                  <a:lnTo>
                    <a:pt x="266446" y="993975"/>
                  </a:lnTo>
                  <a:lnTo>
                    <a:pt x="307354" y="1015442"/>
                  </a:lnTo>
                  <a:lnTo>
                    <a:pt x="350255" y="1033429"/>
                  </a:lnTo>
                  <a:lnTo>
                    <a:pt x="394956" y="1047746"/>
                  </a:lnTo>
                  <a:lnTo>
                    <a:pt x="441270" y="1058206"/>
                  </a:lnTo>
                  <a:lnTo>
                    <a:pt x="489005" y="1064620"/>
                  </a:lnTo>
                  <a:lnTo>
                    <a:pt x="537972" y="1066800"/>
                  </a:lnTo>
                  <a:lnTo>
                    <a:pt x="586938" y="1064620"/>
                  </a:lnTo>
                  <a:lnTo>
                    <a:pt x="634673" y="1058206"/>
                  </a:lnTo>
                  <a:lnTo>
                    <a:pt x="680987" y="1047746"/>
                  </a:lnTo>
                  <a:lnTo>
                    <a:pt x="725688" y="1033429"/>
                  </a:lnTo>
                  <a:lnTo>
                    <a:pt x="768589" y="1015442"/>
                  </a:lnTo>
                  <a:lnTo>
                    <a:pt x="809498" y="993975"/>
                  </a:lnTo>
                  <a:lnTo>
                    <a:pt x="848225" y="969215"/>
                  </a:lnTo>
                  <a:lnTo>
                    <a:pt x="884581" y="941351"/>
                  </a:lnTo>
                  <a:lnTo>
                    <a:pt x="918376" y="910570"/>
                  </a:lnTo>
                  <a:lnTo>
                    <a:pt x="949420" y="877063"/>
                  </a:lnTo>
                  <a:lnTo>
                    <a:pt x="977523" y="841015"/>
                  </a:lnTo>
                  <a:lnTo>
                    <a:pt x="1002495" y="802617"/>
                  </a:lnTo>
                  <a:lnTo>
                    <a:pt x="1024146" y="762056"/>
                  </a:lnTo>
                  <a:lnTo>
                    <a:pt x="1042287" y="719520"/>
                  </a:lnTo>
                  <a:lnTo>
                    <a:pt x="1056727" y="675199"/>
                  </a:lnTo>
                  <a:lnTo>
                    <a:pt x="1067276" y="629279"/>
                  </a:lnTo>
                  <a:lnTo>
                    <a:pt x="1073745" y="581950"/>
                  </a:lnTo>
                  <a:lnTo>
                    <a:pt x="1075944" y="533400"/>
                  </a:lnTo>
                  <a:lnTo>
                    <a:pt x="1073745" y="484849"/>
                  </a:lnTo>
                  <a:lnTo>
                    <a:pt x="1067276" y="437520"/>
                  </a:lnTo>
                  <a:lnTo>
                    <a:pt x="1056727" y="391600"/>
                  </a:lnTo>
                  <a:lnTo>
                    <a:pt x="1042287" y="347279"/>
                  </a:lnTo>
                  <a:lnTo>
                    <a:pt x="1024146" y="304743"/>
                  </a:lnTo>
                  <a:lnTo>
                    <a:pt x="1002495" y="264182"/>
                  </a:lnTo>
                  <a:lnTo>
                    <a:pt x="977523" y="225784"/>
                  </a:lnTo>
                  <a:lnTo>
                    <a:pt x="949420" y="189736"/>
                  </a:lnTo>
                  <a:lnTo>
                    <a:pt x="918376" y="156229"/>
                  </a:lnTo>
                  <a:lnTo>
                    <a:pt x="884581" y="125448"/>
                  </a:lnTo>
                  <a:lnTo>
                    <a:pt x="848225" y="97584"/>
                  </a:lnTo>
                  <a:lnTo>
                    <a:pt x="809497" y="72824"/>
                  </a:lnTo>
                  <a:lnTo>
                    <a:pt x="768589" y="51357"/>
                  </a:lnTo>
                  <a:lnTo>
                    <a:pt x="725688" y="33370"/>
                  </a:lnTo>
                  <a:lnTo>
                    <a:pt x="680987" y="19053"/>
                  </a:lnTo>
                  <a:lnTo>
                    <a:pt x="634673" y="8593"/>
                  </a:lnTo>
                  <a:lnTo>
                    <a:pt x="586938" y="2179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D2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19472" y="3864864"/>
              <a:ext cx="1076325" cy="1066800"/>
            </a:xfrm>
            <a:custGeom>
              <a:avLst/>
              <a:gdLst/>
              <a:ahLst/>
              <a:cxnLst/>
              <a:rect l="l" t="t" r="r" b="b"/>
              <a:pathLst>
                <a:path w="1076325" h="1066800">
                  <a:moveTo>
                    <a:pt x="0" y="533400"/>
                  </a:moveTo>
                  <a:lnTo>
                    <a:pt x="2198" y="484849"/>
                  </a:lnTo>
                  <a:lnTo>
                    <a:pt x="8667" y="437520"/>
                  </a:lnTo>
                  <a:lnTo>
                    <a:pt x="19216" y="391600"/>
                  </a:lnTo>
                  <a:lnTo>
                    <a:pt x="33656" y="347279"/>
                  </a:lnTo>
                  <a:lnTo>
                    <a:pt x="51797" y="304743"/>
                  </a:lnTo>
                  <a:lnTo>
                    <a:pt x="73448" y="264182"/>
                  </a:lnTo>
                  <a:lnTo>
                    <a:pt x="98420" y="225784"/>
                  </a:lnTo>
                  <a:lnTo>
                    <a:pt x="126523" y="189736"/>
                  </a:lnTo>
                  <a:lnTo>
                    <a:pt x="157567" y="156229"/>
                  </a:lnTo>
                  <a:lnTo>
                    <a:pt x="191362" y="125448"/>
                  </a:lnTo>
                  <a:lnTo>
                    <a:pt x="227718" y="97584"/>
                  </a:lnTo>
                  <a:lnTo>
                    <a:pt x="266446" y="72824"/>
                  </a:lnTo>
                  <a:lnTo>
                    <a:pt x="307354" y="51357"/>
                  </a:lnTo>
                  <a:lnTo>
                    <a:pt x="350255" y="33370"/>
                  </a:lnTo>
                  <a:lnTo>
                    <a:pt x="394956" y="19053"/>
                  </a:lnTo>
                  <a:lnTo>
                    <a:pt x="441270" y="8593"/>
                  </a:lnTo>
                  <a:lnTo>
                    <a:pt x="489005" y="2179"/>
                  </a:lnTo>
                  <a:lnTo>
                    <a:pt x="537972" y="0"/>
                  </a:lnTo>
                  <a:lnTo>
                    <a:pt x="586938" y="2179"/>
                  </a:lnTo>
                  <a:lnTo>
                    <a:pt x="634673" y="8593"/>
                  </a:lnTo>
                  <a:lnTo>
                    <a:pt x="680987" y="19053"/>
                  </a:lnTo>
                  <a:lnTo>
                    <a:pt x="725688" y="33370"/>
                  </a:lnTo>
                  <a:lnTo>
                    <a:pt x="768589" y="51357"/>
                  </a:lnTo>
                  <a:lnTo>
                    <a:pt x="809497" y="72824"/>
                  </a:lnTo>
                  <a:lnTo>
                    <a:pt x="848225" y="97584"/>
                  </a:lnTo>
                  <a:lnTo>
                    <a:pt x="884581" y="125448"/>
                  </a:lnTo>
                  <a:lnTo>
                    <a:pt x="918376" y="156229"/>
                  </a:lnTo>
                  <a:lnTo>
                    <a:pt x="949420" y="189736"/>
                  </a:lnTo>
                  <a:lnTo>
                    <a:pt x="977523" y="225784"/>
                  </a:lnTo>
                  <a:lnTo>
                    <a:pt x="1002495" y="264182"/>
                  </a:lnTo>
                  <a:lnTo>
                    <a:pt x="1024146" y="304743"/>
                  </a:lnTo>
                  <a:lnTo>
                    <a:pt x="1042287" y="347279"/>
                  </a:lnTo>
                  <a:lnTo>
                    <a:pt x="1056727" y="391600"/>
                  </a:lnTo>
                  <a:lnTo>
                    <a:pt x="1067276" y="437520"/>
                  </a:lnTo>
                  <a:lnTo>
                    <a:pt x="1073745" y="484849"/>
                  </a:lnTo>
                  <a:lnTo>
                    <a:pt x="1075944" y="533400"/>
                  </a:lnTo>
                  <a:lnTo>
                    <a:pt x="1073745" y="581950"/>
                  </a:lnTo>
                  <a:lnTo>
                    <a:pt x="1067276" y="629279"/>
                  </a:lnTo>
                  <a:lnTo>
                    <a:pt x="1056727" y="675199"/>
                  </a:lnTo>
                  <a:lnTo>
                    <a:pt x="1042287" y="719520"/>
                  </a:lnTo>
                  <a:lnTo>
                    <a:pt x="1024146" y="762056"/>
                  </a:lnTo>
                  <a:lnTo>
                    <a:pt x="1002495" y="802617"/>
                  </a:lnTo>
                  <a:lnTo>
                    <a:pt x="977523" y="841015"/>
                  </a:lnTo>
                  <a:lnTo>
                    <a:pt x="949420" y="877063"/>
                  </a:lnTo>
                  <a:lnTo>
                    <a:pt x="918376" y="910570"/>
                  </a:lnTo>
                  <a:lnTo>
                    <a:pt x="884581" y="941351"/>
                  </a:lnTo>
                  <a:lnTo>
                    <a:pt x="848225" y="969215"/>
                  </a:lnTo>
                  <a:lnTo>
                    <a:pt x="809498" y="993975"/>
                  </a:lnTo>
                  <a:lnTo>
                    <a:pt x="768589" y="1015442"/>
                  </a:lnTo>
                  <a:lnTo>
                    <a:pt x="725688" y="1033429"/>
                  </a:lnTo>
                  <a:lnTo>
                    <a:pt x="680987" y="1047746"/>
                  </a:lnTo>
                  <a:lnTo>
                    <a:pt x="634673" y="1058206"/>
                  </a:lnTo>
                  <a:lnTo>
                    <a:pt x="586938" y="1064620"/>
                  </a:lnTo>
                  <a:lnTo>
                    <a:pt x="537972" y="1066800"/>
                  </a:lnTo>
                  <a:lnTo>
                    <a:pt x="489005" y="1064620"/>
                  </a:lnTo>
                  <a:lnTo>
                    <a:pt x="441270" y="1058206"/>
                  </a:lnTo>
                  <a:lnTo>
                    <a:pt x="394956" y="1047746"/>
                  </a:lnTo>
                  <a:lnTo>
                    <a:pt x="350255" y="1033429"/>
                  </a:lnTo>
                  <a:lnTo>
                    <a:pt x="307354" y="1015442"/>
                  </a:lnTo>
                  <a:lnTo>
                    <a:pt x="266446" y="993975"/>
                  </a:lnTo>
                  <a:lnTo>
                    <a:pt x="227718" y="969215"/>
                  </a:lnTo>
                  <a:lnTo>
                    <a:pt x="191362" y="941351"/>
                  </a:lnTo>
                  <a:lnTo>
                    <a:pt x="157567" y="910570"/>
                  </a:lnTo>
                  <a:lnTo>
                    <a:pt x="126523" y="877063"/>
                  </a:lnTo>
                  <a:lnTo>
                    <a:pt x="98420" y="841015"/>
                  </a:lnTo>
                  <a:lnTo>
                    <a:pt x="73448" y="802617"/>
                  </a:lnTo>
                  <a:lnTo>
                    <a:pt x="51797" y="762056"/>
                  </a:lnTo>
                  <a:lnTo>
                    <a:pt x="33656" y="719520"/>
                  </a:lnTo>
                  <a:lnTo>
                    <a:pt x="19216" y="675199"/>
                  </a:lnTo>
                  <a:lnTo>
                    <a:pt x="8667" y="629279"/>
                  </a:lnTo>
                  <a:lnTo>
                    <a:pt x="2198" y="581950"/>
                  </a:lnTo>
                  <a:lnTo>
                    <a:pt x="0" y="533400"/>
                  </a:lnTo>
                  <a:close/>
                </a:path>
              </a:pathLst>
            </a:custGeom>
            <a:ln w="18288">
              <a:solidFill>
                <a:srgbClr val="D2E1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310127" y="3392424"/>
              <a:ext cx="1021080" cy="1030605"/>
            </a:xfrm>
            <a:custGeom>
              <a:avLst/>
              <a:gdLst/>
              <a:ahLst/>
              <a:cxnLst/>
              <a:rect l="l" t="t" r="r" b="b"/>
              <a:pathLst>
                <a:path w="1021079" h="1030604">
                  <a:moveTo>
                    <a:pt x="510540" y="0"/>
                  </a:moveTo>
                  <a:lnTo>
                    <a:pt x="464070" y="2105"/>
                  </a:lnTo>
                  <a:lnTo>
                    <a:pt x="418769" y="8299"/>
                  </a:lnTo>
                  <a:lnTo>
                    <a:pt x="374817" y="18400"/>
                  </a:lnTo>
                  <a:lnTo>
                    <a:pt x="332395" y="32226"/>
                  </a:lnTo>
                  <a:lnTo>
                    <a:pt x="291682" y="49595"/>
                  </a:lnTo>
                  <a:lnTo>
                    <a:pt x="252859" y="70326"/>
                  </a:lnTo>
                  <a:lnTo>
                    <a:pt x="216107" y="94237"/>
                  </a:lnTo>
                  <a:lnTo>
                    <a:pt x="181604" y="121146"/>
                  </a:lnTo>
                  <a:lnTo>
                    <a:pt x="149532" y="150871"/>
                  </a:lnTo>
                  <a:lnTo>
                    <a:pt x="120071" y="183230"/>
                  </a:lnTo>
                  <a:lnTo>
                    <a:pt x="93401" y="218041"/>
                  </a:lnTo>
                  <a:lnTo>
                    <a:pt x="69703" y="255123"/>
                  </a:lnTo>
                  <a:lnTo>
                    <a:pt x="49155" y="294293"/>
                  </a:lnTo>
                  <a:lnTo>
                    <a:pt x="31940" y="335371"/>
                  </a:lnTo>
                  <a:lnTo>
                    <a:pt x="18236" y="378173"/>
                  </a:lnTo>
                  <a:lnTo>
                    <a:pt x="8225" y="422518"/>
                  </a:lnTo>
                  <a:lnTo>
                    <a:pt x="2086" y="468225"/>
                  </a:lnTo>
                  <a:lnTo>
                    <a:pt x="0" y="515112"/>
                  </a:lnTo>
                  <a:lnTo>
                    <a:pt x="2086" y="561998"/>
                  </a:lnTo>
                  <a:lnTo>
                    <a:pt x="8225" y="607705"/>
                  </a:lnTo>
                  <a:lnTo>
                    <a:pt x="18236" y="652050"/>
                  </a:lnTo>
                  <a:lnTo>
                    <a:pt x="31940" y="694852"/>
                  </a:lnTo>
                  <a:lnTo>
                    <a:pt x="49155" y="735930"/>
                  </a:lnTo>
                  <a:lnTo>
                    <a:pt x="69703" y="775100"/>
                  </a:lnTo>
                  <a:lnTo>
                    <a:pt x="93401" y="812182"/>
                  </a:lnTo>
                  <a:lnTo>
                    <a:pt x="120071" y="846993"/>
                  </a:lnTo>
                  <a:lnTo>
                    <a:pt x="149532" y="879352"/>
                  </a:lnTo>
                  <a:lnTo>
                    <a:pt x="181604" y="909077"/>
                  </a:lnTo>
                  <a:lnTo>
                    <a:pt x="216107" y="935986"/>
                  </a:lnTo>
                  <a:lnTo>
                    <a:pt x="252859" y="959897"/>
                  </a:lnTo>
                  <a:lnTo>
                    <a:pt x="291682" y="980628"/>
                  </a:lnTo>
                  <a:lnTo>
                    <a:pt x="332395" y="997997"/>
                  </a:lnTo>
                  <a:lnTo>
                    <a:pt x="374817" y="1011823"/>
                  </a:lnTo>
                  <a:lnTo>
                    <a:pt x="418769" y="1021924"/>
                  </a:lnTo>
                  <a:lnTo>
                    <a:pt x="464070" y="1028118"/>
                  </a:lnTo>
                  <a:lnTo>
                    <a:pt x="510540" y="1030224"/>
                  </a:lnTo>
                  <a:lnTo>
                    <a:pt x="557009" y="1028118"/>
                  </a:lnTo>
                  <a:lnTo>
                    <a:pt x="602310" y="1021924"/>
                  </a:lnTo>
                  <a:lnTo>
                    <a:pt x="646262" y="1011823"/>
                  </a:lnTo>
                  <a:lnTo>
                    <a:pt x="688684" y="997997"/>
                  </a:lnTo>
                  <a:lnTo>
                    <a:pt x="729397" y="980628"/>
                  </a:lnTo>
                  <a:lnTo>
                    <a:pt x="768220" y="959897"/>
                  </a:lnTo>
                  <a:lnTo>
                    <a:pt x="804972" y="935986"/>
                  </a:lnTo>
                  <a:lnTo>
                    <a:pt x="839475" y="909077"/>
                  </a:lnTo>
                  <a:lnTo>
                    <a:pt x="871547" y="879352"/>
                  </a:lnTo>
                  <a:lnTo>
                    <a:pt x="901008" y="846993"/>
                  </a:lnTo>
                  <a:lnTo>
                    <a:pt x="927678" y="812182"/>
                  </a:lnTo>
                  <a:lnTo>
                    <a:pt x="951376" y="775100"/>
                  </a:lnTo>
                  <a:lnTo>
                    <a:pt x="971924" y="735930"/>
                  </a:lnTo>
                  <a:lnTo>
                    <a:pt x="989139" y="694852"/>
                  </a:lnTo>
                  <a:lnTo>
                    <a:pt x="1002843" y="652050"/>
                  </a:lnTo>
                  <a:lnTo>
                    <a:pt x="1012854" y="607705"/>
                  </a:lnTo>
                  <a:lnTo>
                    <a:pt x="1018993" y="561998"/>
                  </a:lnTo>
                  <a:lnTo>
                    <a:pt x="1021080" y="515112"/>
                  </a:lnTo>
                  <a:lnTo>
                    <a:pt x="1018993" y="468225"/>
                  </a:lnTo>
                  <a:lnTo>
                    <a:pt x="1012854" y="422518"/>
                  </a:lnTo>
                  <a:lnTo>
                    <a:pt x="1002843" y="378173"/>
                  </a:lnTo>
                  <a:lnTo>
                    <a:pt x="989139" y="335371"/>
                  </a:lnTo>
                  <a:lnTo>
                    <a:pt x="971924" y="294293"/>
                  </a:lnTo>
                  <a:lnTo>
                    <a:pt x="951376" y="255123"/>
                  </a:lnTo>
                  <a:lnTo>
                    <a:pt x="927678" y="218041"/>
                  </a:lnTo>
                  <a:lnTo>
                    <a:pt x="901008" y="183230"/>
                  </a:lnTo>
                  <a:lnTo>
                    <a:pt x="871547" y="150871"/>
                  </a:lnTo>
                  <a:lnTo>
                    <a:pt x="839475" y="121146"/>
                  </a:lnTo>
                  <a:lnTo>
                    <a:pt x="804972" y="94237"/>
                  </a:lnTo>
                  <a:lnTo>
                    <a:pt x="768220" y="70326"/>
                  </a:lnTo>
                  <a:lnTo>
                    <a:pt x="729397" y="49595"/>
                  </a:lnTo>
                  <a:lnTo>
                    <a:pt x="688684" y="32226"/>
                  </a:lnTo>
                  <a:lnTo>
                    <a:pt x="646262" y="18400"/>
                  </a:lnTo>
                  <a:lnTo>
                    <a:pt x="602310" y="8299"/>
                  </a:lnTo>
                  <a:lnTo>
                    <a:pt x="557009" y="2105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D2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10127" y="3392424"/>
              <a:ext cx="1021080" cy="1030605"/>
            </a:xfrm>
            <a:custGeom>
              <a:avLst/>
              <a:gdLst/>
              <a:ahLst/>
              <a:cxnLst/>
              <a:rect l="l" t="t" r="r" b="b"/>
              <a:pathLst>
                <a:path w="1021079" h="1030604">
                  <a:moveTo>
                    <a:pt x="0" y="515112"/>
                  </a:moveTo>
                  <a:lnTo>
                    <a:pt x="2086" y="468225"/>
                  </a:lnTo>
                  <a:lnTo>
                    <a:pt x="8225" y="422518"/>
                  </a:lnTo>
                  <a:lnTo>
                    <a:pt x="18236" y="378173"/>
                  </a:lnTo>
                  <a:lnTo>
                    <a:pt x="31940" y="335371"/>
                  </a:lnTo>
                  <a:lnTo>
                    <a:pt x="49155" y="294293"/>
                  </a:lnTo>
                  <a:lnTo>
                    <a:pt x="69703" y="255123"/>
                  </a:lnTo>
                  <a:lnTo>
                    <a:pt x="93401" y="218041"/>
                  </a:lnTo>
                  <a:lnTo>
                    <a:pt x="120071" y="183230"/>
                  </a:lnTo>
                  <a:lnTo>
                    <a:pt x="149532" y="150871"/>
                  </a:lnTo>
                  <a:lnTo>
                    <a:pt x="181604" y="121146"/>
                  </a:lnTo>
                  <a:lnTo>
                    <a:pt x="216107" y="94237"/>
                  </a:lnTo>
                  <a:lnTo>
                    <a:pt x="252859" y="70326"/>
                  </a:lnTo>
                  <a:lnTo>
                    <a:pt x="291682" y="49595"/>
                  </a:lnTo>
                  <a:lnTo>
                    <a:pt x="332395" y="32226"/>
                  </a:lnTo>
                  <a:lnTo>
                    <a:pt x="374817" y="18400"/>
                  </a:lnTo>
                  <a:lnTo>
                    <a:pt x="418769" y="8299"/>
                  </a:lnTo>
                  <a:lnTo>
                    <a:pt x="464070" y="2105"/>
                  </a:lnTo>
                  <a:lnTo>
                    <a:pt x="510540" y="0"/>
                  </a:lnTo>
                  <a:lnTo>
                    <a:pt x="557009" y="2105"/>
                  </a:lnTo>
                  <a:lnTo>
                    <a:pt x="602310" y="8299"/>
                  </a:lnTo>
                  <a:lnTo>
                    <a:pt x="646262" y="18400"/>
                  </a:lnTo>
                  <a:lnTo>
                    <a:pt x="688684" y="32226"/>
                  </a:lnTo>
                  <a:lnTo>
                    <a:pt x="729397" y="49595"/>
                  </a:lnTo>
                  <a:lnTo>
                    <a:pt x="768220" y="70326"/>
                  </a:lnTo>
                  <a:lnTo>
                    <a:pt x="804972" y="94237"/>
                  </a:lnTo>
                  <a:lnTo>
                    <a:pt x="839475" y="121146"/>
                  </a:lnTo>
                  <a:lnTo>
                    <a:pt x="871547" y="150871"/>
                  </a:lnTo>
                  <a:lnTo>
                    <a:pt x="901008" y="183230"/>
                  </a:lnTo>
                  <a:lnTo>
                    <a:pt x="927678" y="218041"/>
                  </a:lnTo>
                  <a:lnTo>
                    <a:pt x="951376" y="255123"/>
                  </a:lnTo>
                  <a:lnTo>
                    <a:pt x="971924" y="294293"/>
                  </a:lnTo>
                  <a:lnTo>
                    <a:pt x="989139" y="335371"/>
                  </a:lnTo>
                  <a:lnTo>
                    <a:pt x="1002843" y="378173"/>
                  </a:lnTo>
                  <a:lnTo>
                    <a:pt x="1012854" y="422518"/>
                  </a:lnTo>
                  <a:lnTo>
                    <a:pt x="1018993" y="468225"/>
                  </a:lnTo>
                  <a:lnTo>
                    <a:pt x="1021080" y="515112"/>
                  </a:lnTo>
                  <a:lnTo>
                    <a:pt x="1018993" y="561998"/>
                  </a:lnTo>
                  <a:lnTo>
                    <a:pt x="1012854" y="607705"/>
                  </a:lnTo>
                  <a:lnTo>
                    <a:pt x="1002843" y="652050"/>
                  </a:lnTo>
                  <a:lnTo>
                    <a:pt x="989139" y="694852"/>
                  </a:lnTo>
                  <a:lnTo>
                    <a:pt x="971924" y="735930"/>
                  </a:lnTo>
                  <a:lnTo>
                    <a:pt x="951376" y="775100"/>
                  </a:lnTo>
                  <a:lnTo>
                    <a:pt x="927678" y="812182"/>
                  </a:lnTo>
                  <a:lnTo>
                    <a:pt x="901008" y="846993"/>
                  </a:lnTo>
                  <a:lnTo>
                    <a:pt x="871547" y="879352"/>
                  </a:lnTo>
                  <a:lnTo>
                    <a:pt x="839475" y="909077"/>
                  </a:lnTo>
                  <a:lnTo>
                    <a:pt x="804972" y="935986"/>
                  </a:lnTo>
                  <a:lnTo>
                    <a:pt x="768220" y="959897"/>
                  </a:lnTo>
                  <a:lnTo>
                    <a:pt x="729397" y="980628"/>
                  </a:lnTo>
                  <a:lnTo>
                    <a:pt x="688684" y="997997"/>
                  </a:lnTo>
                  <a:lnTo>
                    <a:pt x="646262" y="1011823"/>
                  </a:lnTo>
                  <a:lnTo>
                    <a:pt x="602310" y="1021924"/>
                  </a:lnTo>
                  <a:lnTo>
                    <a:pt x="557009" y="1028118"/>
                  </a:lnTo>
                  <a:lnTo>
                    <a:pt x="510540" y="1030224"/>
                  </a:lnTo>
                  <a:lnTo>
                    <a:pt x="464070" y="1028118"/>
                  </a:lnTo>
                  <a:lnTo>
                    <a:pt x="418769" y="1021924"/>
                  </a:lnTo>
                  <a:lnTo>
                    <a:pt x="374817" y="1011823"/>
                  </a:lnTo>
                  <a:lnTo>
                    <a:pt x="332395" y="997997"/>
                  </a:lnTo>
                  <a:lnTo>
                    <a:pt x="291682" y="980628"/>
                  </a:lnTo>
                  <a:lnTo>
                    <a:pt x="252859" y="959897"/>
                  </a:lnTo>
                  <a:lnTo>
                    <a:pt x="216107" y="935986"/>
                  </a:lnTo>
                  <a:lnTo>
                    <a:pt x="181604" y="909077"/>
                  </a:lnTo>
                  <a:lnTo>
                    <a:pt x="149532" y="879352"/>
                  </a:lnTo>
                  <a:lnTo>
                    <a:pt x="120071" y="846993"/>
                  </a:lnTo>
                  <a:lnTo>
                    <a:pt x="93401" y="812182"/>
                  </a:lnTo>
                  <a:lnTo>
                    <a:pt x="69703" y="775100"/>
                  </a:lnTo>
                  <a:lnTo>
                    <a:pt x="49155" y="735930"/>
                  </a:lnTo>
                  <a:lnTo>
                    <a:pt x="31940" y="694852"/>
                  </a:lnTo>
                  <a:lnTo>
                    <a:pt x="18236" y="652050"/>
                  </a:lnTo>
                  <a:lnTo>
                    <a:pt x="8225" y="607705"/>
                  </a:lnTo>
                  <a:lnTo>
                    <a:pt x="2086" y="561998"/>
                  </a:lnTo>
                  <a:lnTo>
                    <a:pt x="0" y="515112"/>
                  </a:lnTo>
                  <a:close/>
                </a:path>
              </a:pathLst>
            </a:custGeom>
            <a:ln w="18287">
              <a:solidFill>
                <a:srgbClr val="D2E1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966272" y="2170381"/>
            <a:ext cx="845254" cy="7194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3025" marR="5080" indent="-60960">
              <a:lnSpc>
                <a:spcPct val="100000"/>
              </a:lnSpc>
              <a:spcBef>
                <a:spcPts val="110"/>
              </a:spcBef>
            </a:pPr>
            <a:r>
              <a:rPr sz="900" b="1" spc="10" dirty="0">
                <a:latin typeface="Arial"/>
                <a:cs typeface="Arial"/>
              </a:rPr>
              <a:t>I</a:t>
            </a:r>
            <a:r>
              <a:rPr sz="900" b="1" spc="35" dirty="0">
                <a:latin typeface="Arial"/>
                <a:cs typeface="Arial"/>
              </a:rPr>
              <a:t>m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-5" dirty="0">
                <a:latin typeface="Arial"/>
                <a:cs typeface="Arial"/>
              </a:rPr>
              <a:t>g</a:t>
            </a:r>
            <a:r>
              <a:rPr sz="900" b="1" spc="10" dirty="0">
                <a:latin typeface="Arial"/>
                <a:cs typeface="Arial"/>
              </a:rPr>
              <a:t>i</a:t>
            </a:r>
            <a:r>
              <a:rPr sz="900" b="1" spc="-5" dirty="0">
                <a:latin typeface="Arial"/>
                <a:cs typeface="Arial"/>
              </a:rPr>
              <a:t>n</a:t>
            </a:r>
            <a:r>
              <a:rPr sz="900" b="1" spc="-15" dirty="0">
                <a:latin typeface="Arial"/>
                <a:cs typeface="Arial"/>
              </a:rPr>
              <a:t>i</a:t>
            </a:r>
            <a:r>
              <a:rPr sz="900" b="1" spc="-5" dirty="0">
                <a:latin typeface="Arial"/>
                <a:cs typeface="Arial"/>
              </a:rPr>
              <a:t>ng  </a:t>
            </a:r>
            <a:r>
              <a:rPr sz="900" b="1" dirty="0" smtClean="0">
                <a:latin typeface="Arial"/>
                <a:cs typeface="Arial"/>
              </a:rPr>
              <a:t>Centers</a:t>
            </a:r>
            <a:endParaRPr lang="en-US" sz="900" b="1" dirty="0" smtClean="0">
              <a:latin typeface="Arial"/>
              <a:cs typeface="Arial"/>
            </a:endParaRPr>
          </a:p>
          <a:p>
            <a:pPr marL="73025" marR="5080" indent="-60960">
              <a:lnSpc>
                <a:spcPct val="100000"/>
              </a:lnSpc>
              <a:spcBef>
                <a:spcPts val="110"/>
              </a:spcBef>
            </a:pPr>
            <a:r>
              <a:rPr lang="en-US" sz="900" b="1" dirty="0" smtClean="0">
                <a:latin typeface="Arial"/>
                <a:cs typeface="Arial"/>
              </a:rPr>
              <a:t>Radiologist + Nuclear Medicine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50462" y="2378180"/>
            <a:ext cx="725262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900" b="1" dirty="0" smtClean="0">
                <a:latin typeface="Arial"/>
                <a:cs typeface="Arial"/>
              </a:rPr>
              <a:t>Radiation Oncologists</a:t>
            </a:r>
            <a:endParaRPr sz="900" b="1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61592" y="3755422"/>
            <a:ext cx="733425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3500" algn="ctr">
              <a:lnSpc>
                <a:spcPct val="100000"/>
              </a:lnSpc>
              <a:spcBef>
                <a:spcPts val="110"/>
              </a:spcBef>
            </a:pPr>
            <a:r>
              <a:rPr lang="en-US" sz="900" b="1" dirty="0" smtClean="0">
                <a:latin typeface="Arial"/>
                <a:cs typeface="Arial"/>
              </a:rPr>
              <a:t>Inpatient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spc="-10" dirty="0" smtClean="0">
                <a:latin typeface="Arial"/>
                <a:cs typeface="Arial"/>
              </a:rPr>
              <a:t>Urologists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89227" y="5400050"/>
            <a:ext cx="60579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900" b="1" dirty="0">
                <a:latin typeface="Arial"/>
                <a:cs typeface="Arial"/>
              </a:rPr>
              <a:t>Outpatient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988692" y="5537185"/>
            <a:ext cx="80645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900" b="1" dirty="0" smtClean="0">
                <a:latin typeface="Arial"/>
                <a:cs typeface="Arial"/>
              </a:rPr>
              <a:t>Urologists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82711" y="4174392"/>
            <a:ext cx="46291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10"/>
              </a:spcBef>
            </a:pPr>
            <a:r>
              <a:rPr sz="900" b="1" spc="-5" dirty="0">
                <a:latin typeface="Arial"/>
                <a:cs typeface="Arial"/>
              </a:rPr>
              <a:t>P</a:t>
            </a:r>
            <a:r>
              <a:rPr sz="900" b="1" spc="5" dirty="0">
                <a:latin typeface="Arial"/>
                <a:cs typeface="Arial"/>
              </a:rPr>
              <a:t>r</a:t>
            </a:r>
            <a:r>
              <a:rPr sz="900" b="1" spc="10" dirty="0">
                <a:latin typeface="Arial"/>
                <a:cs typeface="Arial"/>
              </a:rPr>
              <a:t>i</a:t>
            </a:r>
            <a:r>
              <a:rPr sz="900" b="1" spc="35" dirty="0">
                <a:latin typeface="Arial"/>
                <a:cs typeface="Arial"/>
              </a:rPr>
              <a:t>m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5" dirty="0">
                <a:latin typeface="Arial"/>
                <a:cs typeface="Arial"/>
              </a:rPr>
              <a:t>ry  </a:t>
            </a:r>
            <a:r>
              <a:rPr sz="900" b="1" dirty="0">
                <a:latin typeface="Arial"/>
                <a:cs typeface="Arial"/>
              </a:rPr>
              <a:t>Care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445684" y="4450525"/>
            <a:ext cx="62674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5" dirty="0">
                <a:latin typeface="Arial"/>
                <a:cs typeface="Arial"/>
              </a:rPr>
              <a:t>Ph</a:t>
            </a:r>
            <a:r>
              <a:rPr sz="900" b="1" spc="-25" dirty="0">
                <a:latin typeface="Arial"/>
                <a:cs typeface="Arial"/>
              </a:rPr>
              <a:t>y</a:t>
            </a:r>
            <a:r>
              <a:rPr sz="900" b="1" dirty="0">
                <a:latin typeface="Arial"/>
                <a:cs typeface="Arial"/>
              </a:rPr>
              <a:t>s</a:t>
            </a:r>
            <a:r>
              <a:rPr sz="900" b="1" spc="10" dirty="0">
                <a:latin typeface="Arial"/>
                <a:cs typeface="Arial"/>
              </a:rPr>
              <a:t>i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10" dirty="0">
                <a:latin typeface="Arial"/>
                <a:cs typeface="Arial"/>
              </a:rPr>
              <a:t>i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-5" dirty="0">
                <a:latin typeface="Arial"/>
                <a:cs typeface="Arial"/>
              </a:rPr>
              <a:t>n</a:t>
            </a:r>
            <a:r>
              <a:rPr sz="900" b="1" spc="5" dirty="0">
                <a:latin typeface="Arial"/>
                <a:cs typeface="Arial"/>
              </a:rPr>
              <a:t>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39623" y="2831895"/>
            <a:ext cx="824295" cy="5937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10"/>
              </a:spcBef>
            </a:pPr>
            <a:r>
              <a:rPr lang="en-US" sz="900" b="1" dirty="0" smtClean="0">
                <a:latin typeface="Arial"/>
                <a:cs typeface="Arial"/>
              </a:rPr>
              <a:t>Rehab center,</a:t>
            </a:r>
          </a:p>
          <a:p>
            <a:pPr marL="146685" marR="5080" indent="-134620">
              <a:lnSpc>
                <a:spcPct val="100000"/>
              </a:lnSpc>
              <a:spcBef>
                <a:spcPts val="110"/>
              </a:spcBef>
            </a:pPr>
            <a:r>
              <a:rPr lang="en-US" sz="900" b="1" dirty="0" smtClean="0">
                <a:latin typeface="Arial"/>
                <a:cs typeface="Arial"/>
              </a:rPr>
              <a:t>Nutritionist, </a:t>
            </a:r>
          </a:p>
          <a:p>
            <a:pPr marL="146685" marR="5080" indent="-134620">
              <a:lnSpc>
                <a:spcPct val="100000"/>
              </a:lnSpc>
              <a:spcBef>
                <a:spcPts val="110"/>
              </a:spcBef>
            </a:pPr>
            <a:r>
              <a:rPr lang="en-US" sz="900" b="1" dirty="0" smtClean="0">
                <a:latin typeface="Arial"/>
                <a:cs typeface="Arial"/>
              </a:rPr>
              <a:t>Physical therapists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800111" y="6151792"/>
            <a:ext cx="1699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Care </a:t>
            </a:r>
            <a:r>
              <a:rPr sz="1800" b="1" dirty="0">
                <a:latin typeface="Arial"/>
                <a:cs typeface="Arial"/>
              </a:rPr>
              <a:t>by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Team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715877" y="6077711"/>
            <a:ext cx="390525" cy="466725"/>
            <a:chOff x="5992367" y="6077711"/>
            <a:chExt cx="390525" cy="466725"/>
          </a:xfrm>
        </p:grpSpPr>
        <p:sp>
          <p:nvSpPr>
            <p:cNvPr id="76" name="object 76"/>
            <p:cNvSpPr/>
            <p:nvPr/>
          </p:nvSpPr>
          <p:spPr>
            <a:xfrm>
              <a:off x="5996939" y="6082283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201079" y="0"/>
                  </a:moveTo>
                  <a:lnTo>
                    <a:pt x="201079" y="114299"/>
                  </a:lnTo>
                  <a:lnTo>
                    <a:pt x="0" y="114299"/>
                  </a:lnTo>
                  <a:lnTo>
                    <a:pt x="0" y="342899"/>
                  </a:lnTo>
                  <a:lnTo>
                    <a:pt x="201079" y="342899"/>
                  </a:lnTo>
                  <a:lnTo>
                    <a:pt x="201079" y="457199"/>
                  </a:lnTo>
                  <a:lnTo>
                    <a:pt x="381000" y="228599"/>
                  </a:lnTo>
                  <a:lnTo>
                    <a:pt x="201079" y="0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996939" y="6082283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201079" y="457199"/>
                  </a:moveTo>
                  <a:lnTo>
                    <a:pt x="201079" y="342899"/>
                  </a:lnTo>
                  <a:lnTo>
                    <a:pt x="0" y="342899"/>
                  </a:lnTo>
                  <a:lnTo>
                    <a:pt x="0" y="114299"/>
                  </a:lnTo>
                  <a:lnTo>
                    <a:pt x="201079" y="114299"/>
                  </a:lnTo>
                  <a:lnTo>
                    <a:pt x="201079" y="0"/>
                  </a:lnTo>
                  <a:lnTo>
                    <a:pt x="381000" y="228599"/>
                  </a:lnTo>
                  <a:lnTo>
                    <a:pt x="201079" y="457199"/>
                  </a:lnTo>
                  <a:close/>
                </a:path>
              </a:pathLst>
            </a:custGeom>
            <a:ln w="9144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68"/>
          <p:cNvSpPr txBox="1"/>
          <p:nvPr/>
        </p:nvSpPr>
        <p:spPr>
          <a:xfrm>
            <a:off x="4617305" y="4227871"/>
            <a:ext cx="824295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6685" marR="5080" indent="-134620" algn="ctr">
              <a:lnSpc>
                <a:spcPct val="100000"/>
              </a:lnSpc>
              <a:spcBef>
                <a:spcPts val="110"/>
              </a:spcBef>
            </a:pPr>
            <a:r>
              <a:rPr lang="en-US" sz="900" b="1" dirty="0" smtClean="0">
                <a:latin typeface="Arial"/>
                <a:cs typeface="Arial"/>
              </a:rPr>
              <a:t>Medical Oncologists</a:t>
            </a:r>
          </a:p>
        </p:txBody>
      </p:sp>
      <p:sp>
        <p:nvSpPr>
          <p:cNvPr id="80" name="object 56"/>
          <p:cNvSpPr/>
          <p:nvPr/>
        </p:nvSpPr>
        <p:spPr>
          <a:xfrm>
            <a:off x="470223" y="2576893"/>
            <a:ext cx="1076325" cy="1066800"/>
          </a:xfrm>
          <a:custGeom>
            <a:avLst/>
            <a:gdLst/>
            <a:ahLst/>
            <a:cxnLst/>
            <a:rect l="l" t="t" r="r" b="b"/>
            <a:pathLst>
              <a:path w="1076325" h="1066800">
                <a:moveTo>
                  <a:pt x="0" y="533400"/>
                </a:moveTo>
                <a:lnTo>
                  <a:pt x="2198" y="484849"/>
                </a:lnTo>
                <a:lnTo>
                  <a:pt x="8667" y="437520"/>
                </a:lnTo>
                <a:lnTo>
                  <a:pt x="19216" y="391600"/>
                </a:lnTo>
                <a:lnTo>
                  <a:pt x="33656" y="347279"/>
                </a:lnTo>
                <a:lnTo>
                  <a:pt x="51797" y="304743"/>
                </a:lnTo>
                <a:lnTo>
                  <a:pt x="73448" y="264182"/>
                </a:lnTo>
                <a:lnTo>
                  <a:pt x="98420" y="225784"/>
                </a:lnTo>
                <a:lnTo>
                  <a:pt x="126523" y="189736"/>
                </a:lnTo>
                <a:lnTo>
                  <a:pt x="157567" y="156229"/>
                </a:lnTo>
                <a:lnTo>
                  <a:pt x="191362" y="125448"/>
                </a:lnTo>
                <a:lnTo>
                  <a:pt x="227718" y="97584"/>
                </a:lnTo>
                <a:lnTo>
                  <a:pt x="266446" y="72824"/>
                </a:lnTo>
                <a:lnTo>
                  <a:pt x="307354" y="51357"/>
                </a:lnTo>
                <a:lnTo>
                  <a:pt x="350255" y="33370"/>
                </a:lnTo>
                <a:lnTo>
                  <a:pt x="394956" y="19053"/>
                </a:lnTo>
                <a:lnTo>
                  <a:pt x="441270" y="8593"/>
                </a:lnTo>
                <a:lnTo>
                  <a:pt x="489005" y="2179"/>
                </a:lnTo>
                <a:lnTo>
                  <a:pt x="537972" y="0"/>
                </a:lnTo>
                <a:lnTo>
                  <a:pt x="586938" y="2179"/>
                </a:lnTo>
                <a:lnTo>
                  <a:pt x="634673" y="8593"/>
                </a:lnTo>
                <a:lnTo>
                  <a:pt x="680987" y="19053"/>
                </a:lnTo>
                <a:lnTo>
                  <a:pt x="725688" y="33370"/>
                </a:lnTo>
                <a:lnTo>
                  <a:pt x="768589" y="51357"/>
                </a:lnTo>
                <a:lnTo>
                  <a:pt x="809497" y="72824"/>
                </a:lnTo>
                <a:lnTo>
                  <a:pt x="848225" y="97584"/>
                </a:lnTo>
                <a:lnTo>
                  <a:pt x="884581" y="125448"/>
                </a:lnTo>
                <a:lnTo>
                  <a:pt x="918376" y="156229"/>
                </a:lnTo>
                <a:lnTo>
                  <a:pt x="949420" y="189736"/>
                </a:lnTo>
                <a:lnTo>
                  <a:pt x="977523" y="225784"/>
                </a:lnTo>
                <a:lnTo>
                  <a:pt x="1002495" y="264182"/>
                </a:lnTo>
                <a:lnTo>
                  <a:pt x="1024146" y="304743"/>
                </a:lnTo>
                <a:lnTo>
                  <a:pt x="1042287" y="347279"/>
                </a:lnTo>
                <a:lnTo>
                  <a:pt x="1056727" y="391600"/>
                </a:lnTo>
                <a:lnTo>
                  <a:pt x="1067276" y="437520"/>
                </a:lnTo>
                <a:lnTo>
                  <a:pt x="1073745" y="484849"/>
                </a:lnTo>
                <a:lnTo>
                  <a:pt x="1075944" y="533400"/>
                </a:lnTo>
                <a:lnTo>
                  <a:pt x="1073745" y="581950"/>
                </a:lnTo>
                <a:lnTo>
                  <a:pt x="1067276" y="629279"/>
                </a:lnTo>
                <a:lnTo>
                  <a:pt x="1056727" y="675199"/>
                </a:lnTo>
                <a:lnTo>
                  <a:pt x="1042287" y="719520"/>
                </a:lnTo>
                <a:lnTo>
                  <a:pt x="1024146" y="762056"/>
                </a:lnTo>
                <a:lnTo>
                  <a:pt x="1002495" y="802617"/>
                </a:lnTo>
                <a:lnTo>
                  <a:pt x="977523" y="841015"/>
                </a:lnTo>
                <a:lnTo>
                  <a:pt x="949420" y="877063"/>
                </a:lnTo>
                <a:lnTo>
                  <a:pt x="918376" y="910570"/>
                </a:lnTo>
                <a:lnTo>
                  <a:pt x="884581" y="941351"/>
                </a:lnTo>
                <a:lnTo>
                  <a:pt x="848225" y="969215"/>
                </a:lnTo>
                <a:lnTo>
                  <a:pt x="809498" y="993975"/>
                </a:lnTo>
                <a:lnTo>
                  <a:pt x="768589" y="1015442"/>
                </a:lnTo>
                <a:lnTo>
                  <a:pt x="725688" y="1033429"/>
                </a:lnTo>
                <a:lnTo>
                  <a:pt x="680987" y="1047746"/>
                </a:lnTo>
                <a:lnTo>
                  <a:pt x="634673" y="1058206"/>
                </a:lnTo>
                <a:lnTo>
                  <a:pt x="586938" y="1064620"/>
                </a:lnTo>
                <a:lnTo>
                  <a:pt x="537972" y="1066800"/>
                </a:lnTo>
                <a:lnTo>
                  <a:pt x="489005" y="1064620"/>
                </a:lnTo>
                <a:lnTo>
                  <a:pt x="441270" y="1058206"/>
                </a:lnTo>
                <a:lnTo>
                  <a:pt x="394956" y="1047746"/>
                </a:lnTo>
                <a:lnTo>
                  <a:pt x="350255" y="1033429"/>
                </a:lnTo>
                <a:lnTo>
                  <a:pt x="307354" y="1015442"/>
                </a:lnTo>
                <a:lnTo>
                  <a:pt x="266446" y="993975"/>
                </a:lnTo>
                <a:lnTo>
                  <a:pt x="227718" y="969215"/>
                </a:lnTo>
                <a:lnTo>
                  <a:pt x="191362" y="941351"/>
                </a:lnTo>
                <a:lnTo>
                  <a:pt x="157567" y="910570"/>
                </a:lnTo>
                <a:lnTo>
                  <a:pt x="126523" y="877063"/>
                </a:lnTo>
                <a:lnTo>
                  <a:pt x="98420" y="841015"/>
                </a:lnTo>
                <a:lnTo>
                  <a:pt x="73448" y="802617"/>
                </a:lnTo>
                <a:lnTo>
                  <a:pt x="51797" y="762056"/>
                </a:lnTo>
                <a:lnTo>
                  <a:pt x="33656" y="719520"/>
                </a:lnTo>
                <a:lnTo>
                  <a:pt x="19216" y="675199"/>
                </a:lnTo>
                <a:lnTo>
                  <a:pt x="8667" y="629279"/>
                </a:lnTo>
                <a:lnTo>
                  <a:pt x="2198" y="581950"/>
                </a:lnTo>
                <a:lnTo>
                  <a:pt x="0" y="533400"/>
                </a:lnTo>
                <a:close/>
              </a:path>
            </a:pathLst>
          </a:custGeom>
          <a:ln w="18288">
            <a:solidFill>
              <a:srgbClr val="D2E1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6"/>
          <p:cNvSpPr/>
          <p:nvPr/>
        </p:nvSpPr>
        <p:spPr>
          <a:xfrm flipV="1">
            <a:off x="1534276" y="3227567"/>
            <a:ext cx="1390026" cy="504516"/>
          </a:xfrm>
          <a:custGeom>
            <a:avLst/>
            <a:gdLst/>
            <a:ahLst/>
            <a:cxnLst/>
            <a:rect l="l" t="t" r="r" b="b"/>
            <a:pathLst>
              <a:path w="3133725" h="11429">
                <a:moveTo>
                  <a:pt x="0" y="10845"/>
                </a:moveTo>
                <a:lnTo>
                  <a:pt x="3133420" y="0"/>
                </a:lnTo>
              </a:path>
            </a:pathLst>
          </a:custGeom>
          <a:ln w="18288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56"/>
          <p:cNvSpPr/>
          <p:nvPr/>
        </p:nvSpPr>
        <p:spPr>
          <a:xfrm>
            <a:off x="743198" y="5227442"/>
            <a:ext cx="1076325" cy="1066800"/>
          </a:xfrm>
          <a:custGeom>
            <a:avLst/>
            <a:gdLst/>
            <a:ahLst/>
            <a:cxnLst/>
            <a:rect l="l" t="t" r="r" b="b"/>
            <a:pathLst>
              <a:path w="1076325" h="1066800">
                <a:moveTo>
                  <a:pt x="0" y="533400"/>
                </a:moveTo>
                <a:lnTo>
                  <a:pt x="2198" y="484849"/>
                </a:lnTo>
                <a:lnTo>
                  <a:pt x="8667" y="437520"/>
                </a:lnTo>
                <a:lnTo>
                  <a:pt x="19216" y="391600"/>
                </a:lnTo>
                <a:lnTo>
                  <a:pt x="33656" y="347279"/>
                </a:lnTo>
                <a:lnTo>
                  <a:pt x="51797" y="304743"/>
                </a:lnTo>
                <a:lnTo>
                  <a:pt x="73448" y="264182"/>
                </a:lnTo>
                <a:lnTo>
                  <a:pt x="98420" y="225784"/>
                </a:lnTo>
                <a:lnTo>
                  <a:pt x="126523" y="189736"/>
                </a:lnTo>
                <a:lnTo>
                  <a:pt x="157567" y="156229"/>
                </a:lnTo>
                <a:lnTo>
                  <a:pt x="191362" y="125448"/>
                </a:lnTo>
                <a:lnTo>
                  <a:pt x="227718" y="97584"/>
                </a:lnTo>
                <a:lnTo>
                  <a:pt x="266446" y="72824"/>
                </a:lnTo>
                <a:lnTo>
                  <a:pt x="307354" y="51357"/>
                </a:lnTo>
                <a:lnTo>
                  <a:pt x="350255" y="33370"/>
                </a:lnTo>
                <a:lnTo>
                  <a:pt x="394956" y="19053"/>
                </a:lnTo>
                <a:lnTo>
                  <a:pt x="441270" y="8593"/>
                </a:lnTo>
                <a:lnTo>
                  <a:pt x="489005" y="2179"/>
                </a:lnTo>
                <a:lnTo>
                  <a:pt x="537972" y="0"/>
                </a:lnTo>
                <a:lnTo>
                  <a:pt x="586938" y="2179"/>
                </a:lnTo>
                <a:lnTo>
                  <a:pt x="634673" y="8593"/>
                </a:lnTo>
                <a:lnTo>
                  <a:pt x="680987" y="19053"/>
                </a:lnTo>
                <a:lnTo>
                  <a:pt x="725688" y="33370"/>
                </a:lnTo>
                <a:lnTo>
                  <a:pt x="768589" y="51357"/>
                </a:lnTo>
                <a:lnTo>
                  <a:pt x="809497" y="72824"/>
                </a:lnTo>
                <a:lnTo>
                  <a:pt x="848225" y="97584"/>
                </a:lnTo>
                <a:lnTo>
                  <a:pt x="884581" y="125448"/>
                </a:lnTo>
                <a:lnTo>
                  <a:pt x="918376" y="156229"/>
                </a:lnTo>
                <a:lnTo>
                  <a:pt x="949420" y="189736"/>
                </a:lnTo>
                <a:lnTo>
                  <a:pt x="977523" y="225784"/>
                </a:lnTo>
                <a:lnTo>
                  <a:pt x="1002495" y="264182"/>
                </a:lnTo>
                <a:lnTo>
                  <a:pt x="1024146" y="304743"/>
                </a:lnTo>
                <a:lnTo>
                  <a:pt x="1042287" y="347279"/>
                </a:lnTo>
                <a:lnTo>
                  <a:pt x="1056727" y="391600"/>
                </a:lnTo>
                <a:lnTo>
                  <a:pt x="1067276" y="437520"/>
                </a:lnTo>
                <a:lnTo>
                  <a:pt x="1073745" y="484849"/>
                </a:lnTo>
                <a:lnTo>
                  <a:pt x="1075944" y="533400"/>
                </a:lnTo>
                <a:lnTo>
                  <a:pt x="1073745" y="581950"/>
                </a:lnTo>
                <a:lnTo>
                  <a:pt x="1067276" y="629279"/>
                </a:lnTo>
                <a:lnTo>
                  <a:pt x="1056727" y="675199"/>
                </a:lnTo>
                <a:lnTo>
                  <a:pt x="1042287" y="719520"/>
                </a:lnTo>
                <a:lnTo>
                  <a:pt x="1024146" y="762056"/>
                </a:lnTo>
                <a:lnTo>
                  <a:pt x="1002495" y="802617"/>
                </a:lnTo>
                <a:lnTo>
                  <a:pt x="977523" y="841015"/>
                </a:lnTo>
                <a:lnTo>
                  <a:pt x="949420" y="877063"/>
                </a:lnTo>
                <a:lnTo>
                  <a:pt x="918376" y="910570"/>
                </a:lnTo>
                <a:lnTo>
                  <a:pt x="884581" y="941351"/>
                </a:lnTo>
                <a:lnTo>
                  <a:pt x="848225" y="969215"/>
                </a:lnTo>
                <a:lnTo>
                  <a:pt x="809498" y="993975"/>
                </a:lnTo>
                <a:lnTo>
                  <a:pt x="768589" y="1015442"/>
                </a:lnTo>
                <a:lnTo>
                  <a:pt x="725688" y="1033429"/>
                </a:lnTo>
                <a:lnTo>
                  <a:pt x="680987" y="1047746"/>
                </a:lnTo>
                <a:lnTo>
                  <a:pt x="634673" y="1058206"/>
                </a:lnTo>
                <a:lnTo>
                  <a:pt x="586938" y="1064620"/>
                </a:lnTo>
                <a:lnTo>
                  <a:pt x="537972" y="1066800"/>
                </a:lnTo>
                <a:lnTo>
                  <a:pt x="489005" y="1064620"/>
                </a:lnTo>
                <a:lnTo>
                  <a:pt x="441270" y="1058206"/>
                </a:lnTo>
                <a:lnTo>
                  <a:pt x="394956" y="1047746"/>
                </a:lnTo>
                <a:lnTo>
                  <a:pt x="350255" y="1033429"/>
                </a:lnTo>
                <a:lnTo>
                  <a:pt x="307354" y="1015442"/>
                </a:lnTo>
                <a:lnTo>
                  <a:pt x="266446" y="993975"/>
                </a:lnTo>
                <a:lnTo>
                  <a:pt x="227718" y="969215"/>
                </a:lnTo>
                <a:lnTo>
                  <a:pt x="191362" y="941351"/>
                </a:lnTo>
                <a:lnTo>
                  <a:pt x="157567" y="910570"/>
                </a:lnTo>
                <a:lnTo>
                  <a:pt x="126523" y="877063"/>
                </a:lnTo>
                <a:lnTo>
                  <a:pt x="98420" y="841015"/>
                </a:lnTo>
                <a:lnTo>
                  <a:pt x="73448" y="802617"/>
                </a:lnTo>
                <a:lnTo>
                  <a:pt x="51797" y="762056"/>
                </a:lnTo>
                <a:lnTo>
                  <a:pt x="33656" y="719520"/>
                </a:lnTo>
                <a:lnTo>
                  <a:pt x="19216" y="675199"/>
                </a:lnTo>
                <a:lnTo>
                  <a:pt x="8667" y="629279"/>
                </a:lnTo>
                <a:lnTo>
                  <a:pt x="2198" y="581950"/>
                </a:lnTo>
                <a:lnTo>
                  <a:pt x="0" y="533400"/>
                </a:lnTo>
                <a:close/>
              </a:path>
            </a:pathLst>
          </a:custGeom>
          <a:ln w="18288">
            <a:solidFill>
              <a:srgbClr val="D2E1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6"/>
          <p:cNvSpPr/>
          <p:nvPr/>
        </p:nvSpPr>
        <p:spPr>
          <a:xfrm>
            <a:off x="1788794" y="4327290"/>
            <a:ext cx="1246917" cy="1282551"/>
          </a:xfrm>
          <a:custGeom>
            <a:avLst/>
            <a:gdLst/>
            <a:ahLst/>
            <a:cxnLst/>
            <a:rect l="l" t="t" r="r" b="b"/>
            <a:pathLst>
              <a:path w="3133725" h="11429">
                <a:moveTo>
                  <a:pt x="0" y="10845"/>
                </a:moveTo>
                <a:lnTo>
                  <a:pt x="3133420" y="0"/>
                </a:lnTo>
              </a:path>
            </a:pathLst>
          </a:custGeom>
          <a:ln w="18288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59"/>
          <p:cNvSpPr txBox="1"/>
          <p:nvPr/>
        </p:nvSpPr>
        <p:spPr>
          <a:xfrm>
            <a:off x="911381" y="5412063"/>
            <a:ext cx="845254" cy="7194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3025" marR="5080" indent="-60960">
              <a:lnSpc>
                <a:spcPct val="100000"/>
              </a:lnSpc>
              <a:spcBef>
                <a:spcPts val="110"/>
              </a:spcBef>
            </a:pPr>
            <a:r>
              <a:rPr lang="en-US" sz="900" b="1" spc="10" dirty="0" err="1" smtClean="0">
                <a:latin typeface="Arial"/>
                <a:cs typeface="Arial"/>
              </a:rPr>
              <a:t>Anesthesists</a:t>
            </a:r>
            <a:r>
              <a:rPr lang="en-US" sz="900" b="1" spc="10" dirty="0" smtClean="0">
                <a:latin typeface="Arial"/>
                <a:cs typeface="Arial"/>
              </a:rPr>
              <a:t>, Nursing, </a:t>
            </a:r>
          </a:p>
          <a:p>
            <a:pPr marL="73025" marR="5080" indent="-60960">
              <a:lnSpc>
                <a:spcPct val="100000"/>
              </a:lnSpc>
              <a:spcBef>
                <a:spcPts val="110"/>
              </a:spcBef>
            </a:pPr>
            <a:r>
              <a:rPr lang="en-US" sz="900" b="1" spc="10" dirty="0" smtClean="0">
                <a:latin typeface="Arial"/>
                <a:cs typeface="Arial"/>
              </a:rPr>
              <a:t>Inpatient ancillary services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90" name="object 4"/>
          <p:cNvSpPr txBox="1"/>
          <p:nvPr/>
        </p:nvSpPr>
        <p:spPr>
          <a:xfrm>
            <a:off x="8015252" y="2353443"/>
            <a:ext cx="1746505" cy="498855"/>
          </a:xfrm>
          <a:prstGeom prst="rect">
            <a:avLst/>
          </a:prstGeom>
          <a:solidFill>
            <a:srgbClr val="005FBF"/>
          </a:solidFill>
        </p:spPr>
        <p:txBody>
          <a:bodyPr vert="horz" wrap="square" lIns="0" tIns="6350" rIns="0" bIns="0" rtlCol="0">
            <a:spAutoFit/>
          </a:bodyPr>
          <a:lstStyle/>
          <a:p>
            <a:pPr marL="254635" marR="251460" indent="97155" algn="ctr">
              <a:lnSpc>
                <a:spcPct val="100000"/>
              </a:lnSpc>
            </a:pPr>
            <a:r>
              <a:rPr lang="en-US" sz="1200" dirty="0">
                <a:latin typeface="Times New Roman"/>
                <a:cs typeface="Times New Roman"/>
              </a:rPr>
              <a:t/>
            </a:r>
            <a:br>
              <a:rPr lang="en-US" sz="1200" dirty="0">
                <a:latin typeface="Times New Roman"/>
                <a:cs typeface="Times New Roman"/>
              </a:rPr>
            </a:b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Affiliated 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Imaging</a:t>
            </a:r>
            <a:r>
              <a:rPr sz="1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91" name="object 5"/>
          <p:cNvSpPr txBox="1"/>
          <p:nvPr/>
        </p:nvSpPr>
        <p:spPr>
          <a:xfrm>
            <a:off x="7979664" y="3337559"/>
            <a:ext cx="1850136" cy="1538883"/>
          </a:xfrm>
          <a:prstGeom prst="rect">
            <a:avLst/>
          </a:prstGeom>
          <a:solidFill>
            <a:srgbClr val="005FBF"/>
          </a:solidFill>
        </p:spPr>
        <p:txBody>
          <a:bodyPr vert="horz" wrap="square" lIns="0" tIns="0" rIns="0" bIns="0" rtlCol="0">
            <a:spAutoFit/>
          </a:bodyPr>
          <a:lstStyle/>
          <a:p>
            <a:pPr marL="120014" marR="109220" indent="-8255" algn="ctr">
              <a:lnSpc>
                <a:spcPct val="100000"/>
              </a:lnSpc>
              <a:spcBef>
                <a:spcPts val="965"/>
              </a:spcBef>
            </a:pPr>
            <a:r>
              <a:rPr lang="en-US" sz="1000" b="1" spc="-10" dirty="0" smtClean="0">
                <a:solidFill>
                  <a:srgbClr val="FFFFFF"/>
                </a:solidFill>
                <a:latin typeface="Arial"/>
                <a:cs typeface="Arial"/>
              </a:rPr>
              <a:t>Integrated Prostate Center</a:t>
            </a:r>
            <a:r>
              <a:rPr sz="1000" b="1" u="sng" spc="-5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FFFFFF"/>
                </a:solidFill>
                <a:latin typeface="Arial"/>
                <a:cs typeface="Arial"/>
              </a:rPr>
              <a:t>Urologist</a:t>
            </a:r>
            <a:br>
              <a:rPr lang="en-US" sz="10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000" spc="-5" dirty="0" smtClean="0">
                <a:solidFill>
                  <a:srgbClr val="FFFFFF"/>
                </a:solidFill>
                <a:latin typeface="Arial"/>
                <a:cs typeface="Arial"/>
              </a:rPr>
              <a:t>Radiation oncologists</a:t>
            </a:r>
            <a:br>
              <a:rPr lang="en-US" sz="10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000" spc="-5" dirty="0" smtClean="0">
                <a:solidFill>
                  <a:srgbClr val="FFFFFF"/>
                </a:solidFill>
                <a:latin typeface="Arial"/>
                <a:cs typeface="Arial"/>
              </a:rPr>
              <a:t>Medical Oncologists</a:t>
            </a:r>
            <a:r>
              <a:rPr lang="en-US" sz="1000" spc="-5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000" spc="-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000" spc="-5" dirty="0" smtClean="0">
                <a:solidFill>
                  <a:srgbClr val="FFFFFF"/>
                </a:solidFill>
                <a:latin typeface="Arial"/>
                <a:cs typeface="Arial"/>
              </a:rPr>
              <a:t>Radiologists</a:t>
            </a:r>
            <a:r>
              <a:rPr lang="en-US" sz="1000" spc="-5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000" spc="-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000" spc="-5" dirty="0" smtClean="0">
                <a:solidFill>
                  <a:srgbClr val="FFFFFF"/>
                </a:solidFill>
                <a:latin typeface="Arial"/>
                <a:cs typeface="Arial"/>
              </a:rPr>
              <a:t>Nuclear medicine </a:t>
            </a:r>
            <a:r>
              <a:rPr lang="en-US" sz="1000" spc="-5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000" spc="-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000" spc="-5" dirty="0" smtClean="0">
                <a:solidFill>
                  <a:srgbClr val="FFFFFF"/>
                </a:solidFill>
                <a:latin typeface="Arial"/>
                <a:cs typeface="Arial"/>
              </a:rPr>
              <a:t>Pathologists</a:t>
            </a:r>
            <a:br>
              <a:rPr lang="en-US" sz="10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000" spc="-5" dirty="0" smtClean="0">
                <a:solidFill>
                  <a:srgbClr val="FFFFFF"/>
                </a:solidFill>
                <a:latin typeface="Arial"/>
                <a:cs typeface="Arial"/>
              </a:rPr>
              <a:t>Internal medicine</a:t>
            </a:r>
            <a:br>
              <a:rPr lang="en-US" sz="10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000" spc="-5" dirty="0" smtClean="0">
                <a:solidFill>
                  <a:srgbClr val="FFFFFF"/>
                </a:solidFill>
                <a:latin typeface="Arial"/>
                <a:cs typeface="Arial"/>
              </a:rPr>
              <a:t>Anesthesia</a:t>
            </a:r>
            <a:r>
              <a:rPr lang="en-US" sz="1000" spc="-5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000" spc="-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000" spc="-5" dirty="0" smtClean="0">
                <a:solidFill>
                  <a:srgbClr val="FFFFFF"/>
                </a:solidFill>
                <a:latin typeface="Arial"/>
                <a:cs typeface="Arial"/>
              </a:rPr>
              <a:t>Nursing</a:t>
            </a:r>
          </a:p>
        </p:txBody>
      </p:sp>
      <p:sp>
        <p:nvSpPr>
          <p:cNvPr id="192" name="object 6"/>
          <p:cNvSpPr txBox="1"/>
          <p:nvPr/>
        </p:nvSpPr>
        <p:spPr>
          <a:xfrm>
            <a:off x="10614740" y="3305370"/>
            <a:ext cx="845389" cy="1461939"/>
          </a:xfrm>
          <a:prstGeom prst="rect">
            <a:avLst/>
          </a:prstGeom>
          <a:solidFill>
            <a:srgbClr val="005FB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69850" marR="60960" indent="-36830" algn="ctr">
              <a:lnSpc>
                <a:spcPct val="100000"/>
              </a:lnSpc>
            </a:pPr>
            <a:r>
              <a:rPr lang="en-US"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Specialized rehab center</a:t>
            </a:r>
          </a:p>
          <a:p>
            <a:pPr marL="69850" marR="60960" indent="-36830" algn="ctr">
              <a:lnSpc>
                <a:spcPct val="100000"/>
              </a:lnSpc>
            </a:pPr>
            <a:endParaRPr lang="en-US" sz="10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9850" marR="60960" indent="-36830" algn="ctr">
              <a:lnSpc>
                <a:spcPct val="100000"/>
              </a:lnSpc>
            </a:pPr>
            <a:endParaRPr lang="en-US" sz="10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69850" marR="60960" indent="-36830" algn="ctr">
              <a:lnSpc>
                <a:spcPct val="100000"/>
              </a:lnSpc>
            </a:pPr>
            <a:endParaRPr lang="en-US" sz="10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9850" marR="60960" indent="-36830" algn="ctr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193" name="object 7"/>
          <p:cNvSpPr/>
          <p:nvPr/>
        </p:nvSpPr>
        <p:spPr>
          <a:xfrm>
            <a:off x="8850405" y="2920280"/>
            <a:ext cx="76200" cy="368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8"/>
          <p:cNvSpPr txBox="1"/>
          <p:nvPr/>
        </p:nvSpPr>
        <p:spPr>
          <a:xfrm>
            <a:off x="6544056" y="3331464"/>
            <a:ext cx="704215" cy="1496695"/>
          </a:xfrm>
          <a:prstGeom prst="rect">
            <a:avLst/>
          </a:prstGeom>
          <a:solidFill>
            <a:srgbClr val="005FB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17780" marR="8890" indent="-1270" algn="ctr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Primary 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Care 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5" name="object 9"/>
          <p:cNvSpPr txBox="1"/>
          <p:nvPr/>
        </p:nvSpPr>
        <p:spPr>
          <a:xfrm>
            <a:off x="7329169" y="3962017"/>
            <a:ext cx="56642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3085" algn="l"/>
              </a:tabLst>
            </a:pPr>
            <a:r>
              <a:rPr sz="1000" b="1" u="heavy" dirty="0">
                <a:solidFill>
                  <a:srgbClr val="FFFFFF"/>
                </a:solidFill>
                <a:uFill>
                  <a:solidFill>
                    <a:srgbClr val="A7A8A7"/>
                  </a:solidFill>
                </a:uFill>
                <a:latin typeface="Arial"/>
                <a:cs typeface="Arial"/>
              </a:rPr>
              <a:t>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6" name="object 10"/>
          <p:cNvSpPr txBox="1"/>
          <p:nvPr/>
        </p:nvSpPr>
        <p:spPr>
          <a:xfrm>
            <a:off x="7979664" y="5430180"/>
            <a:ext cx="1883537" cy="494366"/>
          </a:xfrm>
          <a:prstGeom prst="rect">
            <a:avLst/>
          </a:prstGeom>
          <a:solidFill>
            <a:srgbClr val="005FBF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45110" marR="86995" indent="-149860" algn="ctr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Affiliated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“Network  </a:t>
            </a:r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Urologis</a:t>
            </a: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197" name="object 11"/>
          <p:cNvGrpSpPr/>
          <p:nvPr/>
        </p:nvGrpSpPr>
        <p:grpSpPr>
          <a:xfrm>
            <a:off x="10067414" y="4083366"/>
            <a:ext cx="518159" cy="78740"/>
            <a:chOff x="9336023" y="4071048"/>
            <a:chExt cx="518159" cy="78740"/>
          </a:xfrm>
        </p:grpSpPr>
        <p:sp>
          <p:nvSpPr>
            <p:cNvPr id="198" name="object 12"/>
            <p:cNvSpPr/>
            <p:nvPr/>
          </p:nvSpPr>
          <p:spPr>
            <a:xfrm>
              <a:off x="9399523" y="4109084"/>
              <a:ext cx="391160" cy="2540"/>
            </a:xfrm>
            <a:custGeom>
              <a:avLst/>
              <a:gdLst/>
              <a:ahLst/>
              <a:cxnLst/>
              <a:rect l="l" t="t" r="r" b="b"/>
              <a:pathLst>
                <a:path w="391159" h="2539">
                  <a:moveTo>
                    <a:pt x="0" y="2298"/>
                  </a:moveTo>
                  <a:lnTo>
                    <a:pt x="391160" y="0"/>
                  </a:lnTo>
                </a:path>
              </a:pathLst>
            </a:custGeom>
            <a:ln w="24383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3"/>
            <p:cNvSpPr/>
            <p:nvPr/>
          </p:nvSpPr>
          <p:spPr>
            <a:xfrm>
              <a:off x="9336024" y="4071048"/>
              <a:ext cx="518159" cy="78740"/>
            </a:xfrm>
            <a:custGeom>
              <a:avLst/>
              <a:gdLst/>
              <a:ahLst/>
              <a:cxnLst/>
              <a:rect l="l" t="t" r="r" b="b"/>
              <a:pathLst>
                <a:path w="518159" h="78739">
                  <a:moveTo>
                    <a:pt x="76428" y="78346"/>
                  </a:moveTo>
                  <a:lnTo>
                    <a:pt x="75971" y="2146"/>
                  </a:lnTo>
                  <a:lnTo>
                    <a:pt x="0" y="40703"/>
                  </a:lnTo>
                  <a:lnTo>
                    <a:pt x="76428" y="78346"/>
                  </a:lnTo>
                  <a:close/>
                </a:path>
                <a:path w="518159" h="78739">
                  <a:moveTo>
                    <a:pt x="518160" y="37655"/>
                  </a:moveTo>
                  <a:lnTo>
                    <a:pt x="441744" y="0"/>
                  </a:lnTo>
                  <a:lnTo>
                    <a:pt x="442188" y="76200"/>
                  </a:lnTo>
                  <a:lnTo>
                    <a:pt x="518160" y="37655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14"/>
          <p:cNvSpPr/>
          <p:nvPr/>
        </p:nvSpPr>
        <p:spPr>
          <a:xfrm>
            <a:off x="8880346" y="4939093"/>
            <a:ext cx="76200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15"/>
          <p:cNvSpPr/>
          <p:nvPr/>
        </p:nvSpPr>
        <p:spPr>
          <a:xfrm>
            <a:off x="7869935" y="407060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16"/>
          <p:cNvSpPr/>
          <p:nvPr/>
        </p:nvSpPr>
        <p:spPr>
          <a:xfrm>
            <a:off x="7278623" y="407060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3" name="object 69"/>
          <p:cNvGrpSpPr/>
          <p:nvPr/>
        </p:nvGrpSpPr>
        <p:grpSpPr>
          <a:xfrm>
            <a:off x="6859523" y="4904232"/>
            <a:ext cx="1077595" cy="782320"/>
            <a:chOff x="6859523" y="4904232"/>
            <a:chExt cx="1077595" cy="782320"/>
          </a:xfrm>
        </p:grpSpPr>
        <p:sp>
          <p:nvSpPr>
            <p:cNvPr id="204" name="object 70"/>
            <p:cNvSpPr/>
            <p:nvPr/>
          </p:nvSpPr>
          <p:spPr>
            <a:xfrm>
              <a:off x="6897623" y="4967735"/>
              <a:ext cx="0" cy="681355"/>
            </a:xfrm>
            <a:custGeom>
              <a:avLst/>
              <a:gdLst/>
              <a:ahLst/>
              <a:cxnLst/>
              <a:rect l="l" t="t" r="r" b="b"/>
              <a:pathLst>
                <a:path h="681354">
                  <a:moveTo>
                    <a:pt x="0" y="681215"/>
                  </a:moveTo>
                  <a:lnTo>
                    <a:pt x="0" y="0"/>
                  </a:lnTo>
                </a:path>
              </a:pathLst>
            </a:custGeom>
            <a:ln w="24384">
              <a:solidFill>
                <a:srgbClr val="8FB5E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71"/>
            <p:cNvSpPr/>
            <p:nvPr/>
          </p:nvSpPr>
          <p:spPr>
            <a:xfrm>
              <a:off x="6859523" y="490423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72"/>
            <p:cNvSpPr/>
            <p:nvPr/>
          </p:nvSpPr>
          <p:spPr>
            <a:xfrm>
              <a:off x="6882383" y="5647944"/>
              <a:ext cx="991235" cy="0"/>
            </a:xfrm>
            <a:custGeom>
              <a:avLst/>
              <a:gdLst/>
              <a:ahLst/>
              <a:cxnLst/>
              <a:rect l="l" t="t" r="r" b="b"/>
              <a:pathLst>
                <a:path w="991234">
                  <a:moveTo>
                    <a:pt x="0" y="0"/>
                  </a:moveTo>
                  <a:lnTo>
                    <a:pt x="991222" y="0"/>
                  </a:lnTo>
                </a:path>
              </a:pathLst>
            </a:custGeom>
            <a:ln w="24384">
              <a:solidFill>
                <a:srgbClr val="8FB5E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73"/>
            <p:cNvSpPr/>
            <p:nvPr/>
          </p:nvSpPr>
          <p:spPr>
            <a:xfrm>
              <a:off x="7860906" y="560984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4" grpId="0"/>
      <p:bldP spid="190" grpId="0" animBg="1"/>
      <p:bldP spid="191" grpId="0" animBg="1"/>
      <p:bldP spid="192" grpId="0" animBg="1"/>
      <p:bldP spid="193" grpId="0" animBg="1"/>
      <p:bldP spid="194" grpId="0" animBg="1"/>
      <p:bldP spid="195" grpId="0"/>
      <p:bldP spid="196" grpId="0" animBg="1"/>
      <p:bldP spid="200" grpId="0" animBg="1"/>
      <p:bldP spid="201" grpId="0" animBg="1"/>
      <p:bldP spid="2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77000" y="1446440"/>
            <a:ext cx="563880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Organize around the </a:t>
            </a:r>
            <a:r>
              <a:rPr sz="1600" b="1" spc="-5" dirty="0">
                <a:latin typeface="Arial"/>
                <a:cs typeface="Arial"/>
              </a:rPr>
              <a:t>patient’s </a:t>
            </a:r>
            <a:r>
              <a:rPr sz="1600" b="1" dirty="0">
                <a:latin typeface="Arial"/>
                <a:cs typeface="Arial"/>
              </a:rPr>
              <a:t>condition, </a:t>
            </a:r>
            <a:r>
              <a:rPr sz="1600" b="1" dirty="0" smtClean="0">
                <a:latin typeface="Arial"/>
                <a:cs typeface="Arial"/>
              </a:rPr>
              <a:t>or </a:t>
            </a:r>
            <a:r>
              <a:rPr sz="1600" b="1" dirty="0">
                <a:latin typeface="Arial"/>
                <a:cs typeface="Arial"/>
              </a:rPr>
              <a:t>family of </a:t>
            </a:r>
            <a:r>
              <a:rPr sz="1600" b="1" spc="-5" dirty="0">
                <a:latin typeface="Arial"/>
                <a:cs typeface="Arial"/>
              </a:rPr>
              <a:t>related </a:t>
            </a:r>
            <a:r>
              <a:rPr sz="1600" b="1" dirty="0">
                <a:latin typeface="Arial"/>
                <a:cs typeface="Arial"/>
              </a:rPr>
              <a:t>conditions, </a:t>
            </a:r>
            <a:r>
              <a:rPr sz="1600" b="1" spc="-5" dirty="0">
                <a:latin typeface="Arial"/>
                <a:cs typeface="Arial"/>
              </a:rPr>
              <a:t>over </a:t>
            </a:r>
            <a:r>
              <a:rPr sz="1600" b="1" dirty="0">
                <a:latin typeface="Arial"/>
                <a:cs typeface="Arial"/>
              </a:rPr>
              <a:t>the full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care </a:t>
            </a:r>
            <a:r>
              <a:rPr sz="1600" b="1" spc="-20" dirty="0" smtClean="0">
                <a:latin typeface="Arial"/>
                <a:cs typeface="Arial"/>
              </a:rPr>
              <a:t>cycle </a:t>
            </a:r>
            <a:r>
              <a:rPr sz="1600" b="1" dirty="0">
                <a:latin typeface="Arial"/>
                <a:cs typeface="Arial"/>
              </a:rPr>
              <a:t>into </a:t>
            </a:r>
            <a:r>
              <a:rPr sz="1600" b="1" spc="-5" dirty="0">
                <a:latin typeface="Arial"/>
                <a:cs typeface="Arial"/>
              </a:rPr>
              <a:t>an Integrated Practice </a:t>
            </a:r>
            <a:r>
              <a:rPr sz="1600" b="1" dirty="0">
                <a:latin typeface="Arial"/>
                <a:cs typeface="Arial"/>
              </a:rPr>
              <a:t>Unit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(IPU)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5898" y="1378194"/>
            <a:ext cx="483912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0565" marR="5080" indent="-698500" algn="ctr">
              <a:lnSpc>
                <a:spcPct val="100000"/>
              </a:lnSpc>
              <a:spcBef>
                <a:spcPts val="105"/>
              </a:spcBef>
            </a:pPr>
            <a:r>
              <a:rPr sz="1600" b="1" dirty="0" smtClean="0">
                <a:latin typeface="Arial"/>
                <a:cs typeface="Arial"/>
              </a:rPr>
              <a:t>Organize</a:t>
            </a:r>
            <a:r>
              <a:rPr lang="en-US" sz="1600" b="1" dirty="0" smtClean="0">
                <a:latin typeface="Arial"/>
                <a:cs typeface="Arial"/>
              </a:rPr>
              <a:t>d</a:t>
            </a:r>
            <a:r>
              <a:rPr sz="1600" b="1" dirty="0" smtClean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by department, </a:t>
            </a:r>
            <a:r>
              <a:rPr sz="1600" b="1" spc="-25" dirty="0">
                <a:latin typeface="Arial"/>
                <a:cs typeface="Arial"/>
              </a:rPr>
              <a:t>specialty,  </a:t>
            </a:r>
            <a:r>
              <a:rPr sz="1600" b="1" dirty="0">
                <a:latin typeface="Arial"/>
                <a:cs typeface="Arial"/>
              </a:rPr>
              <a:t>and </a:t>
            </a:r>
            <a:r>
              <a:rPr sz="1600" b="1" spc="-5" dirty="0">
                <a:latin typeface="Arial"/>
                <a:cs typeface="Arial"/>
              </a:rPr>
              <a:t>discrete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 smtClean="0">
                <a:latin typeface="Arial"/>
                <a:cs typeface="Arial"/>
              </a:rPr>
              <a:t>service</a:t>
            </a:r>
            <a:r>
              <a:rPr lang="en-US" sz="1600" b="1" spc="-5" dirty="0" smtClean="0">
                <a:latin typeface="Arial"/>
                <a:cs typeface="Arial"/>
              </a:rPr>
              <a:t> without a clear excellence referral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28630" y="198399"/>
            <a:ext cx="107315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Re-organize Care Around Patient Medical Conditions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868064" y="774483"/>
            <a:ext cx="44608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800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Diabetes Type </a:t>
            </a:r>
            <a:r>
              <a:rPr lang="en-US" sz="2800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15877" y="1426463"/>
            <a:ext cx="390525" cy="466725"/>
            <a:chOff x="5992367" y="1426463"/>
            <a:chExt cx="390525" cy="466725"/>
          </a:xfrm>
        </p:grpSpPr>
        <p:sp>
          <p:nvSpPr>
            <p:cNvPr id="22" name="object 22"/>
            <p:cNvSpPr/>
            <p:nvPr/>
          </p:nvSpPr>
          <p:spPr>
            <a:xfrm>
              <a:off x="5996939" y="1431035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201079" y="0"/>
                  </a:moveTo>
                  <a:lnTo>
                    <a:pt x="201079" y="114300"/>
                  </a:lnTo>
                  <a:lnTo>
                    <a:pt x="0" y="114300"/>
                  </a:lnTo>
                  <a:lnTo>
                    <a:pt x="0" y="342900"/>
                  </a:lnTo>
                  <a:lnTo>
                    <a:pt x="201079" y="342900"/>
                  </a:lnTo>
                  <a:lnTo>
                    <a:pt x="201079" y="457200"/>
                  </a:lnTo>
                  <a:lnTo>
                    <a:pt x="381000" y="228600"/>
                  </a:lnTo>
                  <a:lnTo>
                    <a:pt x="201079" y="0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96939" y="1431035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201079" y="457200"/>
                  </a:moveTo>
                  <a:lnTo>
                    <a:pt x="201079" y="342900"/>
                  </a:lnTo>
                  <a:lnTo>
                    <a:pt x="0" y="342900"/>
                  </a:lnTo>
                  <a:lnTo>
                    <a:pt x="0" y="114300"/>
                  </a:lnTo>
                  <a:lnTo>
                    <a:pt x="201079" y="114300"/>
                  </a:lnTo>
                  <a:lnTo>
                    <a:pt x="201079" y="0"/>
                  </a:lnTo>
                  <a:lnTo>
                    <a:pt x="381000" y="228600"/>
                  </a:lnTo>
                  <a:lnTo>
                    <a:pt x="201079" y="457200"/>
                  </a:lnTo>
                  <a:close/>
                </a:path>
              </a:pathLst>
            </a:custGeom>
            <a:ln w="9144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80525" y="6135882"/>
            <a:ext cx="2124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Care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Individuals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715877" y="6077711"/>
            <a:ext cx="390525" cy="466725"/>
            <a:chOff x="5992367" y="6077711"/>
            <a:chExt cx="390525" cy="466725"/>
          </a:xfrm>
        </p:grpSpPr>
        <p:sp>
          <p:nvSpPr>
            <p:cNvPr id="76" name="object 76"/>
            <p:cNvSpPr/>
            <p:nvPr/>
          </p:nvSpPr>
          <p:spPr>
            <a:xfrm>
              <a:off x="5996939" y="6082283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201079" y="0"/>
                  </a:moveTo>
                  <a:lnTo>
                    <a:pt x="201079" y="114299"/>
                  </a:lnTo>
                  <a:lnTo>
                    <a:pt x="0" y="114299"/>
                  </a:lnTo>
                  <a:lnTo>
                    <a:pt x="0" y="342899"/>
                  </a:lnTo>
                  <a:lnTo>
                    <a:pt x="201079" y="342899"/>
                  </a:lnTo>
                  <a:lnTo>
                    <a:pt x="201079" y="457199"/>
                  </a:lnTo>
                  <a:lnTo>
                    <a:pt x="381000" y="228599"/>
                  </a:lnTo>
                  <a:lnTo>
                    <a:pt x="201079" y="0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996939" y="6082283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201079" y="457199"/>
                  </a:moveTo>
                  <a:lnTo>
                    <a:pt x="201079" y="342899"/>
                  </a:lnTo>
                  <a:lnTo>
                    <a:pt x="0" y="342899"/>
                  </a:lnTo>
                  <a:lnTo>
                    <a:pt x="0" y="114299"/>
                  </a:lnTo>
                  <a:lnTo>
                    <a:pt x="201079" y="114299"/>
                  </a:lnTo>
                  <a:lnTo>
                    <a:pt x="201079" y="0"/>
                  </a:lnTo>
                  <a:lnTo>
                    <a:pt x="381000" y="228599"/>
                  </a:lnTo>
                  <a:lnTo>
                    <a:pt x="201079" y="457199"/>
                  </a:lnTo>
                  <a:close/>
                </a:path>
              </a:pathLst>
            </a:custGeom>
            <a:ln w="9144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4"/>
          <p:cNvGrpSpPr/>
          <p:nvPr/>
        </p:nvGrpSpPr>
        <p:grpSpPr>
          <a:xfrm>
            <a:off x="880491" y="1969227"/>
            <a:ext cx="4514469" cy="4275545"/>
            <a:chOff x="1837944" y="944880"/>
            <a:chExt cx="6867525" cy="5535295"/>
          </a:xfrm>
        </p:grpSpPr>
        <p:sp>
          <p:nvSpPr>
            <p:cNvPr id="85" name="object 5"/>
            <p:cNvSpPr/>
            <p:nvPr/>
          </p:nvSpPr>
          <p:spPr>
            <a:xfrm>
              <a:off x="1837944" y="944880"/>
              <a:ext cx="6867144" cy="5535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6"/>
            <p:cNvSpPr/>
            <p:nvPr/>
          </p:nvSpPr>
          <p:spPr>
            <a:xfrm>
              <a:off x="4573523" y="3506724"/>
              <a:ext cx="1109980" cy="719455"/>
            </a:xfrm>
            <a:custGeom>
              <a:avLst/>
              <a:gdLst/>
              <a:ahLst/>
              <a:cxnLst/>
              <a:rect l="l" t="t" r="r" b="b"/>
              <a:pathLst>
                <a:path w="1109979" h="719454">
                  <a:moveTo>
                    <a:pt x="0" y="359663"/>
                  </a:moveTo>
                  <a:lnTo>
                    <a:pt x="11270" y="287178"/>
                  </a:lnTo>
                  <a:lnTo>
                    <a:pt x="43593" y="219664"/>
                  </a:lnTo>
                  <a:lnTo>
                    <a:pt x="66953" y="188225"/>
                  </a:lnTo>
                  <a:lnTo>
                    <a:pt x="94739" y="158570"/>
                  </a:lnTo>
                  <a:lnTo>
                    <a:pt x="126673" y="130882"/>
                  </a:lnTo>
                  <a:lnTo>
                    <a:pt x="162477" y="105341"/>
                  </a:lnTo>
                  <a:lnTo>
                    <a:pt x="201871" y="82128"/>
                  </a:lnTo>
                  <a:lnTo>
                    <a:pt x="244576" y="61423"/>
                  </a:lnTo>
                  <a:lnTo>
                    <a:pt x="290314" y="43408"/>
                  </a:lnTo>
                  <a:lnTo>
                    <a:pt x="338806" y="28263"/>
                  </a:lnTo>
                  <a:lnTo>
                    <a:pt x="389773" y="16169"/>
                  </a:lnTo>
                  <a:lnTo>
                    <a:pt x="442936" y="7306"/>
                  </a:lnTo>
                  <a:lnTo>
                    <a:pt x="498017" y="1856"/>
                  </a:lnTo>
                  <a:lnTo>
                    <a:pt x="554736" y="0"/>
                  </a:lnTo>
                  <a:lnTo>
                    <a:pt x="611454" y="1856"/>
                  </a:lnTo>
                  <a:lnTo>
                    <a:pt x="666535" y="7306"/>
                  </a:lnTo>
                  <a:lnTo>
                    <a:pt x="719698" y="16169"/>
                  </a:lnTo>
                  <a:lnTo>
                    <a:pt x="770665" y="28263"/>
                  </a:lnTo>
                  <a:lnTo>
                    <a:pt x="819157" y="43408"/>
                  </a:lnTo>
                  <a:lnTo>
                    <a:pt x="864895" y="61423"/>
                  </a:lnTo>
                  <a:lnTo>
                    <a:pt x="907600" y="82128"/>
                  </a:lnTo>
                  <a:lnTo>
                    <a:pt x="946994" y="105341"/>
                  </a:lnTo>
                  <a:lnTo>
                    <a:pt x="982798" y="130882"/>
                  </a:lnTo>
                  <a:lnTo>
                    <a:pt x="1014732" y="158570"/>
                  </a:lnTo>
                  <a:lnTo>
                    <a:pt x="1042518" y="188225"/>
                  </a:lnTo>
                  <a:lnTo>
                    <a:pt x="1065878" y="219664"/>
                  </a:lnTo>
                  <a:lnTo>
                    <a:pt x="1098201" y="287178"/>
                  </a:lnTo>
                  <a:lnTo>
                    <a:pt x="1109472" y="359663"/>
                  </a:lnTo>
                  <a:lnTo>
                    <a:pt x="1106607" y="396438"/>
                  </a:lnTo>
                  <a:lnTo>
                    <a:pt x="1084532" y="466618"/>
                  </a:lnTo>
                  <a:lnTo>
                    <a:pt x="1042518" y="531102"/>
                  </a:lnTo>
                  <a:lnTo>
                    <a:pt x="1014732" y="560757"/>
                  </a:lnTo>
                  <a:lnTo>
                    <a:pt x="982798" y="588445"/>
                  </a:lnTo>
                  <a:lnTo>
                    <a:pt x="946994" y="613986"/>
                  </a:lnTo>
                  <a:lnTo>
                    <a:pt x="907600" y="637199"/>
                  </a:lnTo>
                  <a:lnTo>
                    <a:pt x="864895" y="657904"/>
                  </a:lnTo>
                  <a:lnTo>
                    <a:pt x="819157" y="675919"/>
                  </a:lnTo>
                  <a:lnTo>
                    <a:pt x="770665" y="691064"/>
                  </a:lnTo>
                  <a:lnTo>
                    <a:pt x="719698" y="703158"/>
                  </a:lnTo>
                  <a:lnTo>
                    <a:pt x="666535" y="712021"/>
                  </a:lnTo>
                  <a:lnTo>
                    <a:pt x="611454" y="717471"/>
                  </a:lnTo>
                  <a:lnTo>
                    <a:pt x="554736" y="719327"/>
                  </a:lnTo>
                  <a:lnTo>
                    <a:pt x="498017" y="717471"/>
                  </a:lnTo>
                  <a:lnTo>
                    <a:pt x="442936" y="712021"/>
                  </a:lnTo>
                  <a:lnTo>
                    <a:pt x="389773" y="703158"/>
                  </a:lnTo>
                  <a:lnTo>
                    <a:pt x="338806" y="691064"/>
                  </a:lnTo>
                  <a:lnTo>
                    <a:pt x="290314" y="675919"/>
                  </a:lnTo>
                  <a:lnTo>
                    <a:pt x="244576" y="657904"/>
                  </a:lnTo>
                  <a:lnTo>
                    <a:pt x="201871" y="637199"/>
                  </a:lnTo>
                  <a:lnTo>
                    <a:pt x="162477" y="613986"/>
                  </a:lnTo>
                  <a:lnTo>
                    <a:pt x="126673" y="588445"/>
                  </a:lnTo>
                  <a:lnTo>
                    <a:pt x="94739" y="560757"/>
                  </a:lnTo>
                  <a:lnTo>
                    <a:pt x="66953" y="531102"/>
                  </a:lnTo>
                  <a:lnTo>
                    <a:pt x="43593" y="499663"/>
                  </a:lnTo>
                  <a:lnTo>
                    <a:pt x="11270" y="432149"/>
                  </a:lnTo>
                  <a:lnTo>
                    <a:pt x="0" y="359663"/>
                  </a:lnTo>
                  <a:close/>
                </a:path>
              </a:pathLst>
            </a:custGeom>
            <a:ln w="39624">
              <a:solidFill>
                <a:srgbClr val="A410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3"/>
          <p:cNvSpPr/>
          <p:nvPr/>
        </p:nvSpPr>
        <p:spPr>
          <a:xfrm>
            <a:off x="10134601" y="3733800"/>
            <a:ext cx="1600200" cy="1109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4"/>
          <p:cNvSpPr/>
          <p:nvPr/>
        </p:nvSpPr>
        <p:spPr>
          <a:xfrm>
            <a:off x="10134601" y="2467055"/>
            <a:ext cx="1595784" cy="1092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5"/>
          <p:cNvSpPr txBox="1"/>
          <p:nvPr/>
        </p:nvSpPr>
        <p:spPr>
          <a:xfrm>
            <a:off x="6876606" y="2423197"/>
            <a:ext cx="2904666" cy="25045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Multi-Disciplinary</a:t>
            </a:r>
            <a:r>
              <a:rPr b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Team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pc="-15" dirty="0">
                <a:latin typeface="Arial"/>
                <a:cs typeface="Arial"/>
              </a:rPr>
              <a:t>Physician</a:t>
            </a:r>
            <a:r>
              <a:rPr spc="10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Specialists</a:t>
            </a:r>
            <a:endParaRPr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pc="-5" dirty="0" smtClean="0">
                <a:latin typeface="Arial"/>
                <a:cs typeface="Arial"/>
              </a:rPr>
              <a:t>Nurses</a:t>
            </a:r>
            <a:endParaRPr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pc="-10" dirty="0" smtClean="0">
                <a:latin typeface="Arial"/>
                <a:cs typeface="Arial"/>
              </a:rPr>
              <a:t>Dieticians</a:t>
            </a:r>
            <a:endParaRPr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pc="-10" dirty="0" smtClean="0">
                <a:latin typeface="Arial"/>
                <a:cs typeface="Arial"/>
              </a:rPr>
              <a:t>Psychologists</a:t>
            </a:r>
            <a:endParaRPr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pc="-5" dirty="0" smtClean="0">
                <a:latin typeface="Arial"/>
                <a:cs typeface="Arial"/>
              </a:rPr>
              <a:t>Care</a:t>
            </a:r>
            <a:r>
              <a:rPr spc="10" dirty="0" smtClean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Managers</a:t>
            </a:r>
            <a:endParaRPr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pc="-10" dirty="0" smtClean="0">
                <a:latin typeface="Arial"/>
                <a:cs typeface="Arial"/>
              </a:rPr>
              <a:t>IT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spc="-10" dirty="0" smtClean="0">
                <a:latin typeface="Arial"/>
                <a:cs typeface="Arial"/>
              </a:rPr>
              <a:t>Platform</a:t>
            </a:r>
            <a:endParaRPr lang="en-US" spc="-10" dirty="0" smtClean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56870" algn="l"/>
                <a:tab pos="357505" algn="l"/>
              </a:tabLst>
            </a:pPr>
            <a:r>
              <a:rPr spc="-10" dirty="0" smtClean="0">
                <a:latin typeface="Arial"/>
                <a:cs typeface="Arial"/>
              </a:rPr>
              <a:t>Housed </a:t>
            </a:r>
            <a:r>
              <a:rPr spc="-15" dirty="0">
                <a:latin typeface="Arial"/>
                <a:cs typeface="Arial"/>
              </a:rPr>
              <a:t>within Single</a:t>
            </a:r>
            <a:r>
              <a:rPr spc="1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Facility</a:t>
            </a:r>
            <a:endParaRPr dirty="0">
              <a:latin typeface="Arial"/>
              <a:cs typeface="Arial"/>
            </a:endParaRPr>
          </a:p>
        </p:txBody>
      </p:sp>
      <p:sp>
        <p:nvSpPr>
          <p:cNvPr id="90" name="object 3"/>
          <p:cNvSpPr txBox="1"/>
          <p:nvPr/>
        </p:nvSpPr>
        <p:spPr>
          <a:xfrm>
            <a:off x="6803375" y="5039066"/>
            <a:ext cx="5345920" cy="13965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sng" spc="-5" dirty="0">
                <a:latin typeface="Arial"/>
                <a:cs typeface="Arial"/>
              </a:rPr>
              <a:t>Achievements:</a:t>
            </a:r>
            <a:endParaRPr u="sng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pc="-10" dirty="0" smtClean="0">
                <a:latin typeface="Arial"/>
                <a:cs typeface="Arial"/>
              </a:rPr>
              <a:t>High </a:t>
            </a:r>
            <a:r>
              <a:rPr lang="en-US" spc="-10" dirty="0" smtClean="0">
                <a:latin typeface="Arial"/>
                <a:cs typeface="Arial"/>
              </a:rPr>
              <a:t>% </a:t>
            </a:r>
            <a:r>
              <a:rPr spc="-10" dirty="0" smtClean="0">
                <a:latin typeface="Arial"/>
                <a:cs typeface="Arial"/>
              </a:rPr>
              <a:t>of </a:t>
            </a:r>
            <a:r>
              <a:rPr spc="-10" dirty="0">
                <a:latin typeface="Arial"/>
                <a:cs typeface="Arial"/>
              </a:rPr>
              <a:t>patients </a:t>
            </a:r>
            <a:r>
              <a:rPr spc="-15" dirty="0">
                <a:latin typeface="Arial"/>
                <a:cs typeface="Arial"/>
              </a:rPr>
              <a:t>with </a:t>
            </a:r>
            <a:r>
              <a:rPr spc="-10" dirty="0">
                <a:latin typeface="Arial"/>
                <a:cs typeface="Arial"/>
              </a:rPr>
              <a:t>HbA1c </a:t>
            </a:r>
            <a:r>
              <a:rPr spc="-15" dirty="0">
                <a:latin typeface="Arial"/>
                <a:cs typeface="Arial"/>
              </a:rPr>
              <a:t>levels </a:t>
            </a:r>
            <a:r>
              <a:rPr spc="-5" dirty="0">
                <a:latin typeface="Arial"/>
                <a:cs typeface="Arial"/>
              </a:rPr>
              <a:t>&lt;</a:t>
            </a:r>
            <a:r>
              <a:rPr spc="3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7.5%</a:t>
            </a:r>
            <a:endParaRPr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pc="-10" dirty="0" smtClean="0">
                <a:latin typeface="Arial"/>
                <a:cs typeface="Arial"/>
              </a:rPr>
              <a:t>Lowest </a:t>
            </a:r>
            <a:r>
              <a:rPr spc="-5" dirty="0">
                <a:latin typeface="Arial"/>
                <a:cs typeface="Arial"/>
              </a:rPr>
              <a:t>rate </a:t>
            </a:r>
            <a:r>
              <a:rPr spc="-10" dirty="0">
                <a:latin typeface="Arial"/>
                <a:cs typeface="Arial"/>
              </a:rPr>
              <a:t>(&lt;3%) of hospital </a:t>
            </a:r>
            <a:r>
              <a:rPr spc="-5" dirty="0">
                <a:latin typeface="Arial"/>
                <a:cs typeface="Arial"/>
              </a:rPr>
              <a:t>admissions </a:t>
            </a:r>
            <a:endParaRPr lang="en-US" spc="-5" dirty="0" smtClean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pc="-10" dirty="0" smtClean="0">
                <a:latin typeface="Arial"/>
                <a:cs typeface="Arial"/>
              </a:rPr>
              <a:t>Significant </a:t>
            </a:r>
            <a:r>
              <a:rPr spc="-10" dirty="0">
                <a:latin typeface="Arial"/>
                <a:cs typeface="Arial"/>
              </a:rPr>
              <a:t>reduction </a:t>
            </a:r>
            <a:r>
              <a:rPr spc="-15" dirty="0">
                <a:latin typeface="Arial"/>
                <a:cs typeface="Arial"/>
              </a:rPr>
              <a:t>in </a:t>
            </a:r>
            <a:r>
              <a:rPr spc="-10" dirty="0">
                <a:latin typeface="Arial"/>
                <a:cs typeface="Arial"/>
              </a:rPr>
              <a:t>annual </a:t>
            </a:r>
            <a:r>
              <a:rPr dirty="0">
                <a:latin typeface="Arial"/>
                <a:cs typeface="Arial"/>
              </a:rPr>
              <a:t>cost </a:t>
            </a:r>
            <a:r>
              <a:rPr spc="-10" dirty="0" smtClean="0">
                <a:latin typeface="Arial"/>
                <a:cs typeface="Arial"/>
              </a:rPr>
              <a:t>of</a:t>
            </a:r>
            <a:r>
              <a:rPr lang="en-US" spc="175" dirty="0" smtClean="0">
                <a:latin typeface="Arial"/>
                <a:cs typeface="Arial"/>
              </a:rPr>
              <a:t> </a:t>
            </a:r>
            <a:r>
              <a:rPr spc="-5" dirty="0" smtClean="0">
                <a:latin typeface="Arial"/>
                <a:cs typeface="Arial"/>
              </a:rPr>
              <a:t>care</a:t>
            </a:r>
            <a:endParaRPr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pc="-10" dirty="0" smtClean="0">
                <a:latin typeface="Arial"/>
                <a:cs typeface="Arial"/>
              </a:rPr>
              <a:t>Highest </a:t>
            </a:r>
            <a:r>
              <a:rPr spc="-10" dirty="0">
                <a:latin typeface="Arial"/>
                <a:cs typeface="Arial"/>
              </a:rPr>
              <a:t>patient </a:t>
            </a:r>
            <a:r>
              <a:rPr spc="-5" dirty="0">
                <a:latin typeface="Arial"/>
                <a:cs typeface="Arial"/>
              </a:rPr>
              <a:t>satisfaction </a:t>
            </a:r>
            <a:r>
              <a:rPr spc="-10" dirty="0">
                <a:latin typeface="Arial"/>
                <a:cs typeface="Arial"/>
              </a:rPr>
              <a:t>(9.5/10) </a:t>
            </a:r>
            <a:r>
              <a:rPr spc="-10" dirty="0" smtClean="0">
                <a:latin typeface="Arial"/>
                <a:cs typeface="Arial"/>
              </a:rPr>
              <a:t>rating</a:t>
            </a:r>
            <a:endParaRPr dirty="0">
              <a:latin typeface="Arial"/>
              <a:cs typeface="Arial"/>
            </a:endParaRPr>
          </a:p>
        </p:txBody>
      </p:sp>
      <p:sp>
        <p:nvSpPr>
          <p:cNvPr id="91" name="object 74"/>
          <p:cNvSpPr txBox="1"/>
          <p:nvPr/>
        </p:nvSpPr>
        <p:spPr>
          <a:xfrm>
            <a:off x="8587740" y="6482080"/>
            <a:ext cx="1699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Care </a:t>
            </a:r>
            <a:r>
              <a:rPr sz="1800" b="1" dirty="0">
                <a:latin typeface="Arial"/>
                <a:cs typeface="Arial"/>
              </a:rPr>
              <a:t>by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Team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4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7" grpId="0" animBg="1"/>
      <p:bldP spid="88" grpId="0" animBg="1"/>
      <p:bldP spid="89" grpId="0"/>
      <p:bldP spid="90" grpId="0" animBg="1"/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90800" y="126618"/>
            <a:ext cx="6690868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spc="-10" dirty="0">
                <a:solidFill>
                  <a:srgbClr val="002060"/>
                </a:solidFill>
              </a:rPr>
              <a:t>Integrating Across the Care Cycle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013447" y="1591055"/>
            <a:ext cx="5023485" cy="378460"/>
            <a:chOff x="7013447" y="1591055"/>
            <a:chExt cx="5023485" cy="378460"/>
          </a:xfrm>
        </p:grpSpPr>
        <p:sp>
          <p:nvSpPr>
            <p:cNvPr id="6" name="object 6"/>
            <p:cNvSpPr/>
            <p:nvPr/>
          </p:nvSpPr>
          <p:spPr>
            <a:xfrm>
              <a:off x="7025639" y="1603247"/>
              <a:ext cx="4998720" cy="353695"/>
            </a:xfrm>
            <a:custGeom>
              <a:avLst/>
              <a:gdLst/>
              <a:ahLst/>
              <a:cxnLst/>
              <a:rect l="l" t="t" r="r" b="b"/>
              <a:pathLst>
                <a:path w="4998720" h="353694">
                  <a:moveTo>
                    <a:pt x="4821936" y="0"/>
                  </a:moveTo>
                  <a:lnTo>
                    <a:pt x="4821936" y="88392"/>
                  </a:lnTo>
                  <a:lnTo>
                    <a:pt x="0" y="88392"/>
                  </a:lnTo>
                  <a:lnTo>
                    <a:pt x="0" y="265176"/>
                  </a:lnTo>
                  <a:lnTo>
                    <a:pt x="4821936" y="265176"/>
                  </a:lnTo>
                  <a:lnTo>
                    <a:pt x="4821936" y="353568"/>
                  </a:lnTo>
                  <a:lnTo>
                    <a:pt x="4998720" y="176784"/>
                  </a:lnTo>
                  <a:lnTo>
                    <a:pt x="4821936" y="0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9" y="1603247"/>
              <a:ext cx="4998720" cy="353695"/>
            </a:xfrm>
            <a:custGeom>
              <a:avLst/>
              <a:gdLst/>
              <a:ahLst/>
              <a:cxnLst/>
              <a:rect l="l" t="t" r="r" b="b"/>
              <a:pathLst>
                <a:path w="4998720" h="353694">
                  <a:moveTo>
                    <a:pt x="4998720" y="176784"/>
                  </a:moveTo>
                  <a:lnTo>
                    <a:pt x="4821936" y="353568"/>
                  </a:lnTo>
                  <a:lnTo>
                    <a:pt x="4821936" y="265176"/>
                  </a:lnTo>
                  <a:lnTo>
                    <a:pt x="0" y="265176"/>
                  </a:lnTo>
                  <a:lnTo>
                    <a:pt x="0" y="88392"/>
                  </a:lnTo>
                  <a:lnTo>
                    <a:pt x="4821936" y="88392"/>
                  </a:lnTo>
                  <a:lnTo>
                    <a:pt x="4821936" y="0"/>
                  </a:lnTo>
                  <a:lnTo>
                    <a:pt x="4998720" y="176784"/>
                  </a:lnTo>
                  <a:close/>
                </a:path>
              </a:pathLst>
            </a:custGeom>
            <a:ln w="24384">
              <a:solidFill>
                <a:srgbClr val="8FB5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4592" y="1591055"/>
            <a:ext cx="5023485" cy="378460"/>
            <a:chOff x="164592" y="1591055"/>
            <a:chExt cx="5023485" cy="378460"/>
          </a:xfrm>
        </p:grpSpPr>
        <p:sp>
          <p:nvSpPr>
            <p:cNvPr id="9" name="object 9"/>
            <p:cNvSpPr/>
            <p:nvPr/>
          </p:nvSpPr>
          <p:spPr>
            <a:xfrm>
              <a:off x="176784" y="1603247"/>
              <a:ext cx="4998720" cy="353695"/>
            </a:xfrm>
            <a:custGeom>
              <a:avLst/>
              <a:gdLst/>
              <a:ahLst/>
              <a:cxnLst/>
              <a:rect l="l" t="t" r="r" b="b"/>
              <a:pathLst>
                <a:path w="4998720" h="353694">
                  <a:moveTo>
                    <a:pt x="176784" y="0"/>
                  </a:moveTo>
                  <a:lnTo>
                    <a:pt x="0" y="176784"/>
                  </a:lnTo>
                  <a:lnTo>
                    <a:pt x="176784" y="353568"/>
                  </a:lnTo>
                  <a:lnTo>
                    <a:pt x="176784" y="265176"/>
                  </a:lnTo>
                  <a:lnTo>
                    <a:pt x="4998720" y="265176"/>
                  </a:lnTo>
                  <a:lnTo>
                    <a:pt x="4998720" y="88392"/>
                  </a:lnTo>
                  <a:lnTo>
                    <a:pt x="176784" y="88392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784" y="1603247"/>
              <a:ext cx="4998720" cy="353695"/>
            </a:xfrm>
            <a:custGeom>
              <a:avLst/>
              <a:gdLst/>
              <a:ahLst/>
              <a:cxnLst/>
              <a:rect l="l" t="t" r="r" b="b"/>
              <a:pathLst>
                <a:path w="4998720" h="353694">
                  <a:moveTo>
                    <a:pt x="0" y="176784"/>
                  </a:moveTo>
                  <a:lnTo>
                    <a:pt x="176784" y="353568"/>
                  </a:lnTo>
                  <a:lnTo>
                    <a:pt x="176784" y="265176"/>
                  </a:lnTo>
                  <a:lnTo>
                    <a:pt x="4998720" y="265176"/>
                  </a:lnTo>
                  <a:lnTo>
                    <a:pt x="4998720" y="88392"/>
                  </a:lnTo>
                  <a:lnTo>
                    <a:pt x="176784" y="88392"/>
                  </a:lnTo>
                  <a:lnTo>
                    <a:pt x="176784" y="0"/>
                  </a:lnTo>
                  <a:lnTo>
                    <a:pt x="0" y="176784"/>
                  </a:lnTo>
                  <a:close/>
                </a:path>
              </a:pathLst>
            </a:custGeom>
            <a:ln w="24384">
              <a:solidFill>
                <a:srgbClr val="8FB5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16074" y="588200"/>
            <a:ext cx="8533765" cy="1073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7840">
              <a:lnSpc>
                <a:spcPct val="100000"/>
              </a:lnSpc>
              <a:spcBef>
                <a:spcPts val="10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Role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Surgeons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Beyond 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Operating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Room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  <a:tabLst>
                <a:tab pos="6681470" algn="l"/>
              </a:tabLst>
            </a:pPr>
            <a:r>
              <a:rPr sz="2400" b="1" spc="-5" dirty="0">
                <a:solidFill>
                  <a:srgbClr val="217435"/>
                </a:solidFill>
                <a:latin typeface="Arial"/>
                <a:cs typeface="Arial"/>
              </a:rPr>
              <a:t>Upstream	</a:t>
            </a:r>
            <a:r>
              <a:rPr sz="2400" b="1" dirty="0">
                <a:solidFill>
                  <a:srgbClr val="217435"/>
                </a:solidFill>
                <a:latin typeface="Arial"/>
                <a:cs typeface="Arial"/>
              </a:rPr>
              <a:t>Downstream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8235" y="2122932"/>
            <a:ext cx="1579245" cy="646430"/>
          </a:xfrm>
          <a:prstGeom prst="rect">
            <a:avLst/>
          </a:prstGeom>
          <a:solidFill>
            <a:srgbClr val="B4CDED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18110" marR="113664" indent="27432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Medical  </a:t>
            </a:r>
            <a:r>
              <a:rPr sz="1800" spc="-40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anage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1211" y="2122932"/>
            <a:ext cx="1576070" cy="646430"/>
          </a:xfrm>
          <a:prstGeom prst="rect">
            <a:avLst/>
          </a:prstGeom>
          <a:solidFill>
            <a:srgbClr val="B4CDED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537845" marR="132080" indent="-40259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reope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</a:t>
            </a:r>
            <a:r>
              <a:rPr sz="1800" spc="-15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e  Care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14188" y="1680972"/>
            <a:ext cx="1576070" cy="108839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183515" marR="182880" indent="18542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Surgical  I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v</a:t>
            </a:r>
            <a:r>
              <a:rPr sz="1800" spc="5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27164" y="2122932"/>
            <a:ext cx="1576070" cy="646430"/>
          </a:xfrm>
          <a:prstGeom prst="rect">
            <a:avLst/>
          </a:prstGeom>
          <a:solidFill>
            <a:srgbClr val="B4CDED"/>
          </a:solidFill>
          <a:ln w="9144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542925" marR="99060" indent="-441959">
              <a:lnSpc>
                <a:spcPts val="2090"/>
              </a:lnSpc>
              <a:spcBef>
                <a:spcPts val="459"/>
              </a:spcBef>
            </a:pPr>
            <a:r>
              <a:rPr sz="1750" spc="5" dirty="0">
                <a:latin typeface="Arial"/>
                <a:cs typeface="Arial"/>
              </a:rPr>
              <a:t>P</a:t>
            </a:r>
            <a:r>
              <a:rPr sz="1750" spc="10" dirty="0">
                <a:latin typeface="Arial"/>
                <a:cs typeface="Arial"/>
              </a:rPr>
              <a:t>os</a:t>
            </a:r>
            <a:r>
              <a:rPr sz="1750" spc="-10" dirty="0">
                <a:latin typeface="Arial"/>
                <a:cs typeface="Arial"/>
              </a:rPr>
              <a:t>t</a:t>
            </a:r>
            <a:r>
              <a:rPr sz="1750" spc="10" dirty="0">
                <a:latin typeface="Arial"/>
                <a:cs typeface="Arial"/>
              </a:rPr>
              <a:t>ope</a:t>
            </a:r>
            <a:r>
              <a:rPr sz="1750" spc="-10" dirty="0">
                <a:latin typeface="Arial"/>
                <a:cs typeface="Arial"/>
              </a:rPr>
              <a:t>r</a:t>
            </a:r>
            <a:r>
              <a:rPr sz="1750" spc="10" dirty="0">
                <a:latin typeface="Arial"/>
                <a:cs typeface="Arial"/>
              </a:rPr>
              <a:t>a</a:t>
            </a:r>
            <a:r>
              <a:rPr sz="1750" spc="-10" dirty="0">
                <a:latin typeface="Arial"/>
                <a:cs typeface="Arial"/>
              </a:rPr>
              <a:t>t</a:t>
            </a:r>
            <a:r>
              <a:rPr sz="1750" spc="-5" dirty="0">
                <a:latin typeface="Arial"/>
                <a:cs typeface="Arial"/>
              </a:rPr>
              <a:t>i</a:t>
            </a:r>
            <a:r>
              <a:rPr sz="1750" spc="10" dirty="0">
                <a:latin typeface="Arial"/>
                <a:cs typeface="Arial"/>
              </a:rPr>
              <a:t>v</a:t>
            </a:r>
            <a:r>
              <a:rPr sz="1750" dirty="0">
                <a:latin typeface="Arial"/>
                <a:cs typeface="Arial"/>
              </a:rPr>
              <a:t>e  </a:t>
            </a:r>
            <a:r>
              <a:rPr sz="1750" spc="-5" dirty="0">
                <a:latin typeface="Arial"/>
                <a:cs typeface="Arial"/>
              </a:rPr>
              <a:t>Care</a:t>
            </a:r>
            <a:endParaRPr sz="1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7092" y="2122932"/>
            <a:ext cx="1579245" cy="646430"/>
          </a:xfrm>
          <a:prstGeom prst="rect">
            <a:avLst/>
          </a:prstGeom>
          <a:solidFill>
            <a:srgbClr val="B4CDED"/>
          </a:solidFill>
          <a:ln w="9144">
            <a:solidFill>
              <a:srgbClr val="000000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400"/>
              </a:spcBef>
            </a:pPr>
            <a:r>
              <a:rPr sz="1800" dirty="0">
                <a:latin typeface="Arial"/>
                <a:cs typeface="Arial"/>
              </a:rPr>
              <a:t>Rehabilitation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50068" y="2122932"/>
            <a:ext cx="1576070" cy="646430"/>
          </a:xfrm>
          <a:prstGeom prst="rect">
            <a:avLst/>
          </a:prstGeom>
          <a:solidFill>
            <a:srgbClr val="B4CDED"/>
          </a:solidFill>
          <a:ln w="9144">
            <a:solidFill>
              <a:srgbClr val="000000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400"/>
              </a:spcBef>
            </a:pPr>
            <a:r>
              <a:rPr sz="1800" dirty="0">
                <a:latin typeface="Arial"/>
                <a:cs typeface="Arial"/>
              </a:rPr>
              <a:t>Surveillance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86711" y="2907792"/>
            <a:ext cx="1579245" cy="3566160"/>
          </a:xfrm>
          <a:prstGeom prst="rect">
            <a:avLst/>
          </a:prstGeom>
          <a:ln w="24383">
            <a:solidFill>
              <a:srgbClr val="8FB5E4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07645" marR="97155" indent="-116205">
              <a:lnSpc>
                <a:spcPct val="100000"/>
              </a:lnSpc>
              <a:spcBef>
                <a:spcPts val="340"/>
              </a:spcBef>
              <a:buChar char="•"/>
              <a:tabLst>
                <a:tab pos="208279" algn="l"/>
              </a:tabLst>
            </a:pPr>
            <a:r>
              <a:rPr sz="1400" spc="-10" dirty="0">
                <a:latin typeface="Arial"/>
                <a:cs typeface="Arial"/>
              </a:rPr>
              <a:t>Partner </a:t>
            </a:r>
            <a:r>
              <a:rPr sz="1400" spc="-15" dirty="0">
                <a:latin typeface="Arial"/>
                <a:cs typeface="Arial"/>
              </a:rPr>
              <a:t>with  </a:t>
            </a:r>
            <a:r>
              <a:rPr sz="1400" spc="-10" dirty="0">
                <a:latin typeface="Arial"/>
                <a:cs typeface="Arial"/>
              </a:rPr>
              <a:t>medical  specialists to </a:t>
            </a:r>
            <a:r>
              <a:rPr sz="1400" spc="-1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manage  complex cases 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15" dirty="0">
                <a:latin typeface="Arial"/>
                <a:cs typeface="Arial"/>
              </a:rPr>
              <a:t>ongoing  </a:t>
            </a:r>
            <a:r>
              <a:rPr sz="1400" spc="-10" dirty="0">
                <a:latin typeface="Arial"/>
                <a:cs typeface="Arial"/>
              </a:rPr>
              <a:t>evaluation </a:t>
            </a:r>
            <a:r>
              <a:rPr sz="1400" spc="-15" dirty="0">
                <a:latin typeface="Arial"/>
                <a:cs typeface="Arial"/>
              </a:rPr>
              <a:t>of </a:t>
            </a:r>
            <a:r>
              <a:rPr sz="1400" spc="-1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need for  </a:t>
            </a:r>
            <a:r>
              <a:rPr sz="1400" b="1" spc="-10" dirty="0">
                <a:solidFill>
                  <a:srgbClr val="073E87"/>
                </a:solidFill>
                <a:latin typeface="Arial"/>
                <a:cs typeface="Arial"/>
              </a:rPr>
              <a:t>surgery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550">
              <a:latin typeface="Arial"/>
              <a:cs typeface="Arial"/>
            </a:endParaRPr>
          </a:p>
          <a:p>
            <a:pPr marL="207645" marR="189230" indent="-116205">
              <a:lnSpc>
                <a:spcPct val="100000"/>
              </a:lnSpc>
              <a:buFont typeface="Arial"/>
              <a:buChar char="•"/>
              <a:tabLst>
                <a:tab pos="208279" algn="l"/>
              </a:tabLst>
            </a:pP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Develop </a:t>
            </a:r>
            <a:r>
              <a:rPr sz="1400" b="1" spc="-20" dirty="0">
                <a:solidFill>
                  <a:srgbClr val="073E87"/>
                </a:solidFill>
                <a:latin typeface="Arial"/>
                <a:cs typeface="Arial"/>
              </a:rPr>
              <a:t>non- 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surgical  options </a:t>
            </a:r>
            <a:r>
              <a:rPr sz="1400" spc="-15" dirty="0">
                <a:latin typeface="Arial"/>
                <a:cs typeface="Arial"/>
              </a:rPr>
              <a:t>with  other providers  (e.g. physical  </a:t>
            </a:r>
            <a:r>
              <a:rPr sz="1400" spc="-10" dirty="0">
                <a:latin typeface="Arial"/>
                <a:cs typeface="Arial"/>
              </a:rPr>
              <a:t>therapists)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99688" y="2907792"/>
            <a:ext cx="1576070" cy="3566160"/>
          </a:xfrm>
          <a:prstGeom prst="rect">
            <a:avLst/>
          </a:prstGeom>
          <a:ln w="24383">
            <a:solidFill>
              <a:srgbClr val="8FB5E4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06375" marR="92075" indent="-116205">
              <a:lnSpc>
                <a:spcPct val="100000"/>
              </a:lnSpc>
              <a:spcBef>
                <a:spcPts val="340"/>
              </a:spcBef>
              <a:buChar char="•"/>
              <a:tabLst>
                <a:tab pos="207010" algn="l"/>
              </a:tabLst>
            </a:pPr>
            <a:r>
              <a:rPr sz="1400" spc="-10" dirty="0">
                <a:latin typeface="Arial"/>
                <a:cs typeface="Arial"/>
              </a:rPr>
              <a:t>Collaborate </a:t>
            </a:r>
            <a:r>
              <a:rPr sz="1400" spc="-15" dirty="0">
                <a:latin typeface="Arial"/>
                <a:cs typeface="Arial"/>
              </a:rPr>
              <a:t>with  </a:t>
            </a:r>
            <a:r>
              <a:rPr sz="1400" spc="-10" dirty="0">
                <a:latin typeface="Arial"/>
                <a:cs typeface="Arial"/>
              </a:rPr>
              <a:t>primary care &amp;  </a:t>
            </a:r>
            <a:r>
              <a:rPr sz="1400" spc="-15" dirty="0">
                <a:latin typeface="Arial"/>
                <a:cs typeface="Arial"/>
              </a:rPr>
              <a:t>ane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he</a:t>
            </a:r>
            <a:r>
              <a:rPr sz="1400" spc="-5" dirty="0">
                <a:latin typeface="Arial"/>
                <a:cs typeface="Arial"/>
              </a:rPr>
              <a:t>si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spc="-15" dirty="0">
                <a:latin typeface="Arial"/>
                <a:cs typeface="Arial"/>
              </a:rPr>
              <a:t>og</a:t>
            </a:r>
            <a:r>
              <a:rPr sz="1400" spc="-5" dirty="0">
                <a:latin typeface="Arial"/>
                <a:cs typeface="Arial"/>
              </a:rPr>
              <a:t>ist 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b="1" spc="-10" dirty="0">
                <a:solidFill>
                  <a:srgbClr val="073E87"/>
                </a:solidFill>
                <a:latin typeface="Arial"/>
                <a:cs typeface="Arial"/>
              </a:rPr>
              <a:t>prepare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the  patient for  successful  </a:t>
            </a:r>
            <a:r>
              <a:rPr sz="1400" b="1" spc="-10" dirty="0">
                <a:solidFill>
                  <a:srgbClr val="073E87"/>
                </a:solidFill>
                <a:latin typeface="Arial"/>
                <a:cs typeface="Arial"/>
              </a:rPr>
              <a:t>surgery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550">
              <a:latin typeface="Arial"/>
              <a:cs typeface="Arial"/>
            </a:endParaRPr>
          </a:p>
          <a:p>
            <a:pPr marL="206375" marR="161925" indent="-116205">
              <a:lnSpc>
                <a:spcPct val="100000"/>
              </a:lnSpc>
              <a:buChar char="•"/>
              <a:tabLst>
                <a:tab pos="207010" algn="l"/>
              </a:tabLst>
            </a:pPr>
            <a:r>
              <a:rPr sz="1400" spc="-5" dirty="0">
                <a:latin typeface="Arial"/>
                <a:cs typeface="Arial"/>
              </a:rPr>
              <a:t>Be </a:t>
            </a:r>
            <a:r>
              <a:rPr sz="1400" spc="-10" dirty="0">
                <a:latin typeface="Arial"/>
                <a:cs typeface="Arial"/>
              </a:rPr>
              <a:t>accessible  to patient </a:t>
            </a:r>
            <a:r>
              <a:rPr sz="1400" spc="-15" dirty="0">
                <a:latin typeface="Arial"/>
                <a:cs typeface="Arial"/>
              </a:rPr>
              <a:t>and  </a:t>
            </a:r>
            <a:r>
              <a:rPr sz="1400" spc="-10" dirty="0">
                <a:latin typeface="Arial"/>
                <a:cs typeface="Arial"/>
              </a:rPr>
              <a:t>primary care  </a:t>
            </a:r>
            <a:r>
              <a:rPr sz="1400" spc="-15" dirty="0">
                <a:latin typeface="Arial"/>
                <a:cs typeface="Arial"/>
              </a:rPr>
              <a:t>team </a:t>
            </a:r>
            <a:r>
              <a:rPr sz="1400" spc="-10" dirty="0">
                <a:latin typeface="Arial"/>
                <a:cs typeface="Arial"/>
              </a:rPr>
              <a:t>for </a:t>
            </a:r>
            <a:r>
              <a:rPr sz="1400" b="1" spc="-10" dirty="0">
                <a:solidFill>
                  <a:srgbClr val="073E87"/>
                </a:solidFill>
                <a:latin typeface="Arial"/>
                <a:cs typeface="Arial"/>
              </a:rPr>
              <a:t>pre- 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operative </a:t>
            </a:r>
            <a:r>
              <a:rPr sz="1400" b="1" spc="-10" dirty="0">
                <a:solidFill>
                  <a:srgbClr val="073E87"/>
                </a:solidFill>
                <a:latin typeface="Arial"/>
                <a:cs typeface="Arial"/>
              </a:rPr>
              <a:t>care 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questions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06567" y="2907792"/>
            <a:ext cx="1579245" cy="3566160"/>
          </a:xfrm>
          <a:prstGeom prst="rect">
            <a:avLst/>
          </a:prstGeom>
          <a:ln w="24384">
            <a:solidFill>
              <a:srgbClr val="8FB5E4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07645" marR="301625" indent="-11620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08279" algn="l"/>
              </a:tabLst>
            </a:pPr>
            <a:r>
              <a:rPr sz="1400" b="1" spc="-10" dirty="0">
                <a:solidFill>
                  <a:srgbClr val="073E87"/>
                </a:solidFill>
                <a:latin typeface="Arial"/>
                <a:cs typeface="Arial"/>
              </a:rPr>
              <a:t>Optimize</a:t>
            </a:r>
            <a:r>
              <a:rPr sz="1400" b="1" spc="-3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the  surgical  process and  </a:t>
            </a:r>
            <a:r>
              <a:rPr sz="1400" b="1" spc="-10" dirty="0">
                <a:solidFill>
                  <a:srgbClr val="073E87"/>
                </a:solidFill>
                <a:latin typeface="Arial"/>
                <a:cs typeface="Arial"/>
              </a:rPr>
              <a:t>results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19543" y="2907792"/>
            <a:ext cx="1579245" cy="3566160"/>
          </a:xfrm>
          <a:prstGeom prst="rect">
            <a:avLst/>
          </a:prstGeom>
          <a:ln w="24384">
            <a:solidFill>
              <a:srgbClr val="8FB5E4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08279" marR="179070" indent="-11620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08915" algn="l"/>
              </a:tabLst>
            </a:pP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Co-develop  best practices 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with </a:t>
            </a:r>
            <a:r>
              <a:rPr sz="1400" spc="-30" dirty="0">
                <a:latin typeface="Arial"/>
                <a:cs typeface="Arial"/>
              </a:rPr>
              <a:t>PACU  </a:t>
            </a:r>
            <a:r>
              <a:rPr sz="1400" spc="-15" dirty="0">
                <a:latin typeface="Arial"/>
                <a:cs typeface="Arial"/>
              </a:rPr>
              <a:t>team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73E87"/>
              </a:buClr>
              <a:buFont typeface="Arial"/>
              <a:buChar char="•"/>
            </a:pPr>
            <a:endParaRPr sz="1550">
              <a:latin typeface="Arial"/>
              <a:cs typeface="Arial"/>
            </a:endParaRPr>
          </a:p>
          <a:p>
            <a:pPr marL="208279" marR="115570" indent="-116205">
              <a:lnSpc>
                <a:spcPct val="100000"/>
              </a:lnSpc>
              <a:buFont typeface="Arial"/>
              <a:buChar char="•"/>
              <a:tabLst>
                <a:tab pos="208915" algn="l"/>
              </a:tabLst>
            </a:pP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Lead </a:t>
            </a:r>
            <a:r>
              <a:rPr sz="1400" spc="-15" dirty="0">
                <a:latin typeface="Arial"/>
                <a:cs typeface="Arial"/>
              </a:rPr>
              <a:t>integrated  </a:t>
            </a:r>
            <a:r>
              <a:rPr sz="1400" spc="-10" dirty="0">
                <a:latin typeface="Arial"/>
                <a:cs typeface="Arial"/>
              </a:rPr>
              <a:t>multidisciplinary  </a:t>
            </a:r>
            <a:r>
              <a:rPr sz="1400" spc="-15" dirty="0">
                <a:latin typeface="Arial"/>
                <a:cs typeface="Arial"/>
              </a:rPr>
              <a:t>post-operative  </a:t>
            </a:r>
            <a:r>
              <a:rPr sz="1400" spc="-10" dirty="0">
                <a:latin typeface="Arial"/>
                <a:cs typeface="Arial"/>
              </a:rPr>
              <a:t>teams to </a:t>
            </a:r>
            <a:r>
              <a:rPr sz="1400" spc="-1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73E87"/>
                </a:solidFill>
                <a:latin typeface="Arial"/>
                <a:cs typeface="Arial"/>
              </a:rPr>
              <a:t>optimize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the  hospital</a:t>
            </a:r>
            <a:r>
              <a:rPr sz="1400" b="1" spc="3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stay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35568" y="2895600"/>
            <a:ext cx="1576070" cy="3566160"/>
          </a:xfrm>
          <a:prstGeom prst="rect">
            <a:avLst/>
          </a:prstGeom>
          <a:ln w="24384">
            <a:solidFill>
              <a:srgbClr val="8FB5E4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07010" marR="134620" indent="-116205">
              <a:lnSpc>
                <a:spcPct val="100000"/>
              </a:lnSpc>
              <a:spcBef>
                <a:spcPts val="315"/>
              </a:spcBef>
              <a:buChar char="•"/>
              <a:tabLst>
                <a:tab pos="207645" algn="l"/>
              </a:tabLst>
            </a:pPr>
            <a:r>
              <a:rPr sz="1400" spc="-10" dirty="0">
                <a:latin typeface="Arial"/>
                <a:cs typeface="Arial"/>
              </a:rPr>
              <a:t>Shift </a:t>
            </a:r>
            <a:r>
              <a:rPr sz="1400" spc="-15" dirty="0">
                <a:latin typeface="Arial"/>
                <a:cs typeface="Arial"/>
              </a:rPr>
              <a:t>post-acute  </a:t>
            </a:r>
            <a:r>
              <a:rPr sz="1400" spc="-10" dirty="0">
                <a:latin typeface="Arial"/>
                <a:cs typeface="Arial"/>
              </a:rPr>
              <a:t>care to </a:t>
            </a:r>
            <a:r>
              <a:rPr sz="1400" spc="-15" dirty="0"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appropriate  setting </a:t>
            </a:r>
            <a:r>
              <a:rPr sz="1400" spc="-15" dirty="0">
                <a:latin typeface="Arial"/>
                <a:cs typeface="Arial"/>
              </a:rPr>
              <a:t>(e.g.  </a:t>
            </a:r>
            <a:r>
              <a:rPr sz="1400" spc="-10" dirty="0">
                <a:latin typeface="Arial"/>
                <a:cs typeface="Arial"/>
              </a:rPr>
              <a:t>home,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rehab)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550">
              <a:latin typeface="Arial"/>
              <a:cs typeface="Arial"/>
            </a:endParaRPr>
          </a:p>
          <a:p>
            <a:pPr marL="207010" marR="88900" indent="-1162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07645" algn="l"/>
              </a:tabLst>
            </a:pP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Extended  </a:t>
            </a:r>
            <a:r>
              <a:rPr sz="1400" b="1" spc="-10" dirty="0">
                <a:solidFill>
                  <a:srgbClr val="073E87"/>
                </a:solidFill>
                <a:latin typeface="Arial"/>
                <a:cs typeface="Arial"/>
              </a:rPr>
              <a:t>clinic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hours 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after-hours  hotline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550">
              <a:latin typeface="Arial"/>
              <a:cs typeface="Arial"/>
            </a:endParaRPr>
          </a:p>
          <a:p>
            <a:pPr marL="207010" marR="92075" indent="-116205">
              <a:lnSpc>
                <a:spcPct val="100000"/>
              </a:lnSpc>
              <a:buFont typeface="Arial"/>
              <a:buChar char="•"/>
              <a:tabLst>
                <a:tab pos="207645" algn="l"/>
              </a:tabLst>
            </a:pP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Educate </a:t>
            </a:r>
            <a:r>
              <a:rPr sz="1400" spc="-10" dirty="0">
                <a:latin typeface="Arial"/>
                <a:cs typeface="Arial"/>
              </a:rPr>
              <a:t>home  health </a:t>
            </a:r>
            <a:r>
              <a:rPr sz="1400" spc="-15" dirty="0">
                <a:latin typeface="Arial"/>
                <a:cs typeface="Arial"/>
              </a:rPr>
              <a:t>providers  and </a:t>
            </a:r>
            <a:r>
              <a:rPr sz="1400" spc="-50" dirty="0">
                <a:latin typeface="Arial"/>
                <a:cs typeface="Arial"/>
              </a:rPr>
              <a:t>PTs </a:t>
            </a:r>
            <a:r>
              <a:rPr sz="1400" spc="-10" dirty="0">
                <a:latin typeface="Arial"/>
                <a:cs typeface="Arial"/>
              </a:rPr>
              <a:t>on best  practices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48543" y="2907792"/>
            <a:ext cx="1576070" cy="3566160"/>
          </a:xfrm>
          <a:prstGeom prst="rect">
            <a:avLst/>
          </a:prstGeom>
          <a:ln w="24384">
            <a:solidFill>
              <a:srgbClr val="8FB5E4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05740" marR="240029" indent="-11620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06375" algn="l"/>
              </a:tabLst>
            </a:pP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Ongoing  monitoring </a:t>
            </a:r>
            <a:r>
              <a:rPr sz="1400" spc="-15" dirty="0">
                <a:latin typeface="Arial"/>
                <a:cs typeface="Arial"/>
              </a:rPr>
              <a:t>of  </a:t>
            </a:r>
            <a:r>
              <a:rPr sz="1400" spc="-10" dirty="0">
                <a:latin typeface="Arial"/>
                <a:cs typeface="Arial"/>
              </a:rPr>
              <a:t>patients </a:t>
            </a:r>
            <a:r>
              <a:rPr sz="1400" spc="-15" dirty="0">
                <a:latin typeface="Arial"/>
                <a:cs typeface="Arial"/>
              </a:rPr>
              <a:t>for  recurrence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550">
              <a:latin typeface="Arial"/>
              <a:cs typeface="Arial"/>
            </a:endParaRPr>
          </a:p>
          <a:p>
            <a:pPr marL="205740" marR="129539" indent="-116205">
              <a:lnSpc>
                <a:spcPct val="100000"/>
              </a:lnSpc>
              <a:buChar char="•"/>
              <a:tabLst>
                <a:tab pos="206375" algn="l"/>
              </a:tabLst>
            </a:pPr>
            <a:r>
              <a:rPr sz="1400" spc="-20" dirty="0">
                <a:latin typeface="Arial"/>
                <a:cs typeface="Arial"/>
              </a:rPr>
              <a:t>Measure </a:t>
            </a:r>
            <a:r>
              <a:rPr sz="1400" spc="-15" dirty="0">
                <a:latin typeface="Arial"/>
                <a:cs typeface="Arial"/>
              </a:rPr>
              <a:t>longer  term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1355" y="2122932"/>
            <a:ext cx="1576070" cy="646430"/>
          </a:xfrm>
          <a:prstGeom prst="rect">
            <a:avLst/>
          </a:prstGeom>
          <a:solidFill>
            <a:srgbClr val="B4CDED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99720" marR="127635" indent="-16764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"/>
                <a:cs typeface="Arial"/>
              </a:rPr>
              <a:t>Prevention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  Detection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9831" y="2907792"/>
            <a:ext cx="1576070" cy="3566160"/>
          </a:xfrm>
          <a:prstGeom prst="rect">
            <a:avLst/>
          </a:prstGeom>
          <a:ln w="24384">
            <a:solidFill>
              <a:srgbClr val="8FB5E4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06375" marR="180340" indent="-116205">
              <a:lnSpc>
                <a:spcPct val="100000"/>
              </a:lnSpc>
              <a:spcBef>
                <a:spcPts val="340"/>
              </a:spcBef>
              <a:buChar char="•"/>
              <a:tabLst>
                <a:tab pos="207010" algn="l"/>
              </a:tabLst>
            </a:pPr>
            <a:r>
              <a:rPr sz="1400" dirty="0">
                <a:latin typeface="Arial"/>
                <a:cs typeface="Arial"/>
              </a:rPr>
              <a:t>Work </a:t>
            </a:r>
            <a:r>
              <a:rPr sz="1400" spc="-15" dirty="0">
                <a:latin typeface="Arial"/>
                <a:cs typeface="Arial"/>
              </a:rPr>
              <a:t>with  </a:t>
            </a:r>
            <a:r>
              <a:rPr sz="1400" spc="-10" dirty="0">
                <a:latin typeface="Arial"/>
                <a:cs typeface="Arial"/>
              </a:rPr>
              <a:t>primary care to </a:t>
            </a:r>
            <a:r>
              <a:rPr sz="1400" spc="-1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slow/manage  disease  progression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550">
              <a:latin typeface="Arial"/>
              <a:cs typeface="Arial"/>
            </a:endParaRPr>
          </a:p>
          <a:p>
            <a:pPr marL="206375" marR="92075" indent="-116205">
              <a:lnSpc>
                <a:spcPct val="100000"/>
              </a:lnSpc>
              <a:buChar char="•"/>
              <a:tabLst>
                <a:tab pos="207010" algn="l"/>
              </a:tabLst>
            </a:pPr>
            <a:r>
              <a:rPr sz="1400" spc="-5" dirty="0">
                <a:latin typeface="Arial"/>
                <a:cs typeface="Arial"/>
              </a:rPr>
              <a:t>Advise </a:t>
            </a:r>
            <a:r>
              <a:rPr sz="1400" spc="-10" dirty="0">
                <a:latin typeface="Arial"/>
                <a:cs typeface="Arial"/>
              </a:rPr>
              <a:t>primary  care </a:t>
            </a:r>
            <a:r>
              <a:rPr sz="1400" spc="-15" dirty="0">
                <a:latin typeface="Arial"/>
                <a:cs typeface="Arial"/>
              </a:rPr>
              <a:t>on </a:t>
            </a:r>
            <a:r>
              <a:rPr sz="1400" spc="-1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73E87"/>
                </a:solidFill>
                <a:latin typeface="Arial"/>
                <a:cs typeface="Arial"/>
              </a:rPr>
              <a:t>accurate  diagnoses </a:t>
            </a:r>
            <a:r>
              <a:rPr sz="1400" spc="-15" dirty="0">
                <a:latin typeface="Arial"/>
                <a:cs typeface="Arial"/>
              </a:rPr>
              <a:t>and </a:t>
            </a:r>
            <a:r>
              <a:rPr sz="1400" spc="-1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73E87"/>
                </a:solidFill>
                <a:latin typeface="Arial"/>
                <a:cs typeface="Arial"/>
              </a:rPr>
              <a:t>timely</a:t>
            </a:r>
            <a:r>
              <a:rPr sz="1400" b="1" spc="-3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73E87"/>
                </a:solidFill>
                <a:latin typeface="Arial"/>
                <a:cs typeface="Arial"/>
              </a:rPr>
              <a:t>referrals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29056" y="1219200"/>
            <a:ext cx="10598150" cy="5060315"/>
            <a:chOff x="825817" y="914400"/>
            <a:chExt cx="10598150" cy="5060315"/>
          </a:xfrm>
        </p:grpSpPr>
        <p:sp>
          <p:nvSpPr>
            <p:cNvPr id="4" name="object 4"/>
            <p:cNvSpPr/>
            <p:nvPr/>
          </p:nvSpPr>
          <p:spPr>
            <a:xfrm>
              <a:off x="829056" y="914400"/>
              <a:ext cx="10594975" cy="5053965"/>
            </a:xfrm>
            <a:custGeom>
              <a:avLst/>
              <a:gdLst/>
              <a:ahLst/>
              <a:cxnLst/>
              <a:rect l="l" t="t" r="r" b="b"/>
              <a:pathLst>
                <a:path w="10594975" h="5053965">
                  <a:moveTo>
                    <a:pt x="10594848" y="0"/>
                  </a:moveTo>
                  <a:lnTo>
                    <a:pt x="0" y="0"/>
                  </a:lnTo>
                  <a:lnTo>
                    <a:pt x="0" y="5053584"/>
                  </a:lnTo>
                  <a:lnTo>
                    <a:pt x="10594848" y="5053584"/>
                  </a:lnTo>
                  <a:lnTo>
                    <a:pt x="10594848" y="0"/>
                  </a:lnTo>
                  <a:close/>
                </a:path>
              </a:pathLst>
            </a:custGeom>
            <a:solidFill>
              <a:srgbClr val="DCF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0580" y="1330451"/>
              <a:ext cx="5230495" cy="4639310"/>
            </a:xfrm>
            <a:custGeom>
              <a:avLst/>
              <a:gdLst/>
              <a:ahLst/>
              <a:cxnLst/>
              <a:rect l="l" t="t" r="r" b="b"/>
              <a:pathLst>
                <a:path w="5230495" h="4639310">
                  <a:moveTo>
                    <a:pt x="0" y="0"/>
                  </a:moveTo>
                  <a:lnTo>
                    <a:pt x="5230368" y="0"/>
                  </a:lnTo>
                  <a:lnTo>
                    <a:pt x="5230368" y="4639056"/>
                  </a:lnTo>
                  <a:lnTo>
                    <a:pt x="0" y="46390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DCF0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9056" y="437390"/>
            <a:ext cx="10550906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2060"/>
                </a:solidFill>
              </a:rPr>
              <a:t>The Playbook for Integrated Practice Units (IPUs)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xfrm>
            <a:off x="1078806" y="1713963"/>
            <a:ext cx="4729480" cy="4232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17830" algn="l"/>
                <a:tab pos="418465" algn="l"/>
              </a:tabLst>
            </a:pPr>
            <a:r>
              <a:rPr spc="-5" dirty="0"/>
              <a:t>Organized around </a:t>
            </a:r>
            <a:r>
              <a:rPr dirty="0"/>
              <a:t>a </a:t>
            </a:r>
            <a:r>
              <a:rPr b="1" dirty="0">
                <a:solidFill>
                  <a:srgbClr val="073E87"/>
                </a:solidFill>
                <a:latin typeface="Arial"/>
                <a:cs typeface="Arial"/>
              </a:rPr>
              <a:t>medical condition</a:t>
            </a:r>
            <a:r>
              <a:rPr dirty="0"/>
              <a:t>,</a:t>
            </a:r>
            <a:r>
              <a:rPr spc="-50" dirty="0"/>
              <a:t> </a:t>
            </a:r>
            <a:r>
              <a:rPr spc="-5" dirty="0"/>
              <a:t>or</a:t>
            </a:r>
          </a:p>
          <a:p>
            <a:pPr marL="417830">
              <a:lnSpc>
                <a:spcPct val="100000"/>
              </a:lnSpc>
            </a:pPr>
            <a:r>
              <a:rPr b="1" dirty="0">
                <a:solidFill>
                  <a:srgbClr val="073E87"/>
                </a:solidFill>
                <a:latin typeface="Arial"/>
                <a:cs typeface="Arial"/>
              </a:rPr>
              <a:t>groups of closely </a:t>
            </a:r>
            <a:r>
              <a:rPr b="1" spc="-5" dirty="0">
                <a:solidFill>
                  <a:srgbClr val="073E87"/>
                </a:solidFill>
                <a:latin typeface="Arial"/>
                <a:cs typeface="Arial"/>
              </a:rPr>
              <a:t>related</a:t>
            </a:r>
            <a:r>
              <a:rPr b="1" spc="-8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73E87"/>
                </a:solidFill>
                <a:latin typeface="Arial"/>
                <a:cs typeface="Arial"/>
              </a:rPr>
              <a:t>conditions</a:t>
            </a:r>
            <a:r>
              <a:rPr dirty="0"/>
              <a:t>.</a:t>
            </a:r>
          </a:p>
          <a:p>
            <a:pPr marL="418465" marR="193675" indent="-405765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417830" algn="l"/>
                <a:tab pos="418465" algn="l"/>
              </a:tabLst>
            </a:pPr>
            <a:r>
              <a:rPr spc="-5" dirty="0"/>
              <a:t>Care </a:t>
            </a:r>
            <a:r>
              <a:rPr dirty="0"/>
              <a:t>is </a:t>
            </a:r>
            <a:r>
              <a:rPr spc="-5" dirty="0"/>
              <a:t>delivered by </a:t>
            </a:r>
            <a:r>
              <a:rPr dirty="0"/>
              <a:t>a </a:t>
            </a:r>
            <a:r>
              <a:rPr b="1" spc="-5" dirty="0">
                <a:solidFill>
                  <a:srgbClr val="073E87"/>
                </a:solidFill>
                <a:latin typeface="Arial"/>
                <a:cs typeface="Arial"/>
              </a:rPr>
              <a:t>dedicated</a:t>
            </a:r>
            <a:r>
              <a:rPr spc="-5" dirty="0"/>
              <a:t>, </a:t>
            </a:r>
            <a:r>
              <a:rPr spc="-5" dirty="0">
                <a:solidFill>
                  <a:srgbClr val="073E87"/>
                </a:solidFill>
              </a:rPr>
              <a:t> </a:t>
            </a:r>
            <a:r>
              <a:rPr b="1" dirty="0">
                <a:solidFill>
                  <a:srgbClr val="073E87"/>
                </a:solidFill>
                <a:latin typeface="Arial"/>
                <a:cs typeface="Arial"/>
              </a:rPr>
              <a:t>multidisciplinary </a:t>
            </a:r>
            <a:r>
              <a:rPr b="1" spc="-5" dirty="0">
                <a:solidFill>
                  <a:srgbClr val="073E87"/>
                </a:solidFill>
                <a:latin typeface="Arial"/>
                <a:cs typeface="Arial"/>
              </a:rPr>
              <a:t>team </a:t>
            </a:r>
            <a:r>
              <a:rPr spc="-5" dirty="0"/>
              <a:t>devoting </a:t>
            </a:r>
            <a:r>
              <a:rPr dirty="0"/>
              <a:t>a significant  </a:t>
            </a:r>
            <a:r>
              <a:rPr spc="-5" dirty="0"/>
              <a:t>portion of </a:t>
            </a:r>
            <a:r>
              <a:rPr dirty="0"/>
              <a:t>their </a:t>
            </a:r>
            <a:r>
              <a:rPr spc="10" dirty="0"/>
              <a:t>time </a:t>
            </a:r>
            <a:r>
              <a:rPr spc="5" dirty="0"/>
              <a:t>to </a:t>
            </a:r>
            <a:r>
              <a:rPr dirty="0"/>
              <a:t>the</a:t>
            </a:r>
            <a:r>
              <a:rPr spc="-95" dirty="0"/>
              <a:t> </a:t>
            </a:r>
            <a:r>
              <a:rPr spc="-5" dirty="0"/>
              <a:t>condition</a:t>
            </a:r>
          </a:p>
          <a:p>
            <a:pPr marL="756285" marR="312420" indent="-177165">
              <a:lnSpc>
                <a:spcPct val="100000"/>
              </a:lnSpc>
              <a:spcBef>
                <a:spcPts val="10"/>
              </a:spcBef>
            </a:pPr>
            <a:r>
              <a:rPr sz="1400" spc="-5" dirty="0"/>
              <a:t>− </a:t>
            </a:r>
            <a:r>
              <a:rPr sz="1400" spc="-15" dirty="0"/>
              <a:t>Involved dedicated staff and affiliated staff with  </a:t>
            </a:r>
            <a:r>
              <a:rPr sz="1400" spc="-10" dirty="0"/>
              <a:t>strong working</a:t>
            </a:r>
            <a:r>
              <a:rPr sz="1400" spc="50" dirty="0"/>
              <a:t> </a:t>
            </a:r>
            <a:r>
              <a:rPr sz="1400" spc="-15" dirty="0"/>
              <a:t>relationships</a:t>
            </a:r>
            <a:endParaRPr sz="1400" dirty="0"/>
          </a:p>
          <a:p>
            <a:pPr marL="417830" indent="-405765">
              <a:lnSpc>
                <a:spcPct val="100000"/>
              </a:lnSpc>
              <a:spcBef>
                <a:spcPts val="110"/>
              </a:spcBef>
              <a:buClr>
                <a:srgbClr val="000000"/>
              </a:buClr>
              <a:buFont typeface="Arial"/>
              <a:buAutoNum type="arabicPeriod" startAt="3"/>
              <a:tabLst>
                <a:tab pos="417830" algn="l"/>
                <a:tab pos="418465" algn="l"/>
              </a:tabLst>
            </a:pPr>
            <a:r>
              <a:rPr b="1" spc="-5" dirty="0">
                <a:solidFill>
                  <a:srgbClr val="073E87"/>
                </a:solidFill>
                <a:latin typeface="Arial"/>
                <a:cs typeface="Arial"/>
              </a:rPr>
              <a:t>Co-located </a:t>
            </a:r>
            <a:r>
              <a:rPr dirty="0"/>
              <a:t>in </a:t>
            </a:r>
            <a:r>
              <a:rPr b="1" spc="-5" dirty="0">
                <a:solidFill>
                  <a:srgbClr val="073E87"/>
                </a:solidFill>
                <a:latin typeface="Arial"/>
                <a:cs typeface="Arial"/>
              </a:rPr>
              <a:t>dedicated</a:t>
            </a:r>
            <a:r>
              <a:rPr b="1" spc="-4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73E87"/>
                </a:solidFill>
                <a:latin typeface="Arial"/>
                <a:cs typeface="Arial"/>
              </a:rPr>
              <a:t>facilities</a:t>
            </a:r>
            <a:r>
              <a:rPr spc="-5" dirty="0"/>
              <a:t>.</a:t>
            </a:r>
          </a:p>
          <a:p>
            <a:pPr marL="417830" indent="-405765">
              <a:lnSpc>
                <a:spcPct val="100000"/>
              </a:lnSpc>
              <a:spcBef>
                <a:spcPts val="1080"/>
              </a:spcBef>
              <a:buAutoNum type="arabicPeriod" startAt="3"/>
              <a:tabLst>
                <a:tab pos="417830" algn="l"/>
                <a:tab pos="418465" algn="l"/>
              </a:tabLst>
            </a:pPr>
            <a:r>
              <a:rPr spc="-35" dirty="0"/>
              <a:t>Takes </a:t>
            </a:r>
            <a:r>
              <a:rPr dirty="0"/>
              <a:t>responsibility for the </a:t>
            </a:r>
            <a:r>
              <a:rPr b="1" dirty="0">
                <a:solidFill>
                  <a:srgbClr val="073E87"/>
                </a:solidFill>
                <a:latin typeface="Arial"/>
                <a:cs typeface="Arial"/>
              </a:rPr>
              <a:t>full </a:t>
            </a:r>
            <a:r>
              <a:rPr b="1" spc="-20" dirty="0">
                <a:solidFill>
                  <a:srgbClr val="073E87"/>
                </a:solidFill>
                <a:latin typeface="Arial"/>
                <a:cs typeface="Arial"/>
              </a:rPr>
              <a:t>cycle </a:t>
            </a:r>
            <a:r>
              <a:rPr b="1" dirty="0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b="1" spc="-5" dirty="0">
                <a:solidFill>
                  <a:srgbClr val="073E87"/>
                </a:solidFill>
                <a:latin typeface="Arial"/>
                <a:cs typeface="Arial"/>
              </a:rPr>
              <a:t> care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 startAt="3"/>
            </a:pPr>
            <a:endParaRPr sz="1650" dirty="0">
              <a:latin typeface="Arial"/>
              <a:cs typeface="Arial"/>
            </a:endParaRPr>
          </a:p>
          <a:p>
            <a:pPr marL="417830" marR="163195" indent="-405765">
              <a:lnSpc>
                <a:spcPct val="100000"/>
              </a:lnSpc>
              <a:buAutoNum type="arabicPeriod" startAt="3"/>
              <a:tabLst>
                <a:tab pos="417830" algn="l"/>
                <a:tab pos="418465" algn="l"/>
              </a:tabLst>
            </a:pPr>
            <a:r>
              <a:rPr spc="5" dirty="0"/>
              <a:t>A </a:t>
            </a:r>
            <a:r>
              <a:rPr b="1" spc="5" dirty="0">
                <a:solidFill>
                  <a:srgbClr val="073E87"/>
                </a:solidFill>
                <a:latin typeface="Arial"/>
                <a:cs typeface="Arial"/>
              </a:rPr>
              <a:t>hub </a:t>
            </a:r>
            <a:r>
              <a:rPr b="1" dirty="0">
                <a:solidFill>
                  <a:srgbClr val="073E87"/>
                </a:solidFill>
                <a:latin typeface="Arial"/>
                <a:cs typeface="Arial"/>
              </a:rPr>
              <a:t>and spoke </a:t>
            </a:r>
            <a:r>
              <a:rPr dirty="0"/>
              <a:t>structure </a:t>
            </a:r>
            <a:r>
              <a:rPr spc="-5" dirty="0"/>
              <a:t>with that</a:t>
            </a:r>
            <a:r>
              <a:rPr spc="-190" dirty="0"/>
              <a:t> </a:t>
            </a:r>
            <a:r>
              <a:rPr spc="-5" dirty="0"/>
              <a:t>allocates  </a:t>
            </a:r>
            <a:r>
              <a:rPr dirty="0"/>
              <a:t>care </a:t>
            </a:r>
            <a:r>
              <a:rPr spc="5" dirty="0"/>
              <a:t>to </a:t>
            </a:r>
            <a:r>
              <a:rPr dirty="0"/>
              <a:t>the </a:t>
            </a:r>
            <a:r>
              <a:rPr spc="-5" dirty="0"/>
              <a:t>right</a:t>
            </a:r>
            <a:r>
              <a:rPr spc="-35" dirty="0"/>
              <a:t> </a:t>
            </a:r>
            <a:r>
              <a:rPr spc="5" dirty="0"/>
              <a:t>site</a:t>
            </a:r>
          </a:p>
          <a:p>
            <a:pPr marL="417195" marR="5080" indent="-405130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417830" algn="l"/>
                <a:tab pos="418465" algn="l"/>
              </a:tabLst>
            </a:pPr>
            <a:r>
              <a:rPr dirty="0"/>
              <a:t>Addressing </a:t>
            </a:r>
            <a:r>
              <a:rPr spc="5" dirty="0"/>
              <a:t>common </a:t>
            </a:r>
            <a:r>
              <a:rPr dirty="0"/>
              <a:t>complications </a:t>
            </a:r>
            <a:r>
              <a:rPr spc="-10" dirty="0"/>
              <a:t>and  </a:t>
            </a:r>
            <a:r>
              <a:rPr dirty="0"/>
              <a:t>comorbidities, </a:t>
            </a:r>
            <a:r>
              <a:rPr spc="-5" dirty="0"/>
              <a:t>as </a:t>
            </a:r>
            <a:r>
              <a:rPr spc="-10" dirty="0"/>
              <a:t>well </a:t>
            </a:r>
            <a:r>
              <a:rPr spc="-5" dirty="0"/>
              <a:t>as </a:t>
            </a:r>
            <a:r>
              <a:rPr b="1" dirty="0">
                <a:solidFill>
                  <a:srgbClr val="073E87"/>
                </a:solidFill>
                <a:latin typeface="Arial"/>
                <a:cs typeface="Arial"/>
              </a:rPr>
              <a:t>patient education</a:t>
            </a:r>
            <a:r>
              <a:rPr dirty="0"/>
              <a:t>, </a:t>
            </a:r>
            <a:r>
              <a:rPr dirty="0">
                <a:solidFill>
                  <a:srgbClr val="073E87"/>
                </a:solidFill>
              </a:rPr>
              <a:t> </a:t>
            </a:r>
            <a:r>
              <a:rPr b="1" dirty="0">
                <a:solidFill>
                  <a:srgbClr val="073E87"/>
                </a:solidFill>
                <a:latin typeface="Arial"/>
                <a:cs typeface="Arial"/>
              </a:rPr>
              <a:t>engagement</a:t>
            </a:r>
            <a:r>
              <a:rPr dirty="0"/>
              <a:t>, </a:t>
            </a:r>
            <a:r>
              <a:rPr b="1" spc="-5" dirty="0">
                <a:solidFill>
                  <a:srgbClr val="073E87"/>
                </a:solidFill>
                <a:latin typeface="Arial"/>
                <a:cs typeface="Arial"/>
              </a:rPr>
              <a:t>adherence</a:t>
            </a:r>
            <a:r>
              <a:rPr spc="-5" dirty="0"/>
              <a:t>, </a:t>
            </a:r>
            <a:r>
              <a:rPr b="1" spc="5" dirty="0">
                <a:solidFill>
                  <a:srgbClr val="073E87"/>
                </a:solidFill>
                <a:latin typeface="Arial"/>
                <a:cs typeface="Arial"/>
              </a:rPr>
              <a:t>follow-up</a:t>
            </a:r>
            <a:r>
              <a:rPr spc="5" dirty="0"/>
              <a:t>, </a:t>
            </a:r>
            <a:r>
              <a:rPr spc="-10" dirty="0"/>
              <a:t>and </a:t>
            </a:r>
            <a:r>
              <a:rPr spc="-10" dirty="0">
                <a:solidFill>
                  <a:srgbClr val="073E87"/>
                </a:solidFill>
              </a:rPr>
              <a:t> </a:t>
            </a:r>
            <a:r>
              <a:rPr b="1" dirty="0">
                <a:solidFill>
                  <a:srgbClr val="073E87"/>
                </a:solidFill>
                <a:latin typeface="Arial"/>
                <a:cs typeface="Arial"/>
              </a:rPr>
              <a:t>prevention </a:t>
            </a:r>
            <a:r>
              <a:rPr spc="-5" dirty="0"/>
              <a:t>are integrated </a:t>
            </a:r>
            <a:r>
              <a:rPr dirty="0"/>
              <a:t>into the care</a:t>
            </a:r>
            <a:r>
              <a:rPr spc="-85" dirty="0"/>
              <a:t> </a:t>
            </a:r>
            <a:r>
              <a:rPr dirty="0"/>
              <a:t>process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913120" y="1517671"/>
            <a:ext cx="5471160" cy="4465320"/>
            <a:chOff x="5913120" y="1274063"/>
            <a:chExt cx="5471160" cy="4465320"/>
          </a:xfrm>
        </p:grpSpPr>
        <p:sp>
          <p:nvSpPr>
            <p:cNvPr id="10" name="object 10"/>
            <p:cNvSpPr/>
            <p:nvPr/>
          </p:nvSpPr>
          <p:spPr>
            <a:xfrm>
              <a:off x="5917692" y="1278635"/>
              <a:ext cx="5462270" cy="4456430"/>
            </a:xfrm>
            <a:custGeom>
              <a:avLst/>
              <a:gdLst/>
              <a:ahLst/>
              <a:cxnLst/>
              <a:rect l="l" t="t" r="r" b="b"/>
              <a:pathLst>
                <a:path w="5462270" h="4456430">
                  <a:moveTo>
                    <a:pt x="5462016" y="0"/>
                  </a:moveTo>
                  <a:lnTo>
                    <a:pt x="0" y="0"/>
                  </a:lnTo>
                  <a:lnTo>
                    <a:pt x="0" y="4456176"/>
                  </a:lnTo>
                  <a:lnTo>
                    <a:pt x="5462016" y="4456176"/>
                  </a:lnTo>
                  <a:lnTo>
                    <a:pt x="5462016" y="0"/>
                  </a:lnTo>
                  <a:close/>
                </a:path>
              </a:pathLst>
            </a:custGeom>
            <a:solidFill>
              <a:srgbClr val="DCF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17692" y="1278635"/>
              <a:ext cx="5462270" cy="4456430"/>
            </a:xfrm>
            <a:custGeom>
              <a:avLst/>
              <a:gdLst/>
              <a:ahLst/>
              <a:cxnLst/>
              <a:rect l="l" t="t" r="r" b="b"/>
              <a:pathLst>
                <a:path w="5462270" h="4456430">
                  <a:moveTo>
                    <a:pt x="0" y="0"/>
                  </a:moveTo>
                  <a:lnTo>
                    <a:pt x="5462016" y="0"/>
                  </a:lnTo>
                  <a:lnTo>
                    <a:pt x="5462016" y="4456176"/>
                  </a:lnTo>
                  <a:lnTo>
                    <a:pt x="0" y="445617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DCF0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166064" y="1781832"/>
            <a:ext cx="5721136" cy="39350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830" marR="434975" indent="-405765" algn="l">
              <a:lnSpc>
                <a:spcPct val="100000"/>
              </a:lnSpc>
              <a:spcBef>
                <a:spcPts val="105"/>
              </a:spcBef>
              <a:buAutoNum type="arabicPeriod" startAt="7"/>
              <a:tabLst>
                <a:tab pos="41846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IPU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has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 clear </a:t>
            </a:r>
            <a:r>
              <a:rPr dirty="0"/>
              <a:t>clinical leader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, a</a:t>
            </a:r>
            <a:r>
              <a:rPr b="0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common 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dirty="0"/>
              <a:t>scheduling and </a:t>
            </a:r>
            <a:r>
              <a:rPr spc="-5" dirty="0"/>
              <a:t>intake process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, and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unified 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dirty="0"/>
              <a:t>financial </a:t>
            </a:r>
            <a:r>
              <a:rPr spc="-5" dirty="0"/>
              <a:t>structure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(single 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P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L)</a:t>
            </a:r>
          </a:p>
          <a:p>
            <a:pPr marL="417830" indent="-405765" algn="l">
              <a:lnSpc>
                <a:spcPct val="100000"/>
              </a:lnSpc>
              <a:spcBef>
                <a:spcPts val="650"/>
              </a:spcBef>
              <a:buAutoNum type="arabicPeriod" startAt="7"/>
              <a:tabLst>
                <a:tab pos="418465" algn="l"/>
              </a:tabLst>
            </a:pP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pc="-10" dirty="0"/>
              <a:t>physician </a:t>
            </a:r>
            <a:r>
              <a:rPr spc="-5" dirty="0"/>
              <a:t>team captain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dirty="0"/>
              <a:t>clinical </a:t>
            </a:r>
            <a:r>
              <a:rPr spc="-5" dirty="0"/>
              <a:t>care</a:t>
            </a:r>
            <a:r>
              <a:rPr spc="-70" dirty="0"/>
              <a:t> </a:t>
            </a:r>
            <a:r>
              <a:rPr dirty="0"/>
              <a:t>manager</a:t>
            </a:r>
          </a:p>
          <a:p>
            <a:pPr marL="417830" algn="l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or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both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oversees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each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patient’s</a:t>
            </a:r>
            <a:r>
              <a:rPr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</a:p>
          <a:p>
            <a:pPr marL="417830" marR="5080" indent="-405765" algn="l">
              <a:lnSpc>
                <a:spcPct val="100000"/>
              </a:lnSpc>
              <a:spcBef>
                <a:spcPts val="960"/>
              </a:spcBef>
              <a:buAutoNum type="arabicPeriod" startAt="9"/>
              <a:tabLst>
                <a:tab pos="417830" algn="l"/>
                <a:tab pos="41846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IPU </a:t>
            </a:r>
            <a:r>
              <a:rPr dirty="0"/>
              <a:t>routinely measures 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outcomes, costs,</a:t>
            </a:r>
            <a:r>
              <a:rPr b="0" spc="-2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care 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processes,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and patient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experience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using a </a:t>
            </a:r>
            <a:r>
              <a:rPr spc="5" dirty="0" smtClean="0"/>
              <a:t>common</a:t>
            </a:r>
            <a:r>
              <a:rPr spc="-65" dirty="0" smtClean="0"/>
              <a:t> </a:t>
            </a:r>
            <a:r>
              <a:rPr dirty="0"/>
              <a:t>platform</a:t>
            </a:r>
          </a:p>
          <a:p>
            <a:pPr marL="417830" marR="828040" indent="-405765" algn="l">
              <a:lnSpc>
                <a:spcPct val="100000"/>
              </a:lnSpc>
              <a:spcBef>
                <a:spcPts val="960"/>
              </a:spcBef>
              <a:buAutoNum type="arabicPeriod" startAt="9"/>
              <a:tabLst>
                <a:tab pos="41846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The team </a:t>
            </a:r>
            <a:r>
              <a:rPr spc="-5" dirty="0"/>
              <a:t>accepts </a:t>
            </a:r>
            <a:r>
              <a:rPr dirty="0"/>
              <a:t>joint accountability</a:t>
            </a:r>
            <a:r>
              <a:rPr spc="-120" dirty="0"/>
              <a:t> </a:t>
            </a:r>
            <a:r>
              <a:rPr b="0" spc="-5" dirty="0" smtClean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lang="en-US" b="0" spc="-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 smtClean="0">
                <a:solidFill>
                  <a:srgbClr val="000000"/>
                </a:solidFill>
                <a:latin typeface="Arial"/>
                <a:cs typeface="Arial"/>
              </a:rPr>
              <a:t>outcomes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costs</a:t>
            </a:r>
          </a:p>
          <a:p>
            <a:pPr marL="417830" marR="1017905" indent="-405765" algn="l">
              <a:lnSpc>
                <a:spcPct val="100000"/>
              </a:lnSpc>
              <a:spcBef>
                <a:spcPts val="960"/>
              </a:spcBef>
              <a:buAutoNum type="arabicPeriod" startAt="9"/>
              <a:tabLst>
                <a:tab pos="417513" algn="l"/>
                <a:tab pos="5029200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The team </a:t>
            </a:r>
            <a:r>
              <a:rPr dirty="0"/>
              <a:t>regularly meets formally</a:t>
            </a:r>
            <a:r>
              <a:rPr spc="-140" dirty="0"/>
              <a:t> </a:t>
            </a:r>
            <a:r>
              <a:rPr dirty="0"/>
              <a:t>and </a:t>
            </a:r>
            <a:r>
              <a:rPr lang="en-US" dirty="0" smtClean="0"/>
              <a:t> </a:t>
            </a:r>
            <a:r>
              <a:rPr dirty="0" smtClean="0"/>
              <a:t>informally 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to discuss</a:t>
            </a:r>
            <a:r>
              <a:rPr b="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 smtClean="0">
                <a:solidFill>
                  <a:srgbClr val="000000"/>
                </a:solidFill>
                <a:latin typeface="Arial"/>
                <a:cs typeface="Arial"/>
              </a:rPr>
              <a:t>individual</a:t>
            </a:r>
            <a:r>
              <a:rPr lang="en-US" b="0" spc="-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 smtClean="0">
                <a:solidFill>
                  <a:srgbClr val="000000"/>
                </a:solidFill>
                <a:latin typeface="Arial"/>
                <a:cs typeface="Arial"/>
              </a:rPr>
              <a:t>patient</a:t>
            </a:r>
            <a:r>
              <a:rPr lang="en-US" b="0" spc="-5" dirty="0" smtClean="0">
                <a:solidFill>
                  <a:srgbClr val="000000"/>
                </a:solidFill>
                <a:latin typeface="Arial"/>
                <a:cs typeface="Arial"/>
              </a:rPr>
              <a:t> c</a:t>
            </a:r>
            <a:r>
              <a:rPr b="0" dirty="0" smtClean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 smtClean="0">
                <a:solidFill>
                  <a:srgbClr val="000000"/>
                </a:solidFill>
                <a:latin typeface="Arial"/>
                <a:cs typeface="Arial"/>
              </a:rPr>
              <a:t>plans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, process improvements,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how  </a:t>
            </a:r>
            <a:r>
              <a:rPr b="0" spc="5" dirty="0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en-US" b="0" spc="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 smtClean="0">
                <a:solidFill>
                  <a:srgbClr val="000000"/>
                </a:solidFill>
                <a:latin typeface="Arial"/>
                <a:cs typeface="Arial"/>
              </a:rPr>
              <a:t>improve</a:t>
            </a:r>
            <a:r>
              <a:rPr b="0" spc="-5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results.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6389" y="122923"/>
            <a:ext cx="58547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IPU Volume Enhances Value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04745" y="834897"/>
            <a:ext cx="8382634" cy="5615305"/>
            <a:chOff x="1904745" y="834897"/>
            <a:chExt cx="8382634" cy="5615305"/>
          </a:xfrm>
        </p:grpSpPr>
        <p:sp>
          <p:nvSpPr>
            <p:cNvPr id="4" name="object 4"/>
            <p:cNvSpPr/>
            <p:nvPr/>
          </p:nvSpPr>
          <p:spPr>
            <a:xfrm>
              <a:off x="6004560" y="5940555"/>
              <a:ext cx="317500" cy="253365"/>
            </a:xfrm>
            <a:custGeom>
              <a:avLst/>
              <a:gdLst/>
              <a:ahLst/>
              <a:cxnLst/>
              <a:rect l="l" t="t" r="r" b="b"/>
              <a:pathLst>
                <a:path w="317500" h="253364">
                  <a:moveTo>
                    <a:pt x="237744" y="0"/>
                  </a:moveTo>
                  <a:lnTo>
                    <a:pt x="79248" y="0"/>
                  </a:lnTo>
                  <a:lnTo>
                    <a:pt x="79248" y="133515"/>
                  </a:lnTo>
                  <a:lnTo>
                    <a:pt x="0" y="133515"/>
                  </a:lnTo>
                  <a:lnTo>
                    <a:pt x="158496" y="252983"/>
                  </a:lnTo>
                  <a:lnTo>
                    <a:pt x="316992" y="133515"/>
                  </a:lnTo>
                  <a:lnTo>
                    <a:pt x="237744" y="133515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FC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4560" y="5940555"/>
              <a:ext cx="317500" cy="253365"/>
            </a:xfrm>
            <a:custGeom>
              <a:avLst/>
              <a:gdLst/>
              <a:ahLst/>
              <a:cxnLst/>
              <a:rect l="l" t="t" r="r" b="b"/>
              <a:pathLst>
                <a:path w="317500" h="253364">
                  <a:moveTo>
                    <a:pt x="0" y="133515"/>
                  </a:moveTo>
                  <a:lnTo>
                    <a:pt x="79248" y="133515"/>
                  </a:lnTo>
                  <a:lnTo>
                    <a:pt x="79248" y="0"/>
                  </a:lnTo>
                  <a:lnTo>
                    <a:pt x="237744" y="0"/>
                  </a:lnTo>
                  <a:lnTo>
                    <a:pt x="237744" y="133515"/>
                  </a:lnTo>
                  <a:lnTo>
                    <a:pt x="316992" y="133515"/>
                  </a:lnTo>
                  <a:lnTo>
                    <a:pt x="158496" y="252983"/>
                  </a:lnTo>
                  <a:lnTo>
                    <a:pt x="0" y="13351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11095" y="841247"/>
              <a:ext cx="8369934" cy="5602605"/>
            </a:xfrm>
            <a:custGeom>
              <a:avLst/>
              <a:gdLst/>
              <a:ahLst/>
              <a:cxnLst/>
              <a:rect l="l" t="t" r="r" b="b"/>
              <a:pathLst>
                <a:path w="8369934" h="5602605">
                  <a:moveTo>
                    <a:pt x="8369808" y="0"/>
                  </a:moveTo>
                  <a:lnTo>
                    <a:pt x="0" y="0"/>
                  </a:lnTo>
                  <a:lnTo>
                    <a:pt x="0" y="5602224"/>
                  </a:lnTo>
                  <a:lnTo>
                    <a:pt x="8369808" y="5602224"/>
                  </a:lnTo>
                  <a:lnTo>
                    <a:pt x="8369808" y="0"/>
                  </a:lnTo>
                  <a:close/>
                </a:path>
              </a:pathLst>
            </a:custGeom>
            <a:solidFill>
              <a:srgbClr val="FFF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11095" y="841247"/>
              <a:ext cx="8369934" cy="5602605"/>
            </a:xfrm>
            <a:custGeom>
              <a:avLst/>
              <a:gdLst/>
              <a:ahLst/>
              <a:cxnLst/>
              <a:rect l="l" t="t" r="r" b="b"/>
              <a:pathLst>
                <a:path w="8369934" h="5602605">
                  <a:moveTo>
                    <a:pt x="0" y="0"/>
                  </a:moveTo>
                  <a:lnTo>
                    <a:pt x="8369808" y="0"/>
                  </a:lnTo>
                  <a:lnTo>
                    <a:pt x="8369808" y="5602224"/>
                  </a:lnTo>
                  <a:lnTo>
                    <a:pt x="0" y="560222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89375" y="1255775"/>
              <a:ext cx="5404104" cy="5111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63326" y="2038019"/>
            <a:ext cx="118935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Better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Outcomes,  </a:t>
            </a:r>
            <a:r>
              <a:rPr sz="1100" b="1" spc="-10" dirty="0">
                <a:latin typeface="Arial"/>
                <a:cs typeface="Arial"/>
              </a:rPr>
              <a:t>Adjusted </a:t>
            </a:r>
            <a:r>
              <a:rPr sz="1100" b="1" spc="-5" dirty="0">
                <a:latin typeface="Arial"/>
                <a:cs typeface="Arial"/>
              </a:rPr>
              <a:t>for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Risk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3669" y="2372563"/>
            <a:ext cx="148272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3220" marR="5080" indent="-35052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Rapidly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Accumulating  </a:t>
            </a:r>
            <a:r>
              <a:rPr sz="1100" b="1" dirty="0">
                <a:latin typeface="Arial"/>
                <a:cs typeface="Arial"/>
              </a:rPr>
              <a:t>Experience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96758" y="4881725"/>
            <a:ext cx="103759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Rising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Process  </a:t>
            </a:r>
            <a:r>
              <a:rPr sz="1100" b="1" spc="-5" dirty="0">
                <a:latin typeface="Arial"/>
                <a:cs typeface="Arial"/>
              </a:rPr>
              <a:t>Efficiency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40331" y="2874508"/>
            <a:ext cx="126555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190" marR="5080" indent="-238125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Better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Information/  </a:t>
            </a:r>
            <a:r>
              <a:rPr sz="1100" b="1" spc="-5" dirty="0">
                <a:latin typeface="Arial"/>
                <a:cs typeface="Arial"/>
              </a:rPr>
              <a:t>Clinical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27526" y="4380061"/>
            <a:ext cx="15728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More </a:t>
            </a:r>
            <a:r>
              <a:rPr sz="1100" b="1" dirty="0">
                <a:latin typeface="Arial"/>
                <a:cs typeface="Arial"/>
              </a:rPr>
              <a:t>Tailored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Facilities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7771" y="5634642"/>
            <a:ext cx="4464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i</a:t>
            </a:r>
            <a:r>
              <a:rPr sz="1100" b="1" spc="-15" dirty="0">
                <a:latin typeface="Arial"/>
                <a:cs typeface="Arial"/>
              </a:rPr>
              <a:t>s</a:t>
            </a:r>
            <a:r>
              <a:rPr sz="1100" b="1" spc="-20" dirty="0">
                <a:latin typeface="Arial"/>
                <a:cs typeface="Arial"/>
              </a:rPr>
              <a:t>i</a:t>
            </a:r>
            <a:r>
              <a:rPr sz="1100" b="1" spc="-5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9346" y="5802331"/>
            <a:ext cx="126682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59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Capacity for  </a:t>
            </a:r>
            <a:r>
              <a:rPr sz="1100" b="1" spc="5" dirty="0">
                <a:latin typeface="Arial"/>
                <a:cs typeface="Arial"/>
              </a:rPr>
              <a:t>S</a:t>
            </a:r>
            <a:r>
              <a:rPr sz="1100" b="1" spc="-5" dirty="0">
                <a:latin typeface="Arial"/>
                <a:cs typeface="Arial"/>
              </a:rPr>
              <a:t>ub</a:t>
            </a:r>
            <a:r>
              <a:rPr sz="1100" b="1" spc="-10" dirty="0">
                <a:latin typeface="Arial"/>
                <a:cs typeface="Arial"/>
              </a:rPr>
              <a:t>-</a:t>
            </a:r>
            <a:r>
              <a:rPr sz="1100" b="1" spc="5" dirty="0">
                <a:latin typeface="Arial"/>
                <a:cs typeface="Arial"/>
              </a:rPr>
              <a:t>S</a:t>
            </a:r>
            <a:r>
              <a:rPr sz="1100" b="1" spc="-5" dirty="0">
                <a:latin typeface="Arial"/>
                <a:cs typeface="Arial"/>
              </a:rPr>
              <a:t>p</a:t>
            </a:r>
            <a:r>
              <a:rPr sz="1100" b="1" spc="10" dirty="0">
                <a:latin typeface="Arial"/>
                <a:cs typeface="Arial"/>
              </a:rPr>
              <a:t>ec</a:t>
            </a:r>
            <a:r>
              <a:rPr sz="1100" b="1" spc="-20" dirty="0">
                <a:latin typeface="Arial"/>
                <a:cs typeface="Arial"/>
              </a:rPr>
              <a:t>i</a:t>
            </a:r>
            <a:r>
              <a:rPr sz="1100" b="1" spc="10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li</a:t>
            </a:r>
            <a:r>
              <a:rPr sz="1100" b="1" dirty="0">
                <a:latin typeface="Arial"/>
                <a:cs typeface="Arial"/>
              </a:rPr>
              <a:t>z</a:t>
            </a:r>
            <a:r>
              <a:rPr sz="1100" b="1" spc="10" dirty="0">
                <a:latin typeface="Arial"/>
                <a:cs typeface="Arial"/>
              </a:rPr>
              <a:t>a</a:t>
            </a:r>
            <a:r>
              <a:rPr sz="1100" b="1" spc="-10" dirty="0">
                <a:latin typeface="Arial"/>
                <a:cs typeface="Arial"/>
              </a:rPr>
              <a:t>t</a:t>
            </a:r>
            <a:r>
              <a:rPr sz="1100" b="1" spc="-20" dirty="0">
                <a:latin typeface="Arial"/>
                <a:cs typeface="Arial"/>
              </a:rPr>
              <a:t>i</a:t>
            </a:r>
            <a:r>
              <a:rPr sz="1100" b="1" spc="-5" dirty="0">
                <a:latin typeface="Arial"/>
                <a:cs typeface="Arial"/>
              </a:rPr>
              <a:t>o</a:t>
            </a:r>
            <a:r>
              <a:rPr sz="1100" b="1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96943" y="3627424"/>
            <a:ext cx="117919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7965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Arial"/>
                <a:cs typeface="Arial"/>
              </a:rPr>
              <a:t>More Fully  </a:t>
            </a:r>
            <a:r>
              <a:rPr sz="1100" b="1" spc="-5" dirty="0">
                <a:latin typeface="Arial"/>
                <a:cs typeface="Arial"/>
              </a:rPr>
              <a:t>Dedicated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Teams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93068" y="2761500"/>
            <a:ext cx="11842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Faster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Innovation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4705" y="1553468"/>
            <a:ext cx="122110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7155" algn="just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Greater </a:t>
            </a:r>
            <a:r>
              <a:rPr sz="1100" b="1" spc="-5" dirty="0">
                <a:latin typeface="Arial"/>
                <a:cs typeface="Arial"/>
              </a:rPr>
              <a:t>Patient  </a:t>
            </a:r>
            <a:r>
              <a:rPr sz="1100" b="1" spc="-10" dirty="0">
                <a:latin typeface="Arial"/>
                <a:cs typeface="Arial"/>
              </a:rPr>
              <a:t>Volume </a:t>
            </a:r>
            <a:r>
              <a:rPr sz="1100" b="1" spc="-15" dirty="0">
                <a:latin typeface="Arial"/>
                <a:cs typeface="Arial"/>
              </a:rPr>
              <a:t>with </a:t>
            </a:r>
            <a:r>
              <a:rPr sz="1100" b="1" spc="-5" dirty="0">
                <a:latin typeface="Arial"/>
                <a:cs typeface="Arial"/>
              </a:rPr>
              <a:t>the  Medical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Condition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32475" y="1487850"/>
            <a:ext cx="7543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984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Improving  R</a:t>
            </a:r>
            <a:r>
              <a:rPr sz="1100" b="1" spc="10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pu</a:t>
            </a:r>
            <a:r>
              <a:rPr sz="1100" b="1" spc="-10" dirty="0">
                <a:latin typeface="Arial"/>
                <a:cs typeface="Arial"/>
              </a:rPr>
              <a:t>t</a:t>
            </a:r>
            <a:r>
              <a:rPr sz="1100" b="1" spc="10" dirty="0">
                <a:latin typeface="Arial"/>
                <a:cs typeface="Arial"/>
              </a:rPr>
              <a:t>a</a:t>
            </a:r>
            <a:r>
              <a:rPr sz="1100" b="1" spc="-10" dirty="0">
                <a:latin typeface="Arial"/>
                <a:cs typeface="Arial"/>
              </a:rPr>
              <a:t>t</a:t>
            </a:r>
            <a:r>
              <a:rPr sz="1100" b="1" spc="-20" dirty="0">
                <a:latin typeface="Arial"/>
                <a:cs typeface="Arial"/>
              </a:rPr>
              <a:t>i</a:t>
            </a:r>
            <a:r>
              <a:rPr sz="1100" b="1" spc="-5" dirty="0"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27336" y="3256394"/>
            <a:ext cx="1483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Arial"/>
                <a:cs typeface="Arial"/>
              </a:rPr>
              <a:t>Costs </a:t>
            </a:r>
            <a:r>
              <a:rPr sz="1100" b="1" spc="-5" dirty="0">
                <a:latin typeface="Arial"/>
                <a:cs typeface="Arial"/>
              </a:rPr>
              <a:t>of </a:t>
            </a:r>
            <a:r>
              <a:rPr sz="1100" b="1" dirty="0">
                <a:latin typeface="Arial"/>
                <a:cs typeface="Arial"/>
              </a:rPr>
              <a:t>IT, </a:t>
            </a:r>
            <a:r>
              <a:rPr sz="1100" b="1" spc="-5" dirty="0">
                <a:latin typeface="Arial"/>
                <a:cs typeface="Arial"/>
              </a:rPr>
              <a:t>Measure-  ment, </a:t>
            </a:r>
            <a:r>
              <a:rPr sz="1100" b="1" dirty="0">
                <a:latin typeface="Arial"/>
                <a:cs typeface="Arial"/>
              </a:rPr>
              <a:t>and Process  </a:t>
            </a:r>
            <a:r>
              <a:rPr sz="1100" b="1" spc="-5" dirty="0">
                <a:latin typeface="Arial"/>
                <a:cs typeface="Arial"/>
              </a:rPr>
              <a:t>Improvement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Spread</a:t>
            </a:r>
            <a:endParaRPr sz="1100">
              <a:latin typeface="Arial"/>
              <a:cs typeface="Arial"/>
            </a:endParaRPr>
          </a:p>
          <a:p>
            <a:pPr marL="16764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over </a:t>
            </a:r>
            <a:r>
              <a:rPr sz="1100" b="1" spc="-10" dirty="0">
                <a:latin typeface="Arial"/>
                <a:cs typeface="Arial"/>
              </a:rPr>
              <a:t>More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Patients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84663" y="5038998"/>
            <a:ext cx="164338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Wider Capabilities </a:t>
            </a:r>
            <a:r>
              <a:rPr sz="1100" b="1" spc="-10" dirty="0">
                <a:latin typeface="Arial"/>
                <a:cs typeface="Arial"/>
              </a:rPr>
              <a:t>in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the  </a:t>
            </a:r>
            <a:r>
              <a:rPr sz="1100" b="1" dirty="0">
                <a:latin typeface="Arial"/>
                <a:cs typeface="Arial"/>
              </a:rPr>
              <a:t>Care </a:t>
            </a:r>
            <a:r>
              <a:rPr sz="1100" b="1" spc="-5" dirty="0">
                <a:latin typeface="Arial"/>
                <a:cs typeface="Arial"/>
              </a:rPr>
              <a:t>Cycle, </a:t>
            </a:r>
            <a:r>
              <a:rPr sz="1100" b="1" spc="-10" dirty="0">
                <a:latin typeface="Arial"/>
                <a:cs typeface="Arial"/>
              </a:rPr>
              <a:t>Including  </a:t>
            </a:r>
            <a:r>
              <a:rPr sz="1100" b="1" dirty="0">
                <a:latin typeface="Arial"/>
                <a:cs typeface="Arial"/>
              </a:rPr>
              <a:t>Patient Engagement  </a:t>
            </a:r>
            <a:r>
              <a:rPr sz="1100" b="1" spc="-10" dirty="0">
                <a:latin typeface="Arial"/>
                <a:cs typeface="Arial"/>
              </a:rPr>
              <a:t>Mechanisms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27105" y="817968"/>
            <a:ext cx="373824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u="heavy" spc="-10" dirty="0">
                <a:solidFill>
                  <a:srgbClr val="010000"/>
                </a:solidFill>
                <a:uFill>
                  <a:solidFill>
                    <a:srgbClr val="010000"/>
                  </a:solidFill>
                </a:uFill>
                <a:latin typeface="Arial"/>
                <a:cs typeface="Arial"/>
              </a:rPr>
              <a:t>The </a:t>
            </a:r>
            <a:r>
              <a:rPr sz="2200" b="1" u="heavy" spc="-5" dirty="0">
                <a:solidFill>
                  <a:srgbClr val="010000"/>
                </a:solidFill>
                <a:uFill>
                  <a:solidFill>
                    <a:srgbClr val="010000"/>
                  </a:solidFill>
                </a:uFill>
                <a:latin typeface="Arial"/>
                <a:cs typeface="Arial"/>
              </a:rPr>
              <a:t>Virtuous </a:t>
            </a:r>
            <a:r>
              <a:rPr sz="2200" b="1" u="heavy" dirty="0">
                <a:solidFill>
                  <a:srgbClr val="010000"/>
                </a:solidFill>
                <a:uFill>
                  <a:solidFill>
                    <a:srgbClr val="010000"/>
                  </a:solidFill>
                </a:uFill>
                <a:latin typeface="Arial"/>
                <a:cs typeface="Arial"/>
              </a:rPr>
              <a:t>Circle of</a:t>
            </a:r>
            <a:r>
              <a:rPr sz="2200" b="1" u="heavy" spc="-30" dirty="0">
                <a:solidFill>
                  <a:srgbClr val="010000"/>
                </a:solidFill>
                <a:uFill>
                  <a:solidFill>
                    <a:srgbClr val="01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25" dirty="0">
                <a:solidFill>
                  <a:srgbClr val="010000"/>
                </a:solidFill>
                <a:uFill>
                  <a:solidFill>
                    <a:srgbClr val="010000"/>
                  </a:solidFill>
                </a:uFill>
                <a:latin typeface="Arial"/>
                <a:cs typeface="Arial"/>
              </a:rPr>
              <a:t>Value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86098" y="4283138"/>
            <a:ext cx="156337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Greater Leverage </a:t>
            </a:r>
            <a:r>
              <a:rPr sz="1100" b="1" spc="-10" dirty="0">
                <a:latin typeface="Arial"/>
                <a:cs typeface="Arial"/>
              </a:rPr>
              <a:t>in  </a:t>
            </a:r>
            <a:r>
              <a:rPr sz="1100" b="1" spc="-5" dirty="0">
                <a:latin typeface="Arial"/>
                <a:cs typeface="Arial"/>
              </a:rPr>
              <a:t>Purchasing, </a:t>
            </a:r>
            <a:r>
              <a:rPr sz="1100" b="1" dirty="0">
                <a:latin typeface="Arial"/>
                <a:cs typeface="Arial"/>
              </a:rPr>
              <a:t>Securing  </a:t>
            </a:r>
            <a:r>
              <a:rPr sz="1100" b="1" spc="-5" dirty="0">
                <a:latin typeface="Arial"/>
                <a:cs typeface="Arial"/>
              </a:rPr>
              <a:t>Value-Based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Payments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97883" y="2955086"/>
            <a:ext cx="109715" cy="298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45783" y="5501952"/>
            <a:ext cx="130365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Better </a:t>
            </a:r>
            <a:r>
              <a:rPr sz="1100" b="1" spc="-10" dirty="0">
                <a:latin typeface="Arial"/>
                <a:cs typeface="Arial"/>
              </a:rPr>
              <a:t>Utilization </a:t>
            </a:r>
            <a:r>
              <a:rPr sz="1100" b="1" spc="-5" dirty="0">
                <a:latin typeface="Arial"/>
                <a:cs typeface="Arial"/>
              </a:rPr>
              <a:t>of  Capacity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41742" y="5336019"/>
            <a:ext cx="154457" cy="188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195" y="106489"/>
            <a:ext cx="108267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2060"/>
                </a:solidFill>
              </a:rPr>
              <a:t>Creating </a:t>
            </a:r>
            <a:r>
              <a:rPr b="1" spc="-5" dirty="0">
                <a:solidFill>
                  <a:srgbClr val="002060"/>
                </a:solidFill>
              </a:rPr>
              <a:t>a </a:t>
            </a:r>
            <a:r>
              <a:rPr b="1" spc="-35" dirty="0">
                <a:solidFill>
                  <a:srgbClr val="002060"/>
                </a:solidFill>
              </a:rPr>
              <a:t>Value-Based </a:t>
            </a:r>
            <a:r>
              <a:rPr b="1" spc="-10" dirty="0">
                <a:solidFill>
                  <a:srgbClr val="002060"/>
                </a:solidFill>
              </a:rPr>
              <a:t>Health Care Delivery</a:t>
            </a:r>
            <a:r>
              <a:rPr b="1" spc="200" dirty="0">
                <a:solidFill>
                  <a:srgbClr val="002060"/>
                </a:solidFill>
              </a:rPr>
              <a:t> </a:t>
            </a:r>
            <a:r>
              <a:rPr b="1" spc="-15" dirty="0">
                <a:solidFill>
                  <a:srgbClr val="002060"/>
                </a:solidFill>
              </a:rPr>
              <a:t>System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914400"/>
            <a:ext cx="10820400" cy="5235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algn="ctr">
              <a:lnSpc>
                <a:spcPct val="100000"/>
              </a:lnSpc>
              <a:spcBef>
                <a:spcPts val="10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Strategic</a:t>
            </a:r>
            <a:r>
              <a:rPr sz="2800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Agenda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(according to </a:t>
            </a:r>
            <a:r>
              <a:rPr lang="en-US" sz="2800" i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Michael Porter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Re-organize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 around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 conditions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(or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groups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related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conditions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) into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integrated practice </a:t>
            </a:r>
            <a:r>
              <a:rPr sz="2200" b="1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units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(IPUs)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,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covering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full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cycle</a:t>
            </a:r>
            <a:r>
              <a:rPr lang="en-US"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</a:t>
            </a:r>
            <a:r>
              <a:rPr sz="2200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</a:t>
            </a:r>
          </a:p>
          <a:p>
            <a:pPr marL="927100" marR="693420" indent="-274320">
              <a:lnSpc>
                <a:spcPct val="100000"/>
              </a:lnSpc>
              <a:spcBef>
                <a:spcPts val="1015"/>
              </a:spcBef>
            </a:pP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− For primary </a:t>
            </a:r>
            <a:r>
              <a:rPr sz="20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preventive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care, </a:t>
            </a:r>
            <a:r>
              <a:rPr sz="20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IPUs should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serve </a:t>
            </a:r>
            <a:r>
              <a:rPr sz="2000" b="1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distinct </a:t>
            </a:r>
            <a:r>
              <a:rPr sz="2000" b="1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 </a:t>
            </a:r>
            <a:r>
              <a:rPr sz="2000" b="1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segments</a:t>
            </a:r>
            <a:endParaRPr sz="20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indent="-365760">
              <a:lnSpc>
                <a:spcPct val="100000"/>
              </a:lnSpc>
              <a:spcBef>
                <a:spcPts val="1575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spc="-5" dirty="0">
                <a:solidFill>
                  <a:srgbClr val="C00000"/>
                </a:solidFill>
                <a:latin typeface="Arial"/>
                <a:cs typeface="Arial"/>
              </a:rPr>
              <a:t>Measure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outcomes </a:t>
            </a:r>
            <a:r>
              <a:rPr lang="en-US" sz="2200" dirty="0" smtClean="0"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rgbClr val="C00000"/>
                </a:solidFill>
                <a:latin typeface="Arial"/>
                <a:cs typeface="Arial"/>
              </a:rPr>
              <a:t>costs </a:t>
            </a:r>
            <a:r>
              <a:rPr sz="2200" spc="1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every </a:t>
            </a:r>
            <a:r>
              <a:rPr sz="2200" dirty="0">
                <a:latin typeface="Arial"/>
                <a:cs typeface="Arial"/>
              </a:rPr>
              <a:t>patient,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10" dirty="0">
                <a:latin typeface="Arial"/>
                <a:cs typeface="Arial"/>
              </a:rPr>
              <a:t>line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care</a:t>
            </a:r>
          </a:p>
          <a:p>
            <a:pPr marL="378460" marR="339725" indent="-365760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Move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to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value-based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reimbursement models, and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ultimately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bundled </a:t>
            </a:r>
            <a:r>
              <a:rPr sz="2200" b="1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payments </a:t>
            </a:r>
            <a:r>
              <a:rPr sz="2200" spc="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for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conditions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marR="339725" indent="-365760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ntegrate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coordinate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 across multi-site care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delivery</a:t>
            </a:r>
            <a:r>
              <a:rPr sz="2200" spc="-4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systems</a:t>
            </a:r>
          </a:p>
          <a:p>
            <a:pPr marL="378460" indent="-365760">
              <a:lnSpc>
                <a:spcPct val="100000"/>
              </a:lnSpc>
              <a:spcBef>
                <a:spcPts val="1989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Expand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or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affiliate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across geography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to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reinforce</a:t>
            </a:r>
            <a:r>
              <a:rPr sz="2200" spc="-7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excellence</a:t>
            </a:r>
            <a:endParaRPr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indent="-366395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Build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an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enabling </a:t>
            </a:r>
            <a:r>
              <a:rPr sz="2200" b="1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information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technology</a:t>
            </a:r>
            <a:r>
              <a:rPr sz="2200" b="1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platform</a:t>
            </a:r>
            <a:endParaRPr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5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04800"/>
            <a:ext cx="87630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 rtl="0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Huge (invisible) variation today in outcomes</a:t>
            </a:r>
          </a:p>
        </p:txBody>
      </p:sp>
      <p:sp>
        <p:nvSpPr>
          <p:cNvPr id="3" name="object 3"/>
          <p:cNvSpPr/>
          <p:nvPr/>
        </p:nvSpPr>
        <p:spPr>
          <a:xfrm>
            <a:off x="1774398" y="1156716"/>
            <a:ext cx="8351520" cy="454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55139" y="5933947"/>
            <a:ext cx="4185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Data </a:t>
            </a:r>
            <a:r>
              <a:rPr sz="1800" dirty="0">
                <a:latin typeface="Arial"/>
                <a:cs typeface="Arial"/>
              </a:rPr>
              <a:t>from American College of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Surgeons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6281664"/>
            <a:ext cx="558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National Surgical Quality Improvement </a:t>
            </a:r>
            <a:r>
              <a:rPr lang="en-US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9632" y="1203960"/>
            <a:ext cx="7647940" cy="1679575"/>
            <a:chOff x="2389632" y="1203960"/>
            <a:chExt cx="7647940" cy="1679575"/>
          </a:xfrm>
        </p:grpSpPr>
        <p:sp>
          <p:nvSpPr>
            <p:cNvPr id="3" name="object 3"/>
            <p:cNvSpPr/>
            <p:nvPr/>
          </p:nvSpPr>
          <p:spPr>
            <a:xfrm>
              <a:off x="2401824" y="1222247"/>
              <a:ext cx="6971030" cy="1649095"/>
            </a:xfrm>
            <a:custGeom>
              <a:avLst/>
              <a:gdLst/>
              <a:ahLst/>
              <a:cxnLst/>
              <a:rect l="l" t="t" r="r" b="b"/>
              <a:pathLst>
                <a:path w="6971030" h="1649095">
                  <a:moveTo>
                    <a:pt x="179832" y="1559052"/>
                  </a:moveTo>
                  <a:lnTo>
                    <a:pt x="134874" y="1559052"/>
                  </a:lnTo>
                  <a:lnTo>
                    <a:pt x="134874" y="0"/>
                  </a:lnTo>
                  <a:lnTo>
                    <a:pt x="44958" y="0"/>
                  </a:lnTo>
                  <a:lnTo>
                    <a:pt x="44958" y="1559052"/>
                  </a:lnTo>
                  <a:lnTo>
                    <a:pt x="0" y="1559052"/>
                  </a:lnTo>
                  <a:lnTo>
                    <a:pt x="89916" y="1648968"/>
                  </a:lnTo>
                  <a:lnTo>
                    <a:pt x="179832" y="1559052"/>
                  </a:lnTo>
                  <a:close/>
                </a:path>
                <a:path w="6971030" h="1649095">
                  <a:moveTo>
                    <a:pt x="6970776" y="627888"/>
                  </a:moveTo>
                  <a:lnTo>
                    <a:pt x="3313176" y="627888"/>
                  </a:lnTo>
                  <a:lnTo>
                    <a:pt x="3313176" y="719328"/>
                  </a:lnTo>
                  <a:lnTo>
                    <a:pt x="6970776" y="719328"/>
                  </a:lnTo>
                  <a:lnTo>
                    <a:pt x="6970776" y="62788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01824" y="1222248"/>
              <a:ext cx="180340" cy="1649095"/>
            </a:xfrm>
            <a:custGeom>
              <a:avLst/>
              <a:gdLst/>
              <a:ahLst/>
              <a:cxnLst/>
              <a:rect l="l" t="t" r="r" b="b"/>
              <a:pathLst>
                <a:path w="180339" h="1649095">
                  <a:moveTo>
                    <a:pt x="0" y="1559052"/>
                  </a:moveTo>
                  <a:lnTo>
                    <a:pt x="44958" y="1559052"/>
                  </a:lnTo>
                  <a:lnTo>
                    <a:pt x="44958" y="0"/>
                  </a:lnTo>
                  <a:lnTo>
                    <a:pt x="134874" y="0"/>
                  </a:lnTo>
                  <a:lnTo>
                    <a:pt x="134874" y="1559052"/>
                  </a:lnTo>
                  <a:lnTo>
                    <a:pt x="179832" y="1559052"/>
                  </a:lnTo>
                  <a:lnTo>
                    <a:pt x="89916" y="1648968"/>
                  </a:lnTo>
                  <a:lnTo>
                    <a:pt x="0" y="1559052"/>
                  </a:lnTo>
                  <a:close/>
                </a:path>
              </a:pathLst>
            </a:custGeom>
            <a:ln w="2438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8400" y="1207007"/>
              <a:ext cx="7586980" cy="1664335"/>
            </a:xfrm>
            <a:custGeom>
              <a:avLst/>
              <a:gdLst/>
              <a:ahLst/>
              <a:cxnLst/>
              <a:rect l="l" t="t" r="r" b="b"/>
              <a:pathLst>
                <a:path w="7586980" h="1664335">
                  <a:moveTo>
                    <a:pt x="7586472" y="1574292"/>
                  </a:moveTo>
                  <a:lnTo>
                    <a:pt x="7541514" y="1574292"/>
                  </a:lnTo>
                  <a:lnTo>
                    <a:pt x="7541514" y="112776"/>
                  </a:lnTo>
                  <a:lnTo>
                    <a:pt x="7549896" y="112776"/>
                  </a:lnTo>
                  <a:lnTo>
                    <a:pt x="7549896" y="0"/>
                  </a:lnTo>
                  <a:lnTo>
                    <a:pt x="0" y="0"/>
                  </a:lnTo>
                  <a:lnTo>
                    <a:pt x="0" y="112776"/>
                  </a:lnTo>
                  <a:lnTo>
                    <a:pt x="7451598" y="112776"/>
                  </a:lnTo>
                  <a:lnTo>
                    <a:pt x="7451598" y="1574292"/>
                  </a:lnTo>
                  <a:lnTo>
                    <a:pt x="7406640" y="1574292"/>
                  </a:lnTo>
                  <a:lnTo>
                    <a:pt x="7496556" y="1664208"/>
                  </a:lnTo>
                  <a:lnTo>
                    <a:pt x="7586472" y="157429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45039" y="1216152"/>
              <a:ext cx="180340" cy="1655445"/>
            </a:xfrm>
            <a:custGeom>
              <a:avLst/>
              <a:gdLst/>
              <a:ahLst/>
              <a:cxnLst/>
              <a:rect l="l" t="t" r="r" b="b"/>
              <a:pathLst>
                <a:path w="180340" h="1655445">
                  <a:moveTo>
                    <a:pt x="0" y="1565148"/>
                  </a:moveTo>
                  <a:lnTo>
                    <a:pt x="44958" y="1565148"/>
                  </a:lnTo>
                  <a:lnTo>
                    <a:pt x="44958" y="0"/>
                  </a:lnTo>
                  <a:lnTo>
                    <a:pt x="134874" y="0"/>
                  </a:lnTo>
                  <a:lnTo>
                    <a:pt x="134874" y="1565148"/>
                  </a:lnTo>
                  <a:lnTo>
                    <a:pt x="179832" y="1565148"/>
                  </a:lnTo>
                  <a:lnTo>
                    <a:pt x="89916" y="1655064"/>
                  </a:lnTo>
                  <a:lnTo>
                    <a:pt x="0" y="1565148"/>
                  </a:lnTo>
                  <a:close/>
                </a:path>
              </a:pathLst>
            </a:custGeom>
            <a:ln w="2438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0879" y="1862328"/>
              <a:ext cx="180340" cy="1009015"/>
            </a:xfrm>
            <a:custGeom>
              <a:avLst/>
              <a:gdLst/>
              <a:ahLst/>
              <a:cxnLst/>
              <a:rect l="l" t="t" r="r" b="b"/>
              <a:pathLst>
                <a:path w="180340" h="1009014">
                  <a:moveTo>
                    <a:pt x="134874" y="0"/>
                  </a:moveTo>
                  <a:lnTo>
                    <a:pt x="44958" y="0"/>
                  </a:lnTo>
                  <a:lnTo>
                    <a:pt x="44958" y="918972"/>
                  </a:lnTo>
                  <a:lnTo>
                    <a:pt x="0" y="918972"/>
                  </a:lnTo>
                  <a:lnTo>
                    <a:pt x="89916" y="1008888"/>
                  </a:lnTo>
                  <a:lnTo>
                    <a:pt x="179832" y="918972"/>
                  </a:lnTo>
                  <a:lnTo>
                    <a:pt x="134874" y="918972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0879" y="1862328"/>
              <a:ext cx="180340" cy="1009015"/>
            </a:xfrm>
            <a:custGeom>
              <a:avLst/>
              <a:gdLst/>
              <a:ahLst/>
              <a:cxnLst/>
              <a:rect l="l" t="t" r="r" b="b"/>
              <a:pathLst>
                <a:path w="180340" h="1009014">
                  <a:moveTo>
                    <a:pt x="0" y="918972"/>
                  </a:moveTo>
                  <a:lnTo>
                    <a:pt x="44958" y="918972"/>
                  </a:lnTo>
                  <a:lnTo>
                    <a:pt x="44958" y="0"/>
                  </a:lnTo>
                  <a:lnTo>
                    <a:pt x="134874" y="0"/>
                  </a:lnTo>
                  <a:lnTo>
                    <a:pt x="134874" y="918972"/>
                  </a:lnTo>
                  <a:lnTo>
                    <a:pt x="179832" y="918972"/>
                  </a:lnTo>
                  <a:lnTo>
                    <a:pt x="89916" y="1008888"/>
                  </a:lnTo>
                  <a:lnTo>
                    <a:pt x="0" y="918972"/>
                  </a:lnTo>
                  <a:close/>
                </a:path>
              </a:pathLst>
            </a:custGeom>
            <a:ln w="2438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29344" y="1856232"/>
              <a:ext cx="213360" cy="1015365"/>
            </a:xfrm>
            <a:custGeom>
              <a:avLst/>
              <a:gdLst/>
              <a:ahLst/>
              <a:cxnLst/>
              <a:rect l="l" t="t" r="r" b="b"/>
              <a:pathLst>
                <a:path w="213359" h="1015364">
                  <a:moveTo>
                    <a:pt x="160020" y="0"/>
                  </a:moveTo>
                  <a:lnTo>
                    <a:pt x="53340" y="0"/>
                  </a:lnTo>
                  <a:lnTo>
                    <a:pt x="53340" y="908303"/>
                  </a:lnTo>
                  <a:lnTo>
                    <a:pt x="0" y="908303"/>
                  </a:lnTo>
                  <a:lnTo>
                    <a:pt x="106680" y="1014983"/>
                  </a:lnTo>
                  <a:lnTo>
                    <a:pt x="213360" y="908303"/>
                  </a:lnTo>
                  <a:lnTo>
                    <a:pt x="160020" y="908303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29344" y="1856232"/>
              <a:ext cx="213360" cy="1015365"/>
            </a:xfrm>
            <a:custGeom>
              <a:avLst/>
              <a:gdLst/>
              <a:ahLst/>
              <a:cxnLst/>
              <a:rect l="l" t="t" r="r" b="b"/>
              <a:pathLst>
                <a:path w="213359" h="1015364">
                  <a:moveTo>
                    <a:pt x="0" y="908303"/>
                  </a:moveTo>
                  <a:lnTo>
                    <a:pt x="53340" y="908303"/>
                  </a:lnTo>
                  <a:lnTo>
                    <a:pt x="53340" y="0"/>
                  </a:lnTo>
                  <a:lnTo>
                    <a:pt x="160020" y="0"/>
                  </a:lnTo>
                  <a:lnTo>
                    <a:pt x="160020" y="908303"/>
                  </a:lnTo>
                  <a:lnTo>
                    <a:pt x="213360" y="908303"/>
                  </a:lnTo>
                  <a:lnTo>
                    <a:pt x="106680" y="1014983"/>
                  </a:lnTo>
                  <a:lnTo>
                    <a:pt x="0" y="908303"/>
                  </a:lnTo>
                  <a:close/>
                </a:path>
              </a:pathLst>
            </a:custGeom>
            <a:ln w="2438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56888" y="1389888"/>
            <a:ext cx="1588135" cy="1051560"/>
          </a:xfrm>
          <a:prstGeom prst="rect">
            <a:avLst/>
          </a:prstGeom>
          <a:solidFill>
            <a:srgbClr val="2C6CBB"/>
          </a:solidFill>
        </p:spPr>
        <p:txBody>
          <a:bodyPr vert="horz" wrap="square" lIns="0" tIns="22225" rIns="0" bIns="0" rtlCol="0">
            <a:spAutoFit/>
          </a:bodyPr>
          <a:lstStyle/>
          <a:p>
            <a:pPr marL="120014" marR="114300" indent="-3175" algn="ctr">
              <a:lnSpc>
                <a:spcPts val="1989"/>
              </a:lnSpc>
              <a:spcBef>
                <a:spcPts val="175"/>
              </a:spcBef>
            </a:pP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Patient 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Experience/  Eng</a:t>
            </a:r>
            <a:r>
              <a:rPr sz="175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750" b="1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50" b="1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750">
              <a:latin typeface="Arial"/>
              <a:cs typeface="Arial"/>
            </a:endParaRPr>
          </a:p>
          <a:p>
            <a:pPr marL="57785" algn="ctr">
              <a:lnSpc>
                <a:spcPts val="1950"/>
              </a:lnSpc>
            </a:pP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7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Adherence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01308" y="4140237"/>
            <a:ext cx="122745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E.g.,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PSA,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Gleason </a:t>
            </a:r>
            <a:r>
              <a:rPr sz="1400" spc="-15" dirty="0">
                <a:latin typeface="Arial"/>
                <a:cs typeface="Arial"/>
              </a:rPr>
              <a:t>score,  </a:t>
            </a:r>
            <a:r>
              <a:rPr sz="1400" spc="-10" dirty="0">
                <a:latin typeface="Arial"/>
                <a:cs typeface="Arial"/>
              </a:rPr>
              <a:t>surgical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margin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2815" y="4119023"/>
            <a:ext cx="164083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Protocols/Guidelines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0407" y="2938272"/>
            <a:ext cx="1676400" cy="1143000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164465" rIns="0" bIns="0" rtlCol="0">
            <a:spAutoFit/>
          </a:bodyPr>
          <a:lstStyle/>
          <a:p>
            <a:pPr marL="167640" marR="163830" indent="-55244" algn="just">
              <a:lnSpc>
                <a:spcPct val="100000"/>
              </a:lnSpc>
              <a:spcBef>
                <a:spcPts val="1295"/>
              </a:spcBef>
            </a:pP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Patient </a:t>
            </a: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Initial 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Conditions,  Risk</a:t>
            </a:r>
            <a:r>
              <a:rPr sz="17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17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77200" y="327964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50825" y="0"/>
                </a:moveTo>
                <a:lnTo>
                  <a:pt x="250825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250825" y="342900"/>
                </a:lnTo>
                <a:lnTo>
                  <a:pt x="250825" y="457200"/>
                </a:lnTo>
                <a:lnTo>
                  <a:pt x="457200" y="228600"/>
                </a:lnTo>
                <a:lnTo>
                  <a:pt x="25082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5200" y="327964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50825" y="0"/>
                </a:moveTo>
                <a:lnTo>
                  <a:pt x="250825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250825" y="342900"/>
                </a:lnTo>
                <a:lnTo>
                  <a:pt x="250825" y="457200"/>
                </a:lnTo>
                <a:lnTo>
                  <a:pt x="457200" y="228600"/>
                </a:lnTo>
                <a:lnTo>
                  <a:pt x="25082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5000" y="327964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50825" y="0"/>
                </a:moveTo>
                <a:lnTo>
                  <a:pt x="250825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250825" y="342900"/>
                </a:lnTo>
                <a:lnTo>
                  <a:pt x="250825" y="457200"/>
                </a:lnTo>
                <a:lnTo>
                  <a:pt x="457200" y="228600"/>
                </a:lnTo>
                <a:lnTo>
                  <a:pt x="25082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50791" y="2938272"/>
            <a:ext cx="1600200" cy="1143000"/>
          </a:xfrm>
          <a:prstGeom prst="rect">
            <a:avLst/>
          </a:prstGeom>
          <a:solidFill>
            <a:srgbClr val="DCEE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235585">
              <a:lnSpc>
                <a:spcPct val="100000"/>
              </a:lnSpc>
              <a:spcBef>
                <a:spcPts val="1195"/>
              </a:spcBef>
            </a:pPr>
            <a:r>
              <a:rPr sz="1750" b="1" spc="5" dirty="0">
                <a:latin typeface="Arial"/>
                <a:cs typeface="Arial"/>
              </a:rPr>
              <a:t>Processes</a:t>
            </a:r>
            <a:endParaRPr sz="1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88023" y="2938272"/>
            <a:ext cx="1676400" cy="1143000"/>
          </a:xfrm>
          <a:prstGeom prst="rect">
            <a:avLst/>
          </a:prstGeom>
          <a:solidFill>
            <a:srgbClr val="DCEE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03530">
              <a:lnSpc>
                <a:spcPct val="100000"/>
              </a:lnSpc>
              <a:spcBef>
                <a:spcPts val="1195"/>
              </a:spcBef>
            </a:pPr>
            <a:r>
              <a:rPr sz="1750" b="1" dirty="0">
                <a:latin typeface="Arial"/>
                <a:cs typeface="Arial"/>
              </a:rPr>
              <a:t>Indicators</a:t>
            </a:r>
            <a:endParaRPr sz="1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0791" y="4812791"/>
            <a:ext cx="1600200" cy="1143000"/>
          </a:xfrm>
          <a:prstGeom prst="rect">
            <a:avLst/>
          </a:prstGeom>
          <a:solidFill>
            <a:srgbClr val="DCEE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04165">
              <a:lnSpc>
                <a:spcPct val="100000"/>
              </a:lnSpc>
              <a:spcBef>
                <a:spcPts val="1220"/>
              </a:spcBef>
            </a:pPr>
            <a:r>
              <a:rPr sz="1750" b="1" spc="-5" dirty="0">
                <a:latin typeface="Arial"/>
                <a:cs typeface="Arial"/>
              </a:rPr>
              <a:t>Structure</a:t>
            </a:r>
            <a:endParaRPr sz="175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337942" y="99567"/>
            <a:ext cx="75139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Measure Outcomes for Every Patient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112135" y="648207"/>
            <a:ext cx="59677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Quality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Measurement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Landscape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20767" y="4370832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599" y="0"/>
                </a:moveTo>
                <a:lnTo>
                  <a:pt x="0" y="171983"/>
                </a:lnTo>
                <a:lnTo>
                  <a:pt x="129057" y="171983"/>
                </a:lnTo>
                <a:lnTo>
                  <a:pt x="129057" y="381000"/>
                </a:lnTo>
                <a:lnTo>
                  <a:pt x="328155" y="381000"/>
                </a:lnTo>
                <a:lnTo>
                  <a:pt x="328155" y="171983"/>
                </a:lnTo>
                <a:lnTo>
                  <a:pt x="457199" y="171983"/>
                </a:lnTo>
                <a:lnTo>
                  <a:pt x="228599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20767" y="2490216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228599" y="0"/>
                </a:moveTo>
                <a:lnTo>
                  <a:pt x="0" y="171983"/>
                </a:lnTo>
                <a:lnTo>
                  <a:pt x="129057" y="171983"/>
                </a:lnTo>
                <a:lnTo>
                  <a:pt x="129057" y="381000"/>
                </a:lnTo>
                <a:lnTo>
                  <a:pt x="328155" y="381000"/>
                </a:lnTo>
                <a:lnTo>
                  <a:pt x="328155" y="171983"/>
                </a:lnTo>
                <a:lnTo>
                  <a:pt x="457199" y="171983"/>
                </a:lnTo>
                <a:lnTo>
                  <a:pt x="228599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19743" y="2956560"/>
            <a:ext cx="1740535" cy="1143000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Times New Roman"/>
              <a:cs typeface="Times New Roman"/>
            </a:endParaRPr>
          </a:p>
          <a:p>
            <a:pPr marL="349250">
              <a:lnSpc>
                <a:spcPct val="100000"/>
              </a:lnSpc>
            </a:pP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1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19147" y="5960583"/>
            <a:ext cx="11074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5"/>
              </a:lnSpc>
            </a:pPr>
            <a:r>
              <a:rPr sz="1600" b="1" dirty="0">
                <a:latin typeface="Arial"/>
                <a:cs typeface="Arial"/>
              </a:rPr>
              <a:t>diminished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27030" y="6013654"/>
            <a:ext cx="1476375" cy="6502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5"/>
              </a:spcBef>
            </a:pPr>
            <a:r>
              <a:rPr sz="1400" spc="-10" dirty="0">
                <a:latin typeface="Arial"/>
                <a:cs typeface="Arial"/>
              </a:rPr>
              <a:t>E.g., Staff  certification,  facilities</a:t>
            </a:r>
            <a:r>
              <a:rPr sz="1400" spc="-15" dirty="0">
                <a:latin typeface="Arial"/>
                <a:cs typeface="Arial"/>
              </a:rPr>
              <a:t> standards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34400" y="4812791"/>
            <a:ext cx="3075940" cy="1545590"/>
          </a:xfrm>
          <a:prstGeom prst="rect">
            <a:avLst/>
          </a:prstGeom>
          <a:solidFill>
            <a:srgbClr val="FFFF00"/>
          </a:solidFill>
          <a:ln w="24384">
            <a:solidFill>
              <a:srgbClr val="000000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253365" marR="247015" indent="3175" algn="ctr">
              <a:lnSpc>
                <a:spcPct val="100000"/>
              </a:lnSpc>
              <a:spcBef>
                <a:spcPts val="1310"/>
              </a:spcBef>
            </a:pPr>
            <a:r>
              <a:rPr sz="1600" b="1" spc="5" dirty="0">
                <a:latin typeface="Arial"/>
                <a:cs typeface="Arial"/>
              </a:rPr>
              <a:t>Without </a:t>
            </a:r>
            <a:r>
              <a:rPr sz="1600" b="1" dirty="0">
                <a:latin typeface="Arial"/>
                <a:cs typeface="Arial"/>
              </a:rPr>
              <a:t>outcomes  measurement, the value</a:t>
            </a:r>
            <a:r>
              <a:rPr sz="1600" b="1" spc="-1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  measuring other quality  dimensions </a:t>
            </a:r>
            <a:r>
              <a:rPr sz="1600" b="1" spc="5" dirty="0">
                <a:latin typeface="Arial"/>
                <a:cs typeface="Arial"/>
              </a:rPr>
              <a:t>is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greatly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3903" y="148321"/>
            <a:ext cx="7028561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Principles of Outcome Measurement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143000"/>
            <a:ext cx="11515990" cy="57073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marR="738505" indent="-341630">
              <a:lnSpc>
                <a:spcPct val="100000"/>
              </a:lnSpc>
              <a:spcBef>
                <a:spcPts val="105"/>
              </a:spcBef>
              <a:buChar char="•"/>
              <a:tabLst>
                <a:tab pos="353695" algn="l"/>
                <a:tab pos="354330" algn="l"/>
              </a:tabLst>
            </a:pPr>
            <a:r>
              <a:rPr sz="2000" spc="5" dirty="0">
                <a:latin typeface="Arial"/>
                <a:cs typeface="Arial"/>
              </a:rPr>
              <a:t>Outcomes </a:t>
            </a:r>
            <a:r>
              <a:rPr sz="2000" spc="-5" dirty="0">
                <a:latin typeface="Arial"/>
                <a:cs typeface="Arial"/>
              </a:rPr>
              <a:t>should </a:t>
            </a:r>
            <a:r>
              <a:rPr sz="2000" dirty="0">
                <a:latin typeface="Arial"/>
                <a:cs typeface="Arial"/>
              </a:rPr>
              <a:t>be measured by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condition</a:t>
            </a:r>
            <a:r>
              <a:rPr sz="2000" b="1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primary</a:t>
            </a:r>
            <a:r>
              <a:rPr sz="20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C00000"/>
                </a:solidFill>
                <a:latin typeface="Arial"/>
                <a:cs typeface="Arial"/>
              </a:rPr>
              <a:t>care</a:t>
            </a:r>
            <a:r>
              <a:rPr lang="en-US" sz="20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C00000"/>
                </a:solidFill>
                <a:latin typeface="Arial"/>
                <a:cs typeface="Arial"/>
              </a:rPr>
              <a:t>segment</a:t>
            </a:r>
            <a:endParaRPr sz="20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753110" lvl="1" indent="-342265">
              <a:lnSpc>
                <a:spcPct val="100000"/>
              </a:lnSpc>
              <a:spcBef>
                <a:spcPts val="1210"/>
              </a:spcBef>
              <a:buClr>
                <a:srgbClr val="000000"/>
              </a:buClr>
              <a:buFont typeface="Arial"/>
              <a:buChar char="–"/>
              <a:tabLst>
                <a:tab pos="753110" algn="l"/>
                <a:tab pos="753745" algn="l"/>
              </a:tabLst>
            </a:pP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Not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specialties, </a:t>
            </a:r>
            <a:r>
              <a:rPr sz="2000" spc="-5" dirty="0">
                <a:latin typeface="Arial"/>
                <a:cs typeface="Arial"/>
              </a:rPr>
              <a:t>procedures, </a:t>
            </a:r>
            <a:r>
              <a:rPr sz="2000" spc="-10" dirty="0">
                <a:latin typeface="Arial"/>
                <a:cs typeface="Arial"/>
              </a:rPr>
              <a:t>or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interventions</a:t>
            </a:r>
            <a:endParaRPr sz="20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1190"/>
              </a:spcBef>
              <a:buChar char="•"/>
              <a:tabLst>
                <a:tab pos="353695" algn="l"/>
                <a:tab pos="354330" algn="l"/>
              </a:tabLst>
            </a:pPr>
            <a:r>
              <a:rPr sz="2000" spc="5" dirty="0">
                <a:latin typeface="Arial"/>
                <a:cs typeface="Arial"/>
              </a:rPr>
              <a:t>Outcomes </a:t>
            </a:r>
            <a:r>
              <a:rPr sz="2000" spc="-5" dirty="0">
                <a:latin typeface="Arial"/>
                <a:cs typeface="Arial"/>
              </a:rPr>
              <a:t>cover </a:t>
            </a:r>
            <a:r>
              <a:rPr sz="2000" spc="5" dirty="0">
                <a:latin typeface="Arial"/>
                <a:cs typeface="Arial"/>
              </a:rPr>
              <a:t>the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full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cycle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care</a:t>
            </a:r>
            <a:endParaRPr sz="20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353695" marR="5080" indent="-341630">
              <a:lnSpc>
                <a:spcPct val="100000"/>
              </a:lnSpc>
              <a:spcBef>
                <a:spcPts val="1200"/>
              </a:spcBef>
              <a:buChar char="•"/>
              <a:tabLst>
                <a:tab pos="353695" algn="l"/>
                <a:tab pos="354330" algn="l"/>
              </a:tabLst>
            </a:pPr>
            <a:r>
              <a:rPr sz="2000" spc="5" dirty="0">
                <a:latin typeface="Arial"/>
                <a:cs typeface="Arial"/>
              </a:rPr>
              <a:t>Outcomes </a:t>
            </a:r>
            <a:r>
              <a:rPr sz="2000" dirty="0">
                <a:latin typeface="Arial"/>
                <a:cs typeface="Arial"/>
              </a:rPr>
              <a:t>are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always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multi-dimensional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include </a:t>
            </a:r>
            <a:r>
              <a:rPr sz="2000" spc="-10" dirty="0">
                <a:latin typeface="Arial"/>
                <a:cs typeface="Arial"/>
              </a:rPr>
              <a:t>what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matters</a:t>
            </a:r>
            <a:r>
              <a:rPr lang="en-US" sz="2000" spc="5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most </a:t>
            </a:r>
            <a:r>
              <a:rPr sz="2000" spc="5" dirty="0"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patients</a:t>
            </a:r>
            <a:r>
              <a:rPr sz="2000" b="1" dirty="0">
                <a:solidFill>
                  <a:srgbClr val="073E87"/>
                </a:solidFill>
                <a:latin typeface="Arial"/>
                <a:cs typeface="Arial"/>
              </a:rPr>
              <a:t> (and </a:t>
            </a:r>
            <a:r>
              <a:rPr sz="2000" b="1" spc="5" dirty="0">
                <a:solidFill>
                  <a:srgbClr val="073E87"/>
                </a:solidFill>
                <a:latin typeface="Arial"/>
                <a:cs typeface="Arial"/>
              </a:rPr>
              <a:t>families)</a:t>
            </a:r>
            <a:r>
              <a:rPr sz="2000" spc="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not just </a:t>
            </a:r>
            <a:r>
              <a:rPr sz="2000" spc="5" dirty="0">
                <a:latin typeface="Arial"/>
                <a:cs typeface="Arial"/>
              </a:rPr>
              <a:t>to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clinicians</a:t>
            </a:r>
            <a:endParaRPr sz="2000" dirty="0">
              <a:latin typeface="Arial"/>
              <a:cs typeface="Arial"/>
            </a:endParaRPr>
          </a:p>
          <a:p>
            <a:pPr marL="753110" lvl="1" indent="-342265">
              <a:lnSpc>
                <a:spcPct val="100000"/>
              </a:lnSpc>
              <a:spcBef>
                <a:spcPts val="1210"/>
              </a:spcBef>
              <a:buClr>
                <a:srgbClr val="000000"/>
              </a:buClr>
              <a:buFont typeface="Arial"/>
              <a:buChar char="–"/>
              <a:tabLst>
                <a:tab pos="753110" algn="l"/>
                <a:tab pos="753745" algn="l"/>
              </a:tabLst>
            </a:pP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Patient reported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outcomes </a:t>
            </a:r>
            <a:r>
              <a:rPr sz="2000" spc="-5" dirty="0">
                <a:latin typeface="Arial"/>
                <a:cs typeface="Arial"/>
              </a:rPr>
              <a:t>are important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every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condition</a:t>
            </a:r>
            <a:endParaRPr sz="2000" dirty="0">
              <a:latin typeface="Arial"/>
              <a:cs typeface="Arial"/>
            </a:endParaRPr>
          </a:p>
          <a:p>
            <a:pPr marL="353695" marR="192405" indent="-341630">
              <a:lnSpc>
                <a:spcPct val="100000"/>
              </a:lnSpc>
              <a:spcBef>
                <a:spcPts val="1190"/>
              </a:spcBef>
              <a:buChar char="•"/>
              <a:tabLst>
                <a:tab pos="353695" algn="l"/>
                <a:tab pos="354330" algn="l"/>
              </a:tabLst>
            </a:pPr>
            <a:r>
              <a:rPr sz="2000" spc="5" dirty="0">
                <a:latin typeface="Arial"/>
                <a:cs typeface="Arial"/>
              </a:rPr>
              <a:t>Outcome </a:t>
            </a:r>
            <a:r>
              <a:rPr sz="2000" dirty="0">
                <a:latin typeface="Arial"/>
                <a:cs typeface="Arial"/>
              </a:rPr>
              <a:t>measurement </a:t>
            </a:r>
            <a:r>
              <a:rPr sz="2000" spc="-5" dirty="0">
                <a:latin typeface="Arial"/>
                <a:cs typeface="Arial"/>
              </a:rPr>
              <a:t>includes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initial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conditions/risk factors</a:t>
            </a:r>
            <a:r>
              <a:rPr sz="20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to</a:t>
            </a:r>
            <a:r>
              <a:rPr lang="en-US" sz="2000" spc="5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control </a:t>
            </a:r>
            <a:r>
              <a:rPr sz="2000" spc="1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patient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differences</a:t>
            </a:r>
          </a:p>
          <a:p>
            <a:pPr marL="354330" marR="122555" indent="-342265">
              <a:lnSpc>
                <a:spcPct val="100000"/>
              </a:lnSpc>
              <a:spcBef>
                <a:spcPts val="1200"/>
              </a:spcBef>
              <a:buChar char="•"/>
              <a:tabLst>
                <a:tab pos="353695" algn="l"/>
                <a:tab pos="354330" algn="l"/>
              </a:tabLst>
            </a:pPr>
            <a:r>
              <a:rPr sz="2000" spc="5" dirty="0">
                <a:latin typeface="Arial"/>
                <a:cs typeface="Arial"/>
              </a:rPr>
              <a:t>Outcomes </a:t>
            </a:r>
            <a:r>
              <a:rPr sz="2000" spc="-5" dirty="0">
                <a:latin typeface="Arial"/>
                <a:cs typeface="Arial"/>
              </a:rPr>
              <a:t>should </a:t>
            </a:r>
            <a:r>
              <a:rPr sz="2000" dirty="0">
                <a:latin typeface="Arial"/>
                <a:cs typeface="Arial"/>
              </a:rPr>
              <a:t>be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standardized</a:t>
            </a:r>
            <a:r>
              <a:rPr sz="2000" b="1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each </a:t>
            </a:r>
            <a:r>
              <a:rPr sz="2000" spc="-5" dirty="0">
                <a:latin typeface="Arial"/>
                <a:cs typeface="Arial"/>
              </a:rPr>
              <a:t>condition, </a:t>
            </a:r>
            <a:r>
              <a:rPr sz="2000" spc="5" dirty="0">
                <a:latin typeface="Arial"/>
                <a:cs typeface="Arial"/>
              </a:rPr>
              <a:t>to </a:t>
            </a:r>
            <a:r>
              <a:rPr sz="2000" spc="-10" dirty="0">
                <a:latin typeface="Arial"/>
                <a:cs typeface="Arial"/>
              </a:rPr>
              <a:t>maximize  </a:t>
            </a:r>
            <a:r>
              <a:rPr sz="2000" dirty="0">
                <a:latin typeface="Arial"/>
                <a:cs typeface="Arial"/>
              </a:rPr>
              <a:t>comparison, learning, 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improvement</a:t>
            </a:r>
            <a:endParaRPr sz="20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1200"/>
              </a:spcBef>
              <a:buChar char="•"/>
              <a:tabLst>
                <a:tab pos="353695" algn="l"/>
                <a:tab pos="354330" algn="l"/>
              </a:tabLst>
            </a:pPr>
            <a:r>
              <a:rPr sz="2000" spc="5" dirty="0">
                <a:latin typeface="Arial"/>
                <a:cs typeface="Arial"/>
              </a:rPr>
              <a:t>Outcomes </a:t>
            </a:r>
            <a:r>
              <a:rPr sz="2000" spc="-5" dirty="0">
                <a:latin typeface="Arial"/>
                <a:cs typeface="Arial"/>
              </a:rPr>
              <a:t>should </a:t>
            </a:r>
            <a:r>
              <a:rPr sz="2000" dirty="0">
                <a:latin typeface="Arial"/>
                <a:cs typeface="Arial"/>
              </a:rPr>
              <a:t>be measured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line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0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care</a:t>
            </a:r>
            <a:endParaRPr sz="2000" dirty="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353695" indent="-341630">
              <a:spcBef>
                <a:spcPts val="1200"/>
              </a:spcBef>
              <a:buFontTx/>
              <a:buChar char="•"/>
              <a:tabLst>
                <a:tab pos="353695" algn="l"/>
                <a:tab pos="354330" algn="l"/>
              </a:tabLst>
            </a:pPr>
            <a:r>
              <a:rPr sz="2000" spc="-20" dirty="0">
                <a:latin typeface="Arial"/>
                <a:cs typeface="Arial"/>
              </a:rPr>
              <a:t>Value-based </a:t>
            </a:r>
            <a:r>
              <a:rPr sz="2000" dirty="0">
                <a:latin typeface="Arial"/>
                <a:cs typeface="Arial"/>
              </a:rPr>
              <a:t>measurement differs </a:t>
            </a:r>
            <a:r>
              <a:rPr sz="2000" spc="10" dirty="0">
                <a:latin typeface="Arial"/>
                <a:cs typeface="Arial"/>
              </a:rPr>
              <a:t>from </a:t>
            </a:r>
            <a:r>
              <a:rPr sz="2000" spc="5" dirty="0">
                <a:latin typeface="Arial"/>
                <a:cs typeface="Arial"/>
              </a:rPr>
              <a:t>the </a:t>
            </a:r>
            <a:r>
              <a:rPr sz="2000" b="1" dirty="0">
                <a:solidFill>
                  <a:srgbClr val="073E87"/>
                </a:solidFill>
                <a:latin typeface="Arial"/>
                <a:cs typeface="Arial"/>
              </a:rPr>
              <a:t>historical focus</a:t>
            </a:r>
            <a:r>
              <a:rPr sz="2000" b="1" spc="-13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on</a:t>
            </a:r>
            <a:r>
              <a:rPr lang="en-US" sz="2000" spc="-5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measuring </a:t>
            </a:r>
            <a:r>
              <a:rPr lang="en-US" sz="2000" b="1" u="sng" spc="-5" dirty="0">
                <a:solidFill>
                  <a:srgbClr val="073E87"/>
                </a:solidFill>
                <a:latin typeface="Arial"/>
                <a:cs typeface="Arial"/>
              </a:rPr>
              <a:t>provider behavior </a:t>
            </a:r>
            <a:r>
              <a:rPr lang="en-US" sz="2000" dirty="0">
                <a:latin typeface="Arial"/>
                <a:cs typeface="Arial"/>
              </a:rPr>
              <a:t>and </a:t>
            </a:r>
            <a:r>
              <a:rPr lang="en-US" sz="2000" b="1" u="sng" spc="-5" dirty="0">
                <a:solidFill>
                  <a:srgbClr val="073E87"/>
                </a:solidFill>
                <a:latin typeface="Arial"/>
                <a:cs typeface="Arial"/>
              </a:rPr>
              <a:t>overall </a:t>
            </a:r>
            <a:r>
              <a:rPr lang="en-US" sz="2000" b="1" u="sng" dirty="0">
                <a:solidFill>
                  <a:srgbClr val="073E87"/>
                </a:solidFill>
                <a:latin typeface="Arial"/>
                <a:cs typeface="Arial"/>
              </a:rPr>
              <a:t>patient</a:t>
            </a:r>
            <a:r>
              <a:rPr lang="en-US" sz="2000" b="1" u="sng" spc="7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lang="en-US" sz="2000" b="1" u="sng" spc="-5" dirty="0">
                <a:solidFill>
                  <a:srgbClr val="073E87"/>
                </a:solidFill>
                <a:latin typeface="Arial"/>
                <a:cs typeface="Arial"/>
              </a:rPr>
              <a:t>success</a:t>
            </a:r>
            <a:endParaRPr lang="en-US" sz="2000" u="sng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buChar char="•"/>
              <a:tabLst>
                <a:tab pos="353695" algn="l"/>
                <a:tab pos="35433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599" y="5400980"/>
            <a:ext cx="374585" cy="457200"/>
          </a:xfrm>
          <a:custGeom>
            <a:avLst/>
            <a:gdLst/>
            <a:ahLst/>
            <a:cxnLst/>
            <a:rect l="l" t="t" r="r" b="b"/>
            <a:pathLst>
              <a:path w="445135" h="295910">
                <a:moveTo>
                  <a:pt x="333756" y="0"/>
                </a:moveTo>
                <a:lnTo>
                  <a:pt x="111252" y="0"/>
                </a:lnTo>
                <a:lnTo>
                  <a:pt x="111252" y="156044"/>
                </a:lnTo>
                <a:lnTo>
                  <a:pt x="0" y="156044"/>
                </a:lnTo>
                <a:lnTo>
                  <a:pt x="222504" y="295656"/>
                </a:lnTo>
                <a:lnTo>
                  <a:pt x="445008" y="156044"/>
                </a:lnTo>
                <a:lnTo>
                  <a:pt x="333756" y="156044"/>
                </a:lnTo>
                <a:lnTo>
                  <a:pt x="333756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72440" y="4599432"/>
            <a:ext cx="7900670" cy="253365"/>
            <a:chOff x="472440" y="4599432"/>
            <a:chExt cx="7900670" cy="253365"/>
          </a:xfrm>
        </p:grpSpPr>
        <p:sp>
          <p:nvSpPr>
            <p:cNvPr id="4" name="object 4"/>
            <p:cNvSpPr/>
            <p:nvPr/>
          </p:nvSpPr>
          <p:spPr>
            <a:xfrm>
              <a:off x="472440" y="4721352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70">
                  <a:moveTo>
                    <a:pt x="0" y="0"/>
                  </a:moveTo>
                  <a:lnTo>
                    <a:pt x="7900416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0263" y="4599432"/>
              <a:ext cx="134111" cy="2529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72440" y="2487167"/>
            <a:ext cx="7851775" cy="253365"/>
            <a:chOff x="472440" y="2487167"/>
            <a:chExt cx="7851775" cy="253365"/>
          </a:xfrm>
        </p:grpSpPr>
        <p:sp>
          <p:nvSpPr>
            <p:cNvPr id="7" name="object 7"/>
            <p:cNvSpPr/>
            <p:nvPr/>
          </p:nvSpPr>
          <p:spPr>
            <a:xfrm>
              <a:off x="472440" y="2606039"/>
              <a:ext cx="7851775" cy="0"/>
            </a:xfrm>
            <a:custGeom>
              <a:avLst/>
              <a:gdLst/>
              <a:ahLst/>
              <a:cxnLst/>
              <a:rect l="l" t="t" r="r" b="b"/>
              <a:pathLst>
                <a:path w="7851775">
                  <a:moveTo>
                    <a:pt x="0" y="0"/>
                  </a:moveTo>
                  <a:lnTo>
                    <a:pt x="7851648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0263" y="2487167"/>
              <a:ext cx="134111" cy="2529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29027" y="723900"/>
            <a:ext cx="6196965" cy="737870"/>
          </a:xfrm>
          <a:prstGeom prst="rect">
            <a:avLst/>
          </a:prstGeom>
          <a:solidFill>
            <a:srgbClr val="005FBF"/>
          </a:solidFill>
          <a:ln w="9144">
            <a:solidFill>
              <a:srgbClr val="8FB5E4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Survival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04644" y="1738883"/>
            <a:ext cx="6245860" cy="734695"/>
          </a:xfrm>
          <a:prstGeom prst="rect">
            <a:avLst/>
          </a:prstGeom>
          <a:solidFill>
            <a:srgbClr val="005FBF"/>
          </a:solidFill>
          <a:ln w="9144">
            <a:solidFill>
              <a:srgbClr val="8FB5E4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Degree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health/recovery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9404" y="2763011"/>
            <a:ext cx="6276340" cy="737870"/>
          </a:xfrm>
          <a:prstGeom prst="rect">
            <a:avLst/>
          </a:prstGeom>
          <a:solidFill>
            <a:srgbClr val="005FBF"/>
          </a:solidFill>
          <a:ln w="9144">
            <a:solidFill>
              <a:srgbClr val="8FB5E4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recovery and 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return to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sz="15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4164" y="4872228"/>
            <a:ext cx="6306820" cy="734695"/>
          </a:xfrm>
          <a:prstGeom prst="rect">
            <a:avLst/>
          </a:prstGeom>
          <a:solidFill>
            <a:srgbClr val="005FBF"/>
          </a:solidFill>
          <a:ln w="9144">
            <a:solidFill>
              <a:srgbClr val="8FB5E4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48196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Sustainability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health/recovery and nature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recurrences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8548" y="3771900"/>
            <a:ext cx="6257925" cy="822960"/>
          </a:xfrm>
          <a:prstGeom prst="rect">
            <a:avLst/>
          </a:prstGeom>
          <a:solidFill>
            <a:srgbClr val="005FBF"/>
          </a:solidFill>
          <a:ln w="9144">
            <a:solidFill>
              <a:srgbClr val="8FB5E4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19075" marR="217804" algn="ctr">
              <a:lnSpc>
                <a:spcPts val="137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Disutility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care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process (e.g., diagnostic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errors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and ineffective  care, treatment-related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discomfort, complications,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adverse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effects,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treatment 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errors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and their consequences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terms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treatment)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65020" y="5887211"/>
            <a:ext cx="6324600" cy="734695"/>
          </a:xfrm>
          <a:prstGeom prst="rect">
            <a:avLst/>
          </a:prstGeom>
          <a:solidFill>
            <a:srgbClr val="005FBF"/>
          </a:solidFill>
          <a:ln w="9144">
            <a:solidFill>
              <a:srgbClr val="8FB5E4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Long-term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consequences of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therapy (e.g., care-induced</a:t>
            </a:r>
            <a:r>
              <a:rPr sz="15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illnesses)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60264" y="1475232"/>
            <a:ext cx="134111" cy="252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60264" y="3502152"/>
            <a:ext cx="134111" cy="252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60264" y="5620511"/>
            <a:ext cx="134111" cy="252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4383" y="951852"/>
            <a:ext cx="1324610" cy="1458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105" marR="43942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ie</a:t>
            </a:r>
            <a:r>
              <a:rPr sz="1800" b="1" spc="-5" dirty="0">
                <a:latin typeface="Arial"/>
                <a:cs typeface="Arial"/>
              </a:rPr>
              <a:t>r  1</a:t>
            </a: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200"/>
              </a:spcBef>
            </a:pPr>
            <a:r>
              <a:rPr sz="1600" b="1" spc="-5" dirty="0">
                <a:latin typeface="Arial"/>
                <a:cs typeface="Arial"/>
              </a:rPr>
              <a:t>Health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Status  </a:t>
            </a:r>
            <a:r>
              <a:rPr sz="1600" b="1" spc="-15" dirty="0">
                <a:latin typeface="Arial"/>
                <a:cs typeface="Arial"/>
              </a:rPr>
              <a:t>Achieved</a:t>
            </a:r>
            <a:endParaRPr sz="160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or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Retained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489" y="3014052"/>
            <a:ext cx="106616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marR="31115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ie</a:t>
            </a:r>
            <a:r>
              <a:rPr sz="1800" b="1" spc="-5" dirty="0">
                <a:latin typeface="Arial"/>
                <a:cs typeface="Arial"/>
              </a:rPr>
              <a:t>r  2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200"/>
              </a:spcBef>
            </a:pPr>
            <a:r>
              <a:rPr sz="1600" b="1" dirty="0">
                <a:latin typeface="Arial"/>
                <a:cs typeface="Arial"/>
              </a:rPr>
              <a:t>Process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  </a:t>
            </a:r>
            <a:r>
              <a:rPr sz="1600" b="1" spc="-5" dirty="0">
                <a:latin typeface="Arial"/>
                <a:cs typeface="Arial"/>
              </a:rPr>
              <a:t>Recovery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5193" y="5147576"/>
            <a:ext cx="1355725" cy="12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 marR="461009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ie</a:t>
            </a:r>
            <a:r>
              <a:rPr sz="1800" b="1" spc="-5" dirty="0">
                <a:latin typeface="Arial"/>
                <a:cs typeface="Arial"/>
              </a:rPr>
              <a:t>r  3</a:t>
            </a: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215"/>
              </a:spcBef>
            </a:pPr>
            <a:r>
              <a:rPr sz="1600" b="1" spc="10" dirty="0">
                <a:latin typeface="Arial"/>
                <a:cs typeface="Arial"/>
              </a:rPr>
              <a:t>S</a:t>
            </a:r>
            <a:r>
              <a:rPr sz="1600" b="1" spc="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sta</a:t>
            </a:r>
            <a:r>
              <a:rPr sz="1600" b="1" spc="5" dirty="0">
                <a:latin typeface="Arial"/>
                <a:cs typeface="Arial"/>
              </a:rPr>
              <a:t>in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5" dirty="0">
                <a:latin typeface="Arial"/>
                <a:cs typeface="Arial"/>
              </a:rPr>
              <a:t>bili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dirty="0">
                <a:latin typeface="Arial"/>
                <a:cs typeface="Arial"/>
              </a:rPr>
              <a:t>y  of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Health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6698" y="6672025"/>
            <a:ext cx="100139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Source: NEJM Dec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2010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10041" y="1182915"/>
            <a:ext cx="2720340" cy="72072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1920" indent="-10985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122555" algn="l"/>
              </a:tabLst>
            </a:pPr>
            <a:r>
              <a:rPr sz="1600" b="1" spc="-15" dirty="0">
                <a:latin typeface="Arial"/>
                <a:cs typeface="Arial"/>
              </a:rPr>
              <a:t>Achieved </a:t>
            </a:r>
            <a:r>
              <a:rPr sz="1600" b="1" dirty="0">
                <a:latin typeface="Arial"/>
                <a:cs typeface="Arial"/>
              </a:rPr>
              <a:t>clinical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status</a:t>
            </a:r>
            <a:endParaRPr sz="1600">
              <a:latin typeface="Arial"/>
              <a:cs typeface="Arial"/>
            </a:endParaRPr>
          </a:p>
          <a:p>
            <a:pPr marL="121920" indent="-10985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122555" algn="l"/>
              </a:tabLst>
            </a:pPr>
            <a:r>
              <a:rPr sz="1600" b="1" spc="-15" dirty="0">
                <a:solidFill>
                  <a:srgbClr val="00B050"/>
                </a:solidFill>
                <a:latin typeface="Arial"/>
                <a:cs typeface="Arial"/>
              </a:rPr>
              <a:t>Achieved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functional </a:t>
            </a:r>
            <a:r>
              <a:rPr sz="1600" b="1" spc="-5" dirty="0">
                <a:solidFill>
                  <a:srgbClr val="00B050"/>
                </a:solidFill>
                <a:latin typeface="Arial"/>
                <a:cs typeface="Arial"/>
              </a:rPr>
              <a:t>status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09900" y="2582650"/>
            <a:ext cx="3411854" cy="211645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2555" indent="-110489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123189" algn="l"/>
              </a:tabLst>
            </a:pPr>
            <a:r>
              <a:rPr sz="1600" b="1" spc="-5" dirty="0">
                <a:latin typeface="Arial"/>
                <a:cs typeface="Arial"/>
              </a:rPr>
              <a:t>Time to </a:t>
            </a:r>
            <a:r>
              <a:rPr sz="1600" b="1" dirty="0">
                <a:latin typeface="Arial"/>
                <a:cs typeface="Arial"/>
              </a:rPr>
              <a:t>diagnosis and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treatment</a:t>
            </a:r>
            <a:endParaRPr sz="1600">
              <a:latin typeface="Arial"/>
              <a:cs typeface="Arial"/>
            </a:endParaRPr>
          </a:p>
          <a:p>
            <a:pPr marL="122555" indent="-110489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123189" algn="l"/>
              </a:tabLst>
            </a:pPr>
            <a:r>
              <a:rPr sz="1600" b="1" spc="-5" dirty="0">
                <a:solidFill>
                  <a:srgbClr val="00B050"/>
                </a:solidFill>
                <a:latin typeface="Arial"/>
                <a:cs typeface="Arial"/>
              </a:rPr>
              <a:t>Time to return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B050"/>
                </a:solidFill>
                <a:latin typeface="Arial"/>
                <a:cs typeface="Arial"/>
              </a:rPr>
              <a:t>home</a:t>
            </a:r>
            <a:endParaRPr sz="1600">
              <a:latin typeface="Arial"/>
              <a:cs typeface="Arial"/>
            </a:endParaRPr>
          </a:p>
          <a:p>
            <a:pPr marL="122555" indent="-110489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123189" algn="l"/>
              </a:tabLst>
            </a:pPr>
            <a:r>
              <a:rPr sz="1600" b="1" spc="-5" dirty="0">
                <a:solidFill>
                  <a:srgbClr val="00B050"/>
                </a:solidFill>
                <a:latin typeface="Arial"/>
                <a:cs typeface="Arial"/>
              </a:rPr>
              <a:t>Time to return to </a:t>
            </a: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normal</a:t>
            </a:r>
            <a:r>
              <a:rPr sz="1600" b="1" spc="-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B050"/>
                </a:solidFill>
                <a:latin typeface="Arial"/>
                <a:cs typeface="Arial"/>
              </a:rPr>
              <a:t>activities</a:t>
            </a:r>
            <a:endParaRPr sz="1600">
              <a:latin typeface="Arial"/>
              <a:cs typeface="Arial"/>
            </a:endParaRPr>
          </a:p>
          <a:p>
            <a:pPr marL="122555" indent="-110489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123189" algn="l"/>
              </a:tabLst>
            </a:pPr>
            <a:r>
              <a:rPr sz="1600" b="1" spc="-5" dirty="0">
                <a:latin typeface="Arial"/>
                <a:cs typeface="Arial"/>
              </a:rPr>
              <a:t>Care-related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pain/discomfort</a:t>
            </a:r>
            <a:endParaRPr sz="1600">
              <a:latin typeface="Arial"/>
              <a:cs typeface="Arial"/>
            </a:endParaRPr>
          </a:p>
          <a:p>
            <a:pPr marL="121920" indent="-10985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122555" algn="l"/>
              </a:tabLst>
            </a:pPr>
            <a:r>
              <a:rPr sz="1600" b="1" dirty="0">
                <a:latin typeface="Arial"/>
                <a:cs typeface="Arial"/>
              </a:rPr>
              <a:t>Complications</a:t>
            </a:r>
            <a:endParaRPr sz="1600">
              <a:latin typeface="Arial"/>
              <a:cs typeface="Arial"/>
            </a:endParaRPr>
          </a:p>
          <a:p>
            <a:pPr marL="121920" indent="-10985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122555" algn="l"/>
              </a:tabLst>
            </a:pPr>
            <a:r>
              <a:rPr sz="1600" b="1" dirty="0">
                <a:latin typeface="Arial"/>
                <a:cs typeface="Arial"/>
              </a:rPr>
              <a:t>Re-intervention/readmissions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10027" y="5327782"/>
            <a:ext cx="2824480" cy="72072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1920" indent="-10985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122555" algn="l"/>
              </a:tabLst>
            </a:pPr>
            <a:r>
              <a:rPr sz="1600" b="1" dirty="0">
                <a:latin typeface="Arial"/>
                <a:cs typeface="Arial"/>
              </a:rPr>
              <a:t>Long-term clinical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status</a:t>
            </a:r>
            <a:endParaRPr sz="1600">
              <a:latin typeface="Arial"/>
              <a:cs typeface="Arial"/>
            </a:endParaRPr>
          </a:p>
          <a:p>
            <a:pPr marL="121920" indent="-10985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122555" algn="l"/>
              </a:tabLst>
            </a:pPr>
            <a:r>
              <a:rPr sz="1600" b="1" dirty="0">
                <a:solidFill>
                  <a:srgbClr val="00B050"/>
                </a:solidFill>
                <a:latin typeface="Arial"/>
                <a:cs typeface="Arial"/>
              </a:rPr>
              <a:t>Long-term functional</a:t>
            </a:r>
            <a:r>
              <a:rPr sz="1600" b="1" spc="-10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B050"/>
                </a:solidFill>
                <a:latin typeface="Arial"/>
                <a:cs typeface="Arial"/>
              </a:rPr>
              <a:t>status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59740" y="87820"/>
            <a:ext cx="8832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2135" algn="l"/>
              </a:tabLst>
            </a:pPr>
            <a:r>
              <a:rPr sz="3600" u="dash" dirty="0">
                <a:uFill>
                  <a:solidFill>
                    <a:srgbClr val="000000"/>
                  </a:solidFill>
                </a:uFill>
              </a:rPr>
              <a:t> 	</a:t>
            </a:r>
            <a:r>
              <a:rPr b="1" kern="1200" spc="-10" dirty="0">
                <a:solidFill>
                  <a:srgbClr val="002060"/>
                </a:solidFill>
              </a:rPr>
              <a:t>The Outcome Measures Hierarchy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2000" y="914400"/>
            <a:ext cx="11125199" cy="5379976"/>
          </a:xfrm>
          <a:prstGeom prst="rect">
            <a:avLst/>
          </a:prstGeom>
        </p:spPr>
        <p:txBody>
          <a:bodyPr vert="horz" wrap="square" lIns="68559" tIns="34291" rIns="68559" bIns="3429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451"/>
              </a:spcBef>
              <a:defRPr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Patents</a:t>
            </a:r>
          </a:p>
          <a:p>
            <a:pPr marL="456999" indent="-456999" algn="l">
              <a:spcBef>
                <a:spcPts val="451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Method to determine prognosis after therapy for prostate cancer</a:t>
            </a:r>
          </a:p>
          <a:p>
            <a:pPr marL="456999" indent="-456999" algn="l">
              <a:spcBef>
                <a:spcPts val="451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Methods to determine prognosis after therapy for bladder cancer</a:t>
            </a:r>
          </a:p>
          <a:p>
            <a:pPr marL="456999" indent="-456999" algn="l">
              <a:spcBef>
                <a:spcPts val="451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Prognostic methods for patients with prostatic disease</a:t>
            </a:r>
          </a:p>
          <a:p>
            <a:pPr marL="456999" indent="-456999" algn="l">
              <a:spcBef>
                <a:spcPts val="451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Soluble Fas urinary marker for the detection of bladder transitional cell carcinoma</a:t>
            </a:r>
          </a:p>
          <a:p>
            <a:pPr algn="l">
              <a:spcBef>
                <a:spcPts val="900"/>
              </a:spcBef>
              <a:defRPr/>
            </a:pPr>
            <a:endParaRPr lang="en-US" altLang="en-US" sz="2000" b="1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l">
              <a:spcBef>
                <a:spcPts val="900"/>
              </a:spcBef>
              <a:defRPr/>
            </a:pP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Advisory 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board of and/or speaker for 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Astellas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Astra Zeneca, Bayer, BMS, Cepheid,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Ipsen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Janssen, </a:t>
            </a:r>
            <a:r>
              <a:rPr lang="en-US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Lilly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MSD, Olympus, Pfizer, Pierre Fabre, Richard Wolf, Roche,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Sanochemia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Sanofi,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Urogen</a:t>
            </a:r>
            <a:endParaRPr lang="en-US" alt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900"/>
              </a:spcBef>
              <a:defRPr/>
            </a:pPr>
            <a:endParaRPr lang="en-US" alt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900"/>
              </a:spcBef>
              <a:defRPr/>
            </a:pP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</a:p>
          <a:p>
            <a:pPr marL="12700" marR="5080" indent="-635" algn="l">
              <a:lnSpc>
                <a:spcPct val="100000"/>
              </a:lnSpc>
              <a:spcBef>
                <a:spcPts val="90"/>
              </a:spcBef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draws heavily on Professor Porter’s research in health care delivery including Redefining Health Care (with Elizabeth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Teisberg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What is Value in Health Care, NEJM, and The Strategy That Will Fix Health Care, HBR (with Thomas Lee).  </a:t>
            </a:r>
          </a:p>
          <a:p>
            <a:pPr marL="12700" marR="5080" indent="-635" algn="l">
              <a:lnSpc>
                <a:spcPct val="100000"/>
              </a:lnSpc>
              <a:spcBef>
                <a:spcPts val="90"/>
              </a:spcBef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with permission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Porter. </a:t>
            </a:r>
            <a:endParaRPr lang="nl-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18907" y="241330"/>
            <a:ext cx="8706592" cy="597695"/>
          </a:xfrm>
          <a:prstGeom prst="rect">
            <a:avLst/>
          </a:prstGeom>
        </p:spPr>
        <p:txBody>
          <a:bodyPr vert="horz" lIns="68559" tIns="34291" rIns="68559" bIns="3429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b="1" spc="-10" dirty="0">
                <a:solidFill>
                  <a:srgbClr val="002060"/>
                </a:solidFill>
                <a:latin typeface="Arial"/>
                <a:cs typeface="Arial"/>
              </a:rPr>
              <a:t>Conflict of Interest - Disclosures</a:t>
            </a:r>
            <a:endParaRPr lang="nl-NL" sz="3200" b="1" spc="-1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2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33104" y="1831848"/>
            <a:ext cx="2624455" cy="3173095"/>
          </a:xfrm>
          <a:prstGeom prst="rect">
            <a:avLst/>
          </a:prstGeom>
          <a:solidFill>
            <a:srgbClr val="CAE67B"/>
          </a:solidFill>
          <a:ln w="2438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06400" indent="-314960">
              <a:lnSpc>
                <a:spcPct val="100000"/>
              </a:lnSpc>
              <a:spcBef>
                <a:spcPts val="330"/>
              </a:spcBef>
              <a:buAutoNum type="arabicPeriod" startAt="30"/>
              <a:tabLst>
                <a:tab pos="407034" algn="l"/>
              </a:tabLst>
            </a:pPr>
            <a:r>
              <a:rPr sz="1200" dirty="0">
                <a:latin typeface="Arial"/>
                <a:cs typeface="Arial"/>
              </a:rPr>
              <a:t>Overall Adult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Health</a:t>
            </a:r>
            <a:endParaRPr sz="1200">
              <a:latin typeface="Arial"/>
              <a:cs typeface="Arial"/>
            </a:endParaRPr>
          </a:p>
          <a:p>
            <a:pPr marL="406400" indent="-314960">
              <a:lnSpc>
                <a:spcPct val="100000"/>
              </a:lnSpc>
              <a:spcBef>
                <a:spcPts val="600"/>
              </a:spcBef>
              <a:buAutoNum type="arabicPeriod" startAt="30"/>
              <a:tabLst>
                <a:tab pos="407034" algn="l"/>
              </a:tabLst>
            </a:pPr>
            <a:r>
              <a:rPr sz="1200" dirty="0">
                <a:latin typeface="Arial"/>
                <a:cs typeface="Arial"/>
              </a:rPr>
              <a:t>Pediatric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Health</a:t>
            </a:r>
            <a:endParaRPr sz="1200">
              <a:latin typeface="Arial"/>
              <a:cs typeface="Arial"/>
            </a:endParaRPr>
          </a:p>
          <a:p>
            <a:pPr marL="406400" indent="-314960">
              <a:lnSpc>
                <a:spcPct val="100000"/>
              </a:lnSpc>
              <a:spcBef>
                <a:spcPts val="600"/>
              </a:spcBef>
              <a:buAutoNum type="arabicPeriod" startAt="30"/>
              <a:tabLst>
                <a:tab pos="407034" algn="l"/>
              </a:tabLst>
            </a:pPr>
            <a:r>
              <a:rPr sz="1200" spc="-5" dirty="0">
                <a:latin typeface="Arial"/>
                <a:cs typeface="Arial"/>
              </a:rPr>
              <a:t>Hand and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Wrist</a:t>
            </a:r>
            <a:endParaRPr sz="1200">
              <a:latin typeface="Arial"/>
              <a:cs typeface="Arial"/>
            </a:endParaRPr>
          </a:p>
          <a:p>
            <a:pPr marL="406400" indent="-314960">
              <a:lnSpc>
                <a:spcPct val="100000"/>
              </a:lnSpc>
              <a:spcBef>
                <a:spcPts val="600"/>
              </a:spcBef>
              <a:buAutoNum type="arabicPeriod" startAt="30"/>
              <a:tabLst>
                <a:tab pos="407034" algn="l"/>
              </a:tabLst>
            </a:pPr>
            <a:r>
              <a:rPr sz="1200" spc="-5" dirty="0">
                <a:latin typeface="Arial"/>
                <a:cs typeface="Arial"/>
              </a:rPr>
              <a:t>Neonates</a:t>
            </a:r>
            <a:endParaRPr sz="1200">
              <a:latin typeface="Arial"/>
              <a:cs typeface="Arial"/>
            </a:endParaRPr>
          </a:p>
          <a:p>
            <a:pPr marL="379095" indent="-287655">
              <a:lnSpc>
                <a:spcPct val="100000"/>
              </a:lnSpc>
              <a:spcBef>
                <a:spcPts val="600"/>
              </a:spcBef>
              <a:buAutoNum type="arabicPeriod" startAt="30"/>
              <a:tabLst>
                <a:tab pos="379730" algn="l"/>
              </a:tabLst>
            </a:pPr>
            <a:r>
              <a:rPr sz="1200" dirty="0">
                <a:latin typeface="Arial"/>
                <a:cs typeface="Arial"/>
              </a:rPr>
              <a:t>Congenital </a:t>
            </a:r>
            <a:r>
              <a:rPr sz="1200" spc="-5" dirty="0">
                <a:latin typeface="Arial"/>
                <a:cs typeface="Arial"/>
              </a:rPr>
              <a:t>Heart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Disease</a:t>
            </a:r>
            <a:endParaRPr sz="1200">
              <a:latin typeface="Arial"/>
              <a:cs typeface="Arial"/>
            </a:endParaRPr>
          </a:p>
          <a:p>
            <a:pPr marL="379095" marR="393700" indent="-287020">
              <a:lnSpc>
                <a:spcPct val="100000"/>
              </a:lnSpc>
              <a:spcBef>
                <a:spcPts val="600"/>
              </a:spcBef>
              <a:buAutoNum type="arabicPeriod" startAt="30"/>
              <a:tabLst>
                <a:tab pos="379730" algn="l"/>
              </a:tabLst>
            </a:pPr>
            <a:r>
              <a:rPr sz="1200" dirty="0">
                <a:latin typeface="Arial"/>
                <a:cs typeface="Arial"/>
              </a:rPr>
              <a:t>Depression </a:t>
            </a:r>
            <a:r>
              <a:rPr sz="1200" spc="-5" dirty="0">
                <a:latin typeface="Arial"/>
                <a:cs typeface="Arial"/>
              </a:rPr>
              <a:t>and Anxiety </a:t>
            </a:r>
            <a:r>
              <a:rPr sz="1200" spc="5" dirty="0">
                <a:latin typeface="Arial"/>
                <a:cs typeface="Arial"/>
              </a:rPr>
              <a:t>in  </a:t>
            </a:r>
            <a:r>
              <a:rPr sz="1200" dirty="0">
                <a:latin typeface="Arial"/>
                <a:cs typeface="Arial"/>
              </a:rPr>
              <a:t>Children </a:t>
            </a:r>
            <a:r>
              <a:rPr sz="1200" spc="-5" dirty="0">
                <a:latin typeface="Arial"/>
                <a:cs typeface="Arial"/>
              </a:rPr>
              <a:t>and </a:t>
            </a:r>
            <a:r>
              <a:rPr sz="1200" spc="-30" dirty="0">
                <a:latin typeface="Arial"/>
                <a:cs typeface="Arial"/>
              </a:rPr>
              <a:t>Young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People</a:t>
            </a:r>
            <a:endParaRPr sz="1200">
              <a:latin typeface="Arial"/>
              <a:cs typeface="Arial"/>
            </a:endParaRPr>
          </a:p>
          <a:p>
            <a:pPr marL="379095" indent="-287655">
              <a:lnSpc>
                <a:spcPct val="100000"/>
              </a:lnSpc>
              <a:spcBef>
                <a:spcPts val="600"/>
              </a:spcBef>
              <a:buAutoNum type="arabicPeriod" startAt="30"/>
              <a:tabLst>
                <a:tab pos="379730" algn="l"/>
              </a:tabLst>
            </a:pPr>
            <a:r>
              <a:rPr sz="1200" dirty="0">
                <a:latin typeface="Arial"/>
                <a:cs typeface="Arial"/>
              </a:rPr>
              <a:t>Psychotic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Disorders</a:t>
            </a:r>
            <a:endParaRPr sz="1200">
              <a:latin typeface="Arial"/>
              <a:cs typeface="Arial"/>
            </a:endParaRPr>
          </a:p>
          <a:p>
            <a:pPr marL="379095" indent="-287655">
              <a:lnSpc>
                <a:spcPct val="100000"/>
              </a:lnSpc>
              <a:spcBef>
                <a:spcPts val="600"/>
              </a:spcBef>
              <a:buAutoNum type="arabicPeriod" startAt="30"/>
              <a:tabLst>
                <a:tab pos="379730" algn="l"/>
              </a:tabLst>
            </a:pPr>
            <a:r>
              <a:rPr sz="1200" dirty="0">
                <a:latin typeface="Arial"/>
                <a:cs typeface="Arial"/>
              </a:rPr>
              <a:t>Personality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Disorders</a:t>
            </a:r>
            <a:endParaRPr sz="1200">
              <a:latin typeface="Arial"/>
              <a:cs typeface="Arial"/>
            </a:endParaRPr>
          </a:p>
          <a:p>
            <a:pPr marL="379095" indent="-287655">
              <a:lnSpc>
                <a:spcPct val="100000"/>
              </a:lnSpc>
              <a:spcBef>
                <a:spcPts val="600"/>
              </a:spcBef>
              <a:buAutoNum type="arabicPeriod" startAt="30"/>
              <a:tabLst>
                <a:tab pos="379730" algn="l"/>
              </a:tabLst>
            </a:pPr>
            <a:r>
              <a:rPr sz="1200" spc="-5" dirty="0">
                <a:latin typeface="Arial"/>
                <a:cs typeface="Arial"/>
              </a:rPr>
              <a:t>Substance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Misuse</a:t>
            </a:r>
            <a:endParaRPr sz="1200">
              <a:latin typeface="Arial"/>
              <a:cs typeface="Arial"/>
            </a:endParaRPr>
          </a:p>
          <a:p>
            <a:pPr marL="379095" indent="-287655">
              <a:lnSpc>
                <a:spcPct val="100000"/>
              </a:lnSpc>
              <a:spcBef>
                <a:spcPts val="600"/>
              </a:spcBef>
              <a:buAutoNum type="arabicPeriod" startAt="30"/>
              <a:tabLst>
                <a:tab pos="379730" algn="l"/>
              </a:tabLst>
            </a:pPr>
            <a:r>
              <a:rPr sz="1200" dirty="0">
                <a:latin typeface="Arial"/>
                <a:cs typeface="Arial"/>
              </a:rPr>
              <a:t>Autism </a:t>
            </a:r>
            <a:r>
              <a:rPr sz="1200" spc="-5" dirty="0">
                <a:latin typeface="Arial"/>
                <a:cs typeface="Arial"/>
              </a:rPr>
              <a:t>Spectrum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Disorder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923" y="5457444"/>
            <a:ext cx="1649095" cy="746760"/>
          </a:xfrm>
          <a:prstGeom prst="rect">
            <a:avLst/>
          </a:prstGeom>
          <a:solidFill>
            <a:srgbClr val="EDF7D3"/>
          </a:solidFill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114300" marR="109220" algn="ctr">
              <a:lnSpc>
                <a:spcPct val="114799"/>
              </a:lnSpc>
              <a:spcBef>
                <a:spcPts val="234"/>
              </a:spcBef>
            </a:pPr>
            <a:r>
              <a:rPr sz="1400" b="1" spc="-5" dirty="0">
                <a:latin typeface="Arial"/>
                <a:cs typeface="Arial"/>
              </a:rPr>
              <a:t>* </a:t>
            </a:r>
            <a:r>
              <a:rPr sz="1100" b="1" spc="-5" dirty="0">
                <a:latin typeface="Arial"/>
                <a:cs typeface="Arial"/>
              </a:rPr>
              <a:t>Published </a:t>
            </a:r>
            <a:r>
              <a:rPr sz="1100" b="1" spc="5" dirty="0">
                <a:latin typeface="Arial"/>
                <a:cs typeface="Arial"/>
              </a:rPr>
              <a:t>Thus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Far  </a:t>
            </a:r>
            <a:r>
              <a:rPr sz="1100" b="1" spc="-10" dirty="0">
                <a:latin typeface="Arial"/>
                <a:cs typeface="Arial"/>
              </a:rPr>
              <a:t>in </a:t>
            </a:r>
            <a:r>
              <a:rPr sz="1100" b="1" spc="-5" dirty="0">
                <a:latin typeface="Arial"/>
                <a:cs typeface="Arial"/>
              </a:rPr>
              <a:t>Peer-Reviewed  </a:t>
            </a:r>
            <a:r>
              <a:rPr sz="1100" b="1" dirty="0">
                <a:latin typeface="Arial"/>
                <a:cs typeface="Arial"/>
              </a:rPr>
              <a:t>Journals</a:t>
            </a:r>
            <a:r>
              <a:rPr sz="1100" b="1" spc="2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(19)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3167" y="1834895"/>
            <a:ext cx="2395855" cy="3169920"/>
          </a:xfrm>
          <a:prstGeom prst="rect">
            <a:avLst/>
          </a:prstGeom>
          <a:solidFill>
            <a:srgbClr val="E9F0FA"/>
          </a:solidFill>
          <a:ln w="24383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318770" indent="-229235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319405" algn="l"/>
              </a:tabLst>
            </a:pPr>
            <a:r>
              <a:rPr sz="1200" dirty="0">
                <a:latin typeface="Arial"/>
                <a:cs typeface="Arial"/>
              </a:rPr>
              <a:t>Localized </a:t>
            </a:r>
            <a:r>
              <a:rPr sz="1200" spc="-5" dirty="0">
                <a:latin typeface="Arial"/>
                <a:cs typeface="Arial"/>
              </a:rPr>
              <a:t>Prostate Cancer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19405" algn="l"/>
              </a:tabLst>
            </a:pPr>
            <a:r>
              <a:rPr sz="1200" spc="-10" dirty="0">
                <a:latin typeface="Arial"/>
                <a:cs typeface="Arial"/>
              </a:rPr>
              <a:t>Lower </a:t>
            </a:r>
            <a:r>
              <a:rPr sz="1200" spc="-5" dirty="0">
                <a:latin typeface="Arial"/>
                <a:cs typeface="Arial"/>
              </a:rPr>
              <a:t>Back </a:t>
            </a:r>
            <a:r>
              <a:rPr sz="1200" dirty="0">
                <a:latin typeface="Arial"/>
                <a:cs typeface="Arial"/>
              </a:rPr>
              <a:t>Pain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19405" algn="l"/>
              </a:tabLst>
            </a:pPr>
            <a:r>
              <a:rPr sz="1200" dirty="0">
                <a:latin typeface="Arial"/>
                <a:cs typeface="Arial"/>
              </a:rPr>
              <a:t>Coronary Artery Disease</a:t>
            </a:r>
            <a:r>
              <a:rPr sz="1200" spc="-2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19405" algn="l"/>
              </a:tabLst>
            </a:pPr>
            <a:r>
              <a:rPr sz="1200" dirty="0">
                <a:latin typeface="Arial"/>
                <a:cs typeface="Arial"/>
              </a:rPr>
              <a:t>Cataracts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19405" algn="l"/>
              </a:tabLst>
            </a:pPr>
            <a:r>
              <a:rPr sz="1200" spc="-5" dirty="0">
                <a:latin typeface="Arial"/>
                <a:cs typeface="Arial"/>
              </a:rPr>
              <a:t>Parkinson’s </a:t>
            </a:r>
            <a:r>
              <a:rPr sz="1200" dirty="0">
                <a:latin typeface="Arial"/>
                <a:cs typeface="Arial"/>
              </a:rPr>
              <a:t>Disease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19405" algn="l"/>
              </a:tabLst>
            </a:pPr>
            <a:r>
              <a:rPr sz="1200" dirty="0">
                <a:latin typeface="Arial"/>
                <a:cs typeface="Arial"/>
              </a:rPr>
              <a:t>Cleft </a:t>
            </a:r>
            <a:r>
              <a:rPr sz="1200" spc="5" dirty="0">
                <a:latin typeface="Arial"/>
                <a:cs typeface="Arial"/>
              </a:rPr>
              <a:t>Lip </a:t>
            </a:r>
            <a:r>
              <a:rPr sz="1200" spc="-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Palate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19405" algn="l"/>
              </a:tabLst>
            </a:pPr>
            <a:r>
              <a:rPr sz="1200" spc="-5" dirty="0">
                <a:latin typeface="Arial"/>
                <a:cs typeface="Arial"/>
              </a:rPr>
              <a:t>Stroke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19405" algn="l"/>
              </a:tabLst>
            </a:pPr>
            <a:r>
              <a:rPr sz="1200" dirty="0">
                <a:latin typeface="Arial"/>
                <a:cs typeface="Arial"/>
              </a:rPr>
              <a:t>Hip </a:t>
            </a:r>
            <a:r>
              <a:rPr sz="1200" spc="-5" dirty="0">
                <a:latin typeface="Arial"/>
                <a:cs typeface="Arial"/>
              </a:rPr>
              <a:t>and Knee </a:t>
            </a:r>
            <a:r>
              <a:rPr sz="1200" dirty="0">
                <a:latin typeface="Arial"/>
                <a:cs typeface="Arial"/>
              </a:rPr>
              <a:t>Osteoarthritis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19405" algn="l"/>
              </a:tabLst>
            </a:pPr>
            <a:r>
              <a:rPr sz="1200" spc="-5" dirty="0">
                <a:latin typeface="Arial"/>
                <a:cs typeface="Arial"/>
              </a:rPr>
              <a:t>Macular Degeneration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19405" algn="l"/>
              </a:tabLst>
            </a:pPr>
            <a:r>
              <a:rPr sz="1200" spc="-5" dirty="0">
                <a:latin typeface="Arial"/>
                <a:cs typeface="Arial"/>
              </a:rPr>
              <a:t>Lung Cancer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19405" algn="l"/>
              </a:tabLst>
            </a:pPr>
            <a:r>
              <a:rPr sz="1200" dirty="0">
                <a:latin typeface="Arial"/>
                <a:cs typeface="Arial"/>
              </a:rPr>
              <a:t>Depression </a:t>
            </a:r>
            <a:r>
              <a:rPr sz="1200" spc="-5" dirty="0">
                <a:latin typeface="Arial"/>
                <a:cs typeface="Arial"/>
              </a:rPr>
              <a:t>and Anxiety</a:t>
            </a:r>
            <a:r>
              <a:rPr sz="1200" spc="-1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  <a:p>
            <a:pPr marL="318770" indent="-2292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19405" algn="l"/>
              </a:tabLst>
            </a:pPr>
            <a:r>
              <a:rPr sz="1200" spc="-5" dirty="0">
                <a:latin typeface="Arial"/>
                <a:cs typeface="Arial"/>
              </a:rPr>
              <a:t>Advanced Prostate Cancer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3167" y="1271016"/>
            <a:ext cx="2395855" cy="563880"/>
          </a:xfrm>
          <a:prstGeom prst="rect">
            <a:avLst/>
          </a:prstGeom>
          <a:ln w="24383">
            <a:solidFill>
              <a:srgbClr val="00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816610" marR="113030" indent="-698500">
              <a:lnSpc>
                <a:spcPct val="100000"/>
              </a:lnSpc>
              <a:spcBef>
                <a:spcPts val="505"/>
              </a:spcBef>
            </a:pPr>
            <a:r>
              <a:rPr sz="1400" b="1" spc="-15" dirty="0">
                <a:latin typeface="Arial"/>
                <a:cs typeface="Arial"/>
              </a:rPr>
              <a:t>Completed </a:t>
            </a:r>
            <a:r>
              <a:rPr sz="1400" b="1" spc="-10" dirty="0">
                <a:latin typeface="Arial"/>
                <a:cs typeface="Arial"/>
              </a:rPr>
              <a:t>Standard Sets  </a:t>
            </a:r>
            <a:r>
              <a:rPr sz="1400" b="1" spc="-15" dirty="0">
                <a:latin typeface="Arial"/>
                <a:cs typeface="Arial"/>
              </a:rPr>
              <a:t>(2013-14)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7496" y="1834895"/>
            <a:ext cx="2395855" cy="3169920"/>
          </a:xfrm>
          <a:prstGeom prst="rect">
            <a:avLst/>
          </a:prstGeom>
          <a:solidFill>
            <a:srgbClr val="4484D2"/>
          </a:solidFill>
          <a:ln w="24383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34340" indent="-344805">
              <a:lnSpc>
                <a:spcPct val="100000"/>
              </a:lnSpc>
              <a:spcBef>
                <a:spcPts val="325"/>
              </a:spcBef>
              <a:buAutoNum type="arabicPeriod" startAt="13"/>
              <a:tabLst>
                <a:tab pos="434340" algn="l"/>
                <a:tab pos="43497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Breast Cancer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  <a:p>
            <a:pPr marL="434340" indent="-344805">
              <a:lnSpc>
                <a:spcPct val="100000"/>
              </a:lnSpc>
              <a:spcBef>
                <a:spcPts val="605"/>
              </a:spcBef>
              <a:buAutoNum type="arabicPeriod" startAt="13"/>
              <a:tabLst>
                <a:tab pos="434340" algn="l"/>
                <a:tab pos="43497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Dementia</a:t>
            </a:r>
            <a:endParaRPr sz="1200">
              <a:latin typeface="Arial"/>
              <a:cs typeface="Arial"/>
            </a:endParaRPr>
          </a:p>
          <a:p>
            <a:pPr marL="434340" indent="-344805">
              <a:lnSpc>
                <a:spcPct val="100000"/>
              </a:lnSpc>
              <a:spcBef>
                <a:spcPts val="600"/>
              </a:spcBef>
              <a:buAutoNum type="arabicPeriod" startAt="13"/>
              <a:tabLst>
                <a:tab pos="434340" algn="l"/>
                <a:tab pos="43497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Frail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Elderly</a:t>
            </a:r>
            <a:endParaRPr sz="1200">
              <a:latin typeface="Arial"/>
              <a:cs typeface="Arial"/>
            </a:endParaRPr>
          </a:p>
          <a:p>
            <a:pPr marL="434340" indent="-344805">
              <a:lnSpc>
                <a:spcPct val="100000"/>
              </a:lnSpc>
              <a:spcBef>
                <a:spcPts val="600"/>
              </a:spcBef>
              <a:buAutoNum type="arabicPeriod" startAt="13"/>
              <a:tabLst>
                <a:tab pos="434340" algn="l"/>
                <a:tab pos="43497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1200">
              <a:latin typeface="Arial"/>
              <a:cs typeface="Arial"/>
            </a:endParaRPr>
          </a:p>
          <a:p>
            <a:pPr marL="434340" indent="-344805">
              <a:lnSpc>
                <a:spcPct val="100000"/>
              </a:lnSpc>
              <a:spcBef>
                <a:spcPts val="600"/>
              </a:spcBef>
              <a:buAutoNum type="arabicPeriod" startAt="13"/>
              <a:tabLst>
                <a:tab pos="434340" algn="l"/>
                <a:tab pos="43497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Pregnancy and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Childbirth</a:t>
            </a:r>
            <a:endParaRPr sz="1200">
              <a:latin typeface="Arial"/>
              <a:cs typeface="Arial"/>
            </a:endParaRPr>
          </a:p>
          <a:p>
            <a:pPr marL="434340" indent="-344805">
              <a:lnSpc>
                <a:spcPct val="100000"/>
              </a:lnSpc>
              <a:spcBef>
                <a:spcPts val="595"/>
              </a:spcBef>
              <a:buAutoNum type="arabicPeriod" startAt="13"/>
              <a:tabLst>
                <a:tab pos="434340" algn="l"/>
                <a:tab pos="43497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Colorectal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  <a:p>
            <a:pPr marL="434340" indent="-344805">
              <a:lnSpc>
                <a:spcPct val="100000"/>
              </a:lnSpc>
              <a:spcBef>
                <a:spcPts val="605"/>
              </a:spcBef>
              <a:buAutoNum type="arabicPeriod" startAt="13"/>
              <a:tabLst>
                <a:tab pos="434340" algn="l"/>
                <a:tab pos="434975" algn="l"/>
              </a:tabLst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Overactive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Bladder</a:t>
            </a:r>
            <a:endParaRPr sz="1200">
              <a:latin typeface="Arial"/>
              <a:cs typeface="Arial"/>
            </a:endParaRPr>
          </a:p>
          <a:p>
            <a:pPr marL="434340" indent="-344805">
              <a:lnSpc>
                <a:spcPct val="100000"/>
              </a:lnSpc>
              <a:spcBef>
                <a:spcPts val="600"/>
              </a:spcBef>
              <a:buAutoNum type="arabicPeriod" startAt="13"/>
              <a:tabLst>
                <a:tab pos="434340" algn="l"/>
                <a:tab pos="43497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Craniofacial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Microsomia</a:t>
            </a:r>
            <a:endParaRPr sz="1200">
              <a:latin typeface="Arial"/>
              <a:cs typeface="Arial"/>
            </a:endParaRPr>
          </a:p>
          <a:p>
            <a:pPr marL="434340" marR="502284" indent="-344805">
              <a:lnSpc>
                <a:spcPct val="100000"/>
              </a:lnSpc>
              <a:spcBef>
                <a:spcPts val="600"/>
              </a:spcBef>
              <a:buAutoNum type="arabicPeriod" startAt="13"/>
              <a:tabLst>
                <a:tab pos="434340" algn="l"/>
                <a:tab pos="434975" algn="l"/>
              </a:tabLst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Inflammatory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Bowel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7496" y="1271016"/>
            <a:ext cx="2395855" cy="563880"/>
          </a:xfrm>
          <a:prstGeom prst="rect">
            <a:avLst/>
          </a:prstGeom>
          <a:ln w="24383">
            <a:solidFill>
              <a:srgbClr val="00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815975" marR="113664" indent="-698500">
              <a:lnSpc>
                <a:spcPct val="100000"/>
              </a:lnSpc>
              <a:spcBef>
                <a:spcPts val="505"/>
              </a:spcBef>
            </a:pPr>
            <a:r>
              <a:rPr sz="1400" b="1" spc="-15" dirty="0">
                <a:latin typeface="Arial"/>
                <a:cs typeface="Arial"/>
              </a:rPr>
              <a:t>Completed </a:t>
            </a:r>
            <a:r>
              <a:rPr sz="1400" b="1" spc="-10" dirty="0">
                <a:latin typeface="Arial"/>
                <a:cs typeface="Arial"/>
              </a:rPr>
              <a:t>Standard Sets  </a:t>
            </a:r>
            <a:r>
              <a:rPr sz="1400" b="1" spc="-15" dirty="0">
                <a:latin typeface="Arial"/>
                <a:cs typeface="Arial"/>
              </a:rPr>
              <a:t>(2015-16)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1823" y="1834895"/>
            <a:ext cx="2395855" cy="3169920"/>
          </a:xfrm>
          <a:prstGeom prst="rect">
            <a:avLst/>
          </a:prstGeom>
          <a:solidFill>
            <a:srgbClr val="2C6CBB"/>
          </a:solidFill>
          <a:ln w="2438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34340" indent="-345440">
              <a:lnSpc>
                <a:spcPct val="100000"/>
              </a:lnSpc>
              <a:spcBef>
                <a:spcPts val="325"/>
              </a:spcBef>
              <a:buAutoNum type="arabicPeriod" startAt="22"/>
              <a:tabLst>
                <a:tab pos="433705" algn="l"/>
                <a:tab pos="434975" algn="l"/>
              </a:tabLst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Chronic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Kidney Disease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  <a:p>
            <a:pPr marL="434340" marR="275590" indent="-344805">
              <a:lnSpc>
                <a:spcPct val="100000"/>
              </a:lnSpc>
              <a:spcBef>
                <a:spcPts val="605"/>
              </a:spcBef>
              <a:buAutoNum type="arabicPeriod" startAt="22"/>
              <a:tabLst>
                <a:tab pos="433705" algn="l"/>
                <a:tab pos="43497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Congenital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Upper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Limb  Malformations</a:t>
            </a:r>
            <a:endParaRPr sz="1200">
              <a:latin typeface="Arial"/>
              <a:cs typeface="Arial"/>
            </a:endParaRPr>
          </a:p>
          <a:p>
            <a:pPr marL="434340" indent="-345440">
              <a:lnSpc>
                <a:spcPct val="100000"/>
              </a:lnSpc>
              <a:spcBef>
                <a:spcPts val="595"/>
              </a:spcBef>
              <a:buAutoNum type="arabicPeriod" startAt="22"/>
              <a:tabLst>
                <a:tab pos="433705" algn="l"/>
                <a:tab pos="43497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Pediatric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Facial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Palsy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  <a:p>
            <a:pPr marL="434340" indent="-345440">
              <a:lnSpc>
                <a:spcPct val="100000"/>
              </a:lnSpc>
              <a:spcBef>
                <a:spcPts val="600"/>
              </a:spcBef>
              <a:buAutoNum type="arabicPeriod" startAt="22"/>
              <a:tabLst>
                <a:tab pos="433705" algn="l"/>
                <a:tab pos="434975" algn="l"/>
              </a:tabLst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Inflammatory Arthritis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  <a:p>
            <a:pPr marL="434340" indent="-345440">
              <a:lnSpc>
                <a:spcPct val="100000"/>
              </a:lnSpc>
              <a:spcBef>
                <a:spcPts val="600"/>
              </a:spcBef>
              <a:buAutoNum type="arabicPeriod" startAt="22"/>
              <a:tabLst>
                <a:tab pos="433705" algn="l"/>
                <a:tab pos="43497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Hypertension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  <a:p>
            <a:pPr marL="427990" indent="-339090">
              <a:lnSpc>
                <a:spcPct val="100000"/>
              </a:lnSpc>
              <a:spcBef>
                <a:spcPts val="605"/>
              </a:spcBef>
              <a:buAutoNum type="arabicPeriod" startAt="22"/>
              <a:tabLst>
                <a:tab pos="42862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Oral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endParaRPr sz="1200">
              <a:latin typeface="Arial"/>
              <a:cs typeface="Arial"/>
            </a:endParaRPr>
          </a:p>
          <a:p>
            <a:pPr marL="427990" indent="-339090">
              <a:lnSpc>
                <a:spcPct val="100000"/>
              </a:lnSpc>
              <a:spcBef>
                <a:spcPts val="600"/>
              </a:spcBef>
              <a:buAutoNum type="arabicPeriod" startAt="22"/>
              <a:tabLst>
                <a:tab pos="42862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Diabetes</a:t>
            </a:r>
            <a:endParaRPr sz="1200">
              <a:latin typeface="Arial"/>
              <a:cs typeface="Arial"/>
            </a:endParaRPr>
          </a:p>
          <a:p>
            <a:pPr marL="424815" indent="-335915">
              <a:lnSpc>
                <a:spcPct val="100000"/>
              </a:lnSpc>
              <a:spcBef>
                <a:spcPts val="600"/>
              </a:spcBef>
              <a:buAutoNum type="arabicPeriod" startAt="22"/>
              <a:tabLst>
                <a:tab pos="425450" algn="l"/>
              </a:tabLst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Atrial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Fibrillation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1823" y="1271016"/>
            <a:ext cx="2395855" cy="563880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815975" marR="113664" indent="-698500">
              <a:lnSpc>
                <a:spcPct val="100000"/>
              </a:lnSpc>
              <a:spcBef>
                <a:spcPts val="505"/>
              </a:spcBef>
            </a:pPr>
            <a:r>
              <a:rPr sz="1400" b="1" spc="-15" dirty="0">
                <a:latin typeface="Arial"/>
                <a:cs typeface="Arial"/>
              </a:rPr>
              <a:t>Completed </a:t>
            </a:r>
            <a:r>
              <a:rPr sz="1400" b="1" spc="-10" dirty="0">
                <a:latin typeface="Arial"/>
                <a:cs typeface="Arial"/>
              </a:rPr>
              <a:t>Standard Sets  </a:t>
            </a:r>
            <a:r>
              <a:rPr sz="1400" b="1" spc="-15" dirty="0">
                <a:latin typeface="Arial"/>
                <a:cs typeface="Arial"/>
              </a:rPr>
              <a:t>(2017-19)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3104" y="1271016"/>
            <a:ext cx="2624455" cy="561340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866775" marR="819150" indent="-40005">
              <a:lnSpc>
                <a:spcPct val="100000"/>
              </a:lnSpc>
              <a:spcBef>
                <a:spcPts val="490"/>
              </a:spcBef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mm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tte</a:t>
            </a:r>
            <a:r>
              <a:rPr sz="1400" b="1" spc="-20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/  </a:t>
            </a:r>
            <a:r>
              <a:rPr sz="1400" b="1" spc="-10" dirty="0">
                <a:latin typeface="Arial"/>
                <a:cs typeface="Arial"/>
              </a:rPr>
              <a:t>In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Process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56104" y="5160264"/>
            <a:ext cx="1021080" cy="1316990"/>
            <a:chOff x="2356104" y="5160264"/>
            <a:chExt cx="1021080" cy="1316990"/>
          </a:xfrm>
        </p:grpSpPr>
        <p:sp>
          <p:nvSpPr>
            <p:cNvPr id="13" name="object 13"/>
            <p:cNvSpPr/>
            <p:nvPr/>
          </p:nvSpPr>
          <p:spPr>
            <a:xfrm>
              <a:off x="2365248" y="5169408"/>
              <a:ext cx="1002791" cy="12932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60676" y="5164836"/>
              <a:ext cx="1012190" cy="1308100"/>
            </a:xfrm>
            <a:custGeom>
              <a:avLst/>
              <a:gdLst/>
              <a:ahLst/>
              <a:cxnLst/>
              <a:rect l="l" t="t" r="r" b="b"/>
              <a:pathLst>
                <a:path w="1012189" h="1308100">
                  <a:moveTo>
                    <a:pt x="0" y="0"/>
                  </a:moveTo>
                  <a:lnTo>
                    <a:pt x="1011936" y="0"/>
                  </a:lnTo>
                  <a:lnTo>
                    <a:pt x="1011936" y="1307592"/>
                  </a:lnTo>
                  <a:lnTo>
                    <a:pt x="0" y="130759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538728" y="5160264"/>
            <a:ext cx="1024255" cy="1316990"/>
            <a:chOff x="3538728" y="5160264"/>
            <a:chExt cx="1024255" cy="1316990"/>
          </a:xfrm>
        </p:grpSpPr>
        <p:sp>
          <p:nvSpPr>
            <p:cNvPr id="16" name="object 16"/>
            <p:cNvSpPr/>
            <p:nvPr/>
          </p:nvSpPr>
          <p:spPr>
            <a:xfrm>
              <a:off x="3547872" y="5169408"/>
              <a:ext cx="1005839" cy="1300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43300" y="5164836"/>
              <a:ext cx="1015365" cy="1308100"/>
            </a:xfrm>
            <a:custGeom>
              <a:avLst/>
              <a:gdLst/>
              <a:ahLst/>
              <a:cxnLst/>
              <a:rect l="l" t="t" r="r" b="b"/>
              <a:pathLst>
                <a:path w="1015364" h="1308100">
                  <a:moveTo>
                    <a:pt x="0" y="0"/>
                  </a:moveTo>
                  <a:lnTo>
                    <a:pt x="1014984" y="0"/>
                  </a:lnTo>
                  <a:lnTo>
                    <a:pt x="1014984" y="1307592"/>
                  </a:lnTo>
                  <a:lnTo>
                    <a:pt x="0" y="130759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724400" y="5160264"/>
            <a:ext cx="1021080" cy="1316990"/>
            <a:chOff x="4724400" y="5160264"/>
            <a:chExt cx="1021080" cy="1316990"/>
          </a:xfrm>
        </p:grpSpPr>
        <p:sp>
          <p:nvSpPr>
            <p:cNvPr id="19" name="object 19"/>
            <p:cNvSpPr/>
            <p:nvPr/>
          </p:nvSpPr>
          <p:spPr>
            <a:xfrm>
              <a:off x="4733543" y="5169408"/>
              <a:ext cx="1002792" cy="12996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28972" y="5164836"/>
              <a:ext cx="1012190" cy="1308100"/>
            </a:xfrm>
            <a:custGeom>
              <a:avLst/>
              <a:gdLst/>
              <a:ahLst/>
              <a:cxnLst/>
              <a:rect l="l" t="t" r="r" b="b"/>
              <a:pathLst>
                <a:path w="1012189" h="1308100">
                  <a:moveTo>
                    <a:pt x="0" y="0"/>
                  </a:moveTo>
                  <a:lnTo>
                    <a:pt x="1011936" y="0"/>
                  </a:lnTo>
                  <a:lnTo>
                    <a:pt x="1011936" y="1307592"/>
                  </a:lnTo>
                  <a:lnTo>
                    <a:pt x="0" y="130759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907023" y="5160264"/>
            <a:ext cx="1021080" cy="1316990"/>
            <a:chOff x="5907023" y="5160264"/>
            <a:chExt cx="1021080" cy="1316990"/>
          </a:xfrm>
        </p:grpSpPr>
        <p:sp>
          <p:nvSpPr>
            <p:cNvPr id="22" name="object 22"/>
            <p:cNvSpPr/>
            <p:nvPr/>
          </p:nvSpPr>
          <p:spPr>
            <a:xfrm>
              <a:off x="5916167" y="5169408"/>
              <a:ext cx="999345" cy="12961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11595" y="5164836"/>
              <a:ext cx="1012190" cy="1308100"/>
            </a:xfrm>
            <a:custGeom>
              <a:avLst/>
              <a:gdLst/>
              <a:ahLst/>
              <a:cxnLst/>
              <a:rect l="l" t="t" r="r" b="b"/>
              <a:pathLst>
                <a:path w="1012190" h="1308100">
                  <a:moveTo>
                    <a:pt x="0" y="0"/>
                  </a:moveTo>
                  <a:lnTo>
                    <a:pt x="1011936" y="0"/>
                  </a:lnTo>
                  <a:lnTo>
                    <a:pt x="1011936" y="1307592"/>
                  </a:lnTo>
                  <a:lnTo>
                    <a:pt x="0" y="130759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089647" y="5160264"/>
            <a:ext cx="1021080" cy="1316990"/>
            <a:chOff x="7089647" y="5160264"/>
            <a:chExt cx="1021080" cy="1316990"/>
          </a:xfrm>
        </p:grpSpPr>
        <p:sp>
          <p:nvSpPr>
            <p:cNvPr id="25" name="object 25"/>
            <p:cNvSpPr/>
            <p:nvPr/>
          </p:nvSpPr>
          <p:spPr>
            <a:xfrm>
              <a:off x="7098791" y="5169408"/>
              <a:ext cx="1006500" cy="12824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94219" y="5164836"/>
              <a:ext cx="1012190" cy="1308100"/>
            </a:xfrm>
            <a:custGeom>
              <a:avLst/>
              <a:gdLst/>
              <a:ahLst/>
              <a:cxnLst/>
              <a:rect l="l" t="t" r="r" b="b"/>
              <a:pathLst>
                <a:path w="1012190" h="1308100">
                  <a:moveTo>
                    <a:pt x="0" y="0"/>
                  </a:moveTo>
                  <a:lnTo>
                    <a:pt x="1011935" y="0"/>
                  </a:lnTo>
                  <a:lnTo>
                    <a:pt x="1011935" y="1307592"/>
                  </a:lnTo>
                  <a:lnTo>
                    <a:pt x="0" y="130759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272271" y="5160264"/>
            <a:ext cx="1021080" cy="1316990"/>
            <a:chOff x="8272271" y="5160264"/>
            <a:chExt cx="1021080" cy="1316990"/>
          </a:xfrm>
        </p:grpSpPr>
        <p:sp>
          <p:nvSpPr>
            <p:cNvPr id="28" name="object 28"/>
            <p:cNvSpPr/>
            <p:nvPr/>
          </p:nvSpPr>
          <p:spPr>
            <a:xfrm>
              <a:off x="8281415" y="5169408"/>
              <a:ext cx="1002792" cy="13000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76843" y="5164836"/>
              <a:ext cx="1012190" cy="1308100"/>
            </a:xfrm>
            <a:custGeom>
              <a:avLst/>
              <a:gdLst/>
              <a:ahLst/>
              <a:cxnLst/>
              <a:rect l="l" t="t" r="r" b="b"/>
              <a:pathLst>
                <a:path w="1012190" h="1308100">
                  <a:moveTo>
                    <a:pt x="0" y="0"/>
                  </a:moveTo>
                  <a:lnTo>
                    <a:pt x="1011936" y="0"/>
                  </a:lnTo>
                  <a:lnTo>
                    <a:pt x="1011936" y="1307592"/>
                  </a:lnTo>
                  <a:lnTo>
                    <a:pt x="0" y="130759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9454895" y="5160264"/>
            <a:ext cx="1021080" cy="1316990"/>
            <a:chOff x="9454895" y="5160264"/>
            <a:chExt cx="1021080" cy="1316990"/>
          </a:xfrm>
        </p:grpSpPr>
        <p:sp>
          <p:nvSpPr>
            <p:cNvPr id="31" name="object 31"/>
            <p:cNvSpPr/>
            <p:nvPr/>
          </p:nvSpPr>
          <p:spPr>
            <a:xfrm>
              <a:off x="9464039" y="5169408"/>
              <a:ext cx="1002792" cy="12984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459467" y="5164836"/>
              <a:ext cx="1012190" cy="1308100"/>
            </a:xfrm>
            <a:custGeom>
              <a:avLst/>
              <a:gdLst/>
              <a:ahLst/>
              <a:cxnLst/>
              <a:rect l="l" t="t" r="r" b="b"/>
              <a:pathLst>
                <a:path w="1012190" h="1308100">
                  <a:moveTo>
                    <a:pt x="0" y="0"/>
                  </a:moveTo>
                  <a:lnTo>
                    <a:pt x="1011935" y="0"/>
                  </a:lnTo>
                  <a:lnTo>
                    <a:pt x="1011935" y="1307592"/>
                  </a:lnTo>
                  <a:lnTo>
                    <a:pt x="0" y="130759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0610088" y="5160264"/>
            <a:ext cx="1051560" cy="1316990"/>
            <a:chOff x="10610088" y="5160264"/>
            <a:chExt cx="1051560" cy="1316990"/>
          </a:xfrm>
        </p:grpSpPr>
        <p:sp>
          <p:nvSpPr>
            <p:cNvPr id="34" name="object 34"/>
            <p:cNvSpPr/>
            <p:nvPr/>
          </p:nvSpPr>
          <p:spPr>
            <a:xfrm>
              <a:off x="10619232" y="5169408"/>
              <a:ext cx="1033272" cy="12984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614660" y="5164836"/>
              <a:ext cx="1042669" cy="1308100"/>
            </a:xfrm>
            <a:custGeom>
              <a:avLst/>
              <a:gdLst/>
              <a:ahLst/>
              <a:cxnLst/>
              <a:rect l="l" t="t" r="r" b="b"/>
              <a:pathLst>
                <a:path w="1042670" h="1308100">
                  <a:moveTo>
                    <a:pt x="0" y="0"/>
                  </a:moveTo>
                  <a:lnTo>
                    <a:pt x="1042416" y="0"/>
                  </a:lnTo>
                  <a:lnTo>
                    <a:pt x="1042416" y="1307592"/>
                  </a:lnTo>
                  <a:lnTo>
                    <a:pt x="0" y="1307592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0299192" y="228600"/>
            <a:ext cx="1533144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175635" y="129982"/>
            <a:ext cx="58394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Standardizing Outcome Sets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88940" y="753363"/>
            <a:ext cx="12128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0527" y="5144728"/>
            <a:ext cx="344170" cy="54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350" spc="10" dirty="0">
                <a:latin typeface="Arial"/>
                <a:cs typeface="Arial"/>
              </a:rPr>
              <a:t>Source:</a:t>
            </a:r>
            <a:r>
              <a:rPr sz="350" spc="25" dirty="0">
                <a:latin typeface="Arial"/>
                <a:cs typeface="Arial"/>
              </a:rPr>
              <a:t> </a:t>
            </a:r>
            <a:r>
              <a:rPr sz="350" spc="5" dirty="0">
                <a:latin typeface="Arial"/>
                <a:cs typeface="Arial"/>
              </a:rPr>
              <a:t>ICHOM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37142" y="1415770"/>
            <a:ext cx="7518400" cy="4063365"/>
            <a:chOff x="2337142" y="1415770"/>
            <a:chExt cx="7518400" cy="4063365"/>
          </a:xfrm>
        </p:grpSpPr>
        <p:sp>
          <p:nvSpPr>
            <p:cNvPr id="4" name="object 4"/>
            <p:cNvSpPr/>
            <p:nvPr/>
          </p:nvSpPr>
          <p:spPr>
            <a:xfrm>
              <a:off x="2337142" y="1415770"/>
              <a:ext cx="7518400" cy="4063365"/>
            </a:xfrm>
            <a:custGeom>
              <a:avLst/>
              <a:gdLst/>
              <a:ahLst/>
              <a:cxnLst/>
              <a:rect l="l" t="t" r="r" b="b"/>
              <a:pathLst>
                <a:path w="7518400" h="4063365">
                  <a:moveTo>
                    <a:pt x="7517833" y="4062975"/>
                  </a:moveTo>
                  <a:lnTo>
                    <a:pt x="0" y="4062975"/>
                  </a:lnTo>
                  <a:lnTo>
                    <a:pt x="0" y="0"/>
                  </a:lnTo>
                  <a:lnTo>
                    <a:pt x="7517833" y="0"/>
                  </a:lnTo>
                  <a:lnTo>
                    <a:pt x="7517833" y="40629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5281" y="2424518"/>
              <a:ext cx="3274237" cy="2682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5281" y="2039226"/>
              <a:ext cx="3238334" cy="26899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5281" y="2452527"/>
              <a:ext cx="3231515" cy="301625"/>
            </a:xfrm>
            <a:custGeom>
              <a:avLst/>
              <a:gdLst/>
              <a:ahLst/>
              <a:cxnLst/>
              <a:rect l="l" t="t" r="r" b="b"/>
              <a:pathLst>
                <a:path w="3231515" h="301625">
                  <a:moveTo>
                    <a:pt x="3231158" y="301219"/>
                  </a:moveTo>
                  <a:lnTo>
                    <a:pt x="0" y="301219"/>
                  </a:lnTo>
                  <a:lnTo>
                    <a:pt x="0" y="0"/>
                  </a:lnTo>
                  <a:lnTo>
                    <a:pt x="3231158" y="0"/>
                  </a:lnTo>
                  <a:lnTo>
                    <a:pt x="3231158" y="301219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85281" y="2067245"/>
              <a:ext cx="3195320" cy="308610"/>
            </a:xfrm>
            <a:custGeom>
              <a:avLst/>
              <a:gdLst/>
              <a:ahLst/>
              <a:cxnLst/>
              <a:rect l="l" t="t" r="r" b="b"/>
              <a:pathLst>
                <a:path w="3195320" h="308610">
                  <a:moveTo>
                    <a:pt x="3195255" y="308225"/>
                  </a:moveTo>
                  <a:lnTo>
                    <a:pt x="0" y="308225"/>
                  </a:lnTo>
                  <a:lnTo>
                    <a:pt x="0" y="0"/>
                  </a:lnTo>
                  <a:lnTo>
                    <a:pt x="3195255" y="0"/>
                  </a:lnTo>
                  <a:lnTo>
                    <a:pt x="3195255" y="308225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8875" y="1839582"/>
              <a:ext cx="0" cy="1239520"/>
            </a:xfrm>
            <a:custGeom>
              <a:avLst/>
              <a:gdLst/>
              <a:ahLst/>
              <a:cxnLst/>
              <a:rect l="l" t="t" r="r" b="b"/>
              <a:pathLst>
                <a:path h="1239520">
                  <a:moveTo>
                    <a:pt x="0" y="0"/>
                  </a:moveTo>
                  <a:lnTo>
                    <a:pt x="0" y="1238897"/>
                  </a:lnTo>
                </a:path>
              </a:pathLst>
            </a:custGeom>
            <a:ln w="7188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323762" y="2086935"/>
            <a:ext cx="447040" cy="636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10" dirty="0">
                <a:latin typeface="Arial"/>
                <a:cs typeface="Arial"/>
              </a:rPr>
              <a:t>94%</a:t>
            </a:r>
            <a:endParaRPr sz="150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1220"/>
              </a:spcBef>
            </a:pPr>
            <a:r>
              <a:rPr sz="1500" spc="10" dirty="0">
                <a:latin typeface="Arial"/>
                <a:cs typeface="Arial"/>
              </a:rPr>
              <a:t>95%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72787" y="2269580"/>
            <a:ext cx="2670175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15" dirty="0">
                <a:latin typeface="Arial"/>
                <a:cs typeface="Arial"/>
              </a:rPr>
              <a:t>5 </a:t>
            </a:r>
            <a:r>
              <a:rPr sz="1500" dirty="0">
                <a:latin typeface="Arial"/>
                <a:cs typeface="Arial"/>
              </a:rPr>
              <a:t>year disease </a:t>
            </a:r>
            <a:r>
              <a:rPr sz="1500" spc="-5" dirty="0">
                <a:latin typeface="Arial"/>
                <a:cs typeface="Arial"/>
              </a:rPr>
              <a:t>specific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survival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98949" y="1555877"/>
            <a:ext cx="100965" cy="91440"/>
          </a:xfrm>
          <a:custGeom>
            <a:avLst/>
            <a:gdLst/>
            <a:ahLst/>
            <a:cxnLst/>
            <a:rect l="l" t="t" r="r" b="b"/>
            <a:pathLst>
              <a:path w="100964" h="91439">
                <a:moveTo>
                  <a:pt x="100511" y="91078"/>
                </a:moveTo>
                <a:lnTo>
                  <a:pt x="0" y="91078"/>
                </a:lnTo>
                <a:lnTo>
                  <a:pt x="0" y="0"/>
                </a:lnTo>
                <a:lnTo>
                  <a:pt x="100511" y="0"/>
                </a:lnTo>
                <a:lnTo>
                  <a:pt x="100511" y="91078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30127" y="1459756"/>
            <a:ext cx="1456055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5" dirty="0">
                <a:latin typeface="Arial"/>
                <a:cs typeface="Arial"/>
              </a:rPr>
              <a:t>Average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hospital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15570" y="1555877"/>
            <a:ext cx="93345" cy="91440"/>
          </a:xfrm>
          <a:custGeom>
            <a:avLst/>
            <a:gdLst/>
            <a:ahLst/>
            <a:cxnLst/>
            <a:rect l="l" t="t" r="r" b="b"/>
            <a:pathLst>
              <a:path w="93345" h="91439">
                <a:moveTo>
                  <a:pt x="93332" y="91078"/>
                </a:moveTo>
                <a:lnTo>
                  <a:pt x="0" y="91078"/>
                </a:lnTo>
                <a:lnTo>
                  <a:pt x="0" y="0"/>
                </a:lnTo>
                <a:lnTo>
                  <a:pt x="93332" y="0"/>
                </a:lnTo>
                <a:lnTo>
                  <a:pt x="93332" y="91078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44754" y="1459756"/>
            <a:ext cx="1125220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dirty="0">
                <a:latin typeface="Arial"/>
                <a:cs typeface="Arial"/>
              </a:rPr>
              <a:t>Best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hospital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18250">
              <a:lnSpc>
                <a:spcPts val="1470"/>
              </a:lnSpc>
            </a:pPr>
            <a:r>
              <a:rPr spc="10" dirty="0"/>
              <a:t>75</a:t>
            </a:r>
            <a:r>
              <a:rPr spc="30" dirty="0"/>
              <a:t>.</a:t>
            </a:r>
            <a:r>
              <a:rPr spc="10" dirty="0"/>
              <a:t>5</a:t>
            </a:r>
            <a:r>
              <a:rPr spc="20" dirty="0"/>
              <a:t>%</a:t>
            </a:r>
          </a:p>
          <a:p>
            <a:pPr>
              <a:lnSpc>
                <a:spcPts val="1510"/>
              </a:lnSpc>
            </a:pPr>
            <a:r>
              <a:rPr spc="5" dirty="0"/>
              <a:t>Severe </a:t>
            </a:r>
            <a:r>
              <a:rPr dirty="0"/>
              <a:t>erectile dysfunction </a:t>
            </a:r>
            <a:r>
              <a:rPr spc="-5" dirty="0"/>
              <a:t>after </a:t>
            </a:r>
            <a:r>
              <a:rPr spc="10" dirty="0"/>
              <a:t>one</a:t>
            </a:r>
            <a:r>
              <a:rPr spc="-70" dirty="0"/>
              <a:t> </a:t>
            </a:r>
            <a:r>
              <a:rPr dirty="0"/>
              <a:t>year</a:t>
            </a:r>
          </a:p>
          <a:p>
            <a:pPr marL="4344035">
              <a:lnSpc>
                <a:spcPts val="1689"/>
              </a:lnSpc>
            </a:pPr>
            <a:r>
              <a:rPr spc="15" dirty="0"/>
              <a:t>17.4%</a:t>
            </a:r>
          </a:p>
          <a:p>
            <a:pPr>
              <a:lnSpc>
                <a:spcPct val="100000"/>
              </a:lnSpc>
            </a:pPr>
            <a:endParaRPr sz="160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/>
          </a:p>
          <a:p>
            <a:pPr marL="5224145">
              <a:lnSpc>
                <a:spcPts val="1620"/>
              </a:lnSpc>
            </a:pPr>
            <a:r>
              <a:rPr spc="15" dirty="0"/>
              <a:t>43.3%</a:t>
            </a:r>
          </a:p>
          <a:p>
            <a:pPr marL="1210945">
              <a:lnSpc>
                <a:spcPts val="1510"/>
              </a:lnSpc>
            </a:pPr>
            <a:r>
              <a:rPr spc="5" dirty="0"/>
              <a:t>Incontinence after </a:t>
            </a:r>
            <a:r>
              <a:rPr spc="-10" dirty="0"/>
              <a:t>one</a:t>
            </a:r>
            <a:r>
              <a:rPr spc="-25" dirty="0"/>
              <a:t> </a:t>
            </a:r>
            <a:r>
              <a:rPr dirty="0"/>
              <a:t>year</a:t>
            </a:r>
          </a:p>
          <a:p>
            <a:pPr marL="4062095">
              <a:lnSpc>
                <a:spcPts val="1689"/>
              </a:lnSpc>
            </a:pPr>
            <a:r>
              <a:rPr spc="15" dirty="0"/>
              <a:t>9.2%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/>
          </a:p>
          <a:p>
            <a:pPr marR="765175" algn="r">
              <a:lnSpc>
                <a:spcPct val="100000"/>
              </a:lnSpc>
            </a:pPr>
            <a:r>
              <a:rPr sz="350" spc="10" dirty="0"/>
              <a:t>Source:</a:t>
            </a:r>
            <a:r>
              <a:rPr sz="350" spc="15" dirty="0"/>
              <a:t> </a:t>
            </a:r>
            <a:r>
              <a:rPr sz="350" spc="5" dirty="0"/>
              <a:t>ICHOM</a:t>
            </a:r>
            <a:endParaRPr sz="350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060319" y="88341"/>
            <a:ext cx="60667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Measuring Multiple Outcomes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92551" y="636981"/>
            <a:ext cx="54095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Prostate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Cancer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800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Germany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64336" y="3078479"/>
            <a:ext cx="9854565" cy="2801620"/>
          </a:xfrm>
          <a:custGeom>
            <a:avLst/>
            <a:gdLst/>
            <a:ahLst/>
            <a:cxnLst/>
            <a:rect l="l" t="t" r="r" b="b"/>
            <a:pathLst>
              <a:path w="9854565" h="2801620">
                <a:moveTo>
                  <a:pt x="9854183" y="0"/>
                </a:moveTo>
                <a:lnTo>
                  <a:pt x="0" y="0"/>
                </a:lnTo>
                <a:lnTo>
                  <a:pt x="0" y="2801112"/>
                </a:lnTo>
                <a:lnTo>
                  <a:pt x="9854183" y="2801112"/>
                </a:lnTo>
                <a:lnTo>
                  <a:pt x="9854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3540" y="6662400"/>
            <a:ext cx="743585" cy="1377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-15" dirty="0">
                <a:latin typeface="Arial"/>
                <a:cs typeface="Arial"/>
              </a:rPr>
              <a:t>Source: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ICHOM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0527" y="5144728"/>
            <a:ext cx="344170" cy="54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350" spc="10" dirty="0">
                <a:latin typeface="Arial"/>
                <a:cs typeface="Arial"/>
              </a:rPr>
              <a:t>Source:</a:t>
            </a:r>
            <a:r>
              <a:rPr sz="350" spc="25" dirty="0">
                <a:latin typeface="Arial"/>
                <a:cs typeface="Arial"/>
              </a:rPr>
              <a:t> </a:t>
            </a:r>
            <a:r>
              <a:rPr sz="350" spc="5" dirty="0">
                <a:latin typeface="Arial"/>
                <a:cs typeface="Arial"/>
              </a:rPr>
              <a:t>ICHOM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37142" y="1415770"/>
            <a:ext cx="7518400" cy="4063365"/>
            <a:chOff x="2337142" y="1415770"/>
            <a:chExt cx="7518400" cy="4063365"/>
          </a:xfrm>
        </p:grpSpPr>
        <p:sp>
          <p:nvSpPr>
            <p:cNvPr id="4" name="object 4"/>
            <p:cNvSpPr/>
            <p:nvPr/>
          </p:nvSpPr>
          <p:spPr>
            <a:xfrm>
              <a:off x="2337142" y="1415770"/>
              <a:ext cx="7518400" cy="4063365"/>
            </a:xfrm>
            <a:custGeom>
              <a:avLst/>
              <a:gdLst/>
              <a:ahLst/>
              <a:cxnLst/>
              <a:rect l="l" t="t" r="r" b="b"/>
              <a:pathLst>
                <a:path w="7518400" h="4063365">
                  <a:moveTo>
                    <a:pt x="7517833" y="4062975"/>
                  </a:moveTo>
                  <a:lnTo>
                    <a:pt x="0" y="4062975"/>
                  </a:lnTo>
                  <a:lnTo>
                    <a:pt x="0" y="0"/>
                  </a:lnTo>
                  <a:lnTo>
                    <a:pt x="7517833" y="0"/>
                  </a:lnTo>
                  <a:lnTo>
                    <a:pt x="7517833" y="40629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5281" y="2424518"/>
              <a:ext cx="3274237" cy="2682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5281" y="2039226"/>
              <a:ext cx="3238334" cy="26899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5281" y="2452534"/>
              <a:ext cx="3231515" cy="2599055"/>
            </a:xfrm>
            <a:custGeom>
              <a:avLst/>
              <a:gdLst/>
              <a:ahLst/>
              <a:cxnLst/>
              <a:rect l="l" t="t" r="r" b="b"/>
              <a:pathLst>
                <a:path w="3231515" h="2599054">
                  <a:moveTo>
                    <a:pt x="315925" y="2297671"/>
                  </a:moveTo>
                  <a:lnTo>
                    <a:pt x="0" y="2297671"/>
                  </a:lnTo>
                  <a:lnTo>
                    <a:pt x="0" y="2598890"/>
                  </a:lnTo>
                  <a:lnTo>
                    <a:pt x="315925" y="2598890"/>
                  </a:lnTo>
                  <a:lnTo>
                    <a:pt x="315925" y="2297671"/>
                  </a:lnTo>
                  <a:close/>
                </a:path>
                <a:path w="3231515" h="2599054">
                  <a:moveTo>
                    <a:pt x="595960" y="1148842"/>
                  </a:moveTo>
                  <a:lnTo>
                    <a:pt x="0" y="1148842"/>
                  </a:lnTo>
                  <a:lnTo>
                    <a:pt x="0" y="1450060"/>
                  </a:lnTo>
                  <a:lnTo>
                    <a:pt x="595960" y="1450060"/>
                  </a:lnTo>
                  <a:lnTo>
                    <a:pt x="595960" y="1148842"/>
                  </a:lnTo>
                  <a:close/>
                </a:path>
                <a:path w="3231515" h="2599054">
                  <a:moveTo>
                    <a:pt x="3231146" y="0"/>
                  </a:moveTo>
                  <a:lnTo>
                    <a:pt x="0" y="0"/>
                  </a:lnTo>
                  <a:lnTo>
                    <a:pt x="0" y="301218"/>
                  </a:lnTo>
                  <a:lnTo>
                    <a:pt x="3231146" y="301218"/>
                  </a:lnTo>
                  <a:lnTo>
                    <a:pt x="3231146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85281" y="2067254"/>
              <a:ext cx="3195320" cy="2606040"/>
            </a:xfrm>
            <a:custGeom>
              <a:avLst/>
              <a:gdLst/>
              <a:ahLst/>
              <a:cxnLst/>
              <a:rect l="l" t="t" r="r" b="b"/>
              <a:pathLst>
                <a:path w="3195320" h="2606040">
                  <a:moveTo>
                    <a:pt x="1471968" y="2297684"/>
                  </a:moveTo>
                  <a:lnTo>
                    <a:pt x="0" y="2297684"/>
                  </a:lnTo>
                  <a:lnTo>
                    <a:pt x="0" y="2605913"/>
                  </a:lnTo>
                  <a:lnTo>
                    <a:pt x="1471968" y="2605913"/>
                  </a:lnTo>
                  <a:lnTo>
                    <a:pt x="1471968" y="2297684"/>
                  </a:lnTo>
                  <a:close/>
                </a:path>
                <a:path w="3195320" h="2606040">
                  <a:moveTo>
                    <a:pt x="2563380" y="1148842"/>
                  </a:moveTo>
                  <a:lnTo>
                    <a:pt x="0" y="1148842"/>
                  </a:lnTo>
                  <a:lnTo>
                    <a:pt x="0" y="1457071"/>
                  </a:lnTo>
                  <a:lnTo>
                    <a:pt x="2563380" y="1457071"/>
                  </a:lnTo>
                  <a:lnTo>
                    <a:pt x="2563380" y="1148842"/>
                  </a:lnTo>
                  <a:close/>
                </a:path>
                <a:path w="3195320" h="2606040">
                  <a:moveTo>
                    <a:pt x="3195243" y="0"/>
                  </a:moveTo>
                  <a:lnTo>
                    <a:pt x="0" y="0"/>
                  </a:lnTo>
                  <a:lnTo>
                    <a:pt x="0" y="308229"/>
                  </a:lnTo>
                  <a:lnTo>
                    <a:pt x="3195243" y="308229"/>
                  </a:lnTo>
                  <a:lnTo>
                    <a:pt x="3195243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8875" y="1839582"/>
              <a:ext cx="0" cy="3446779"/>
            </a:xfrm>
            <a:custGeom>
              <a:avLst/>
              <a:gdLst/>
              <a:ahLst/>
              <a:cxnLst/>
              <a:rect l="l" t="t" r="r" b="b"/>
              <a:pathLst>
                <a:path h="3446779">
                  <a:moveTo>
                    <a:pt x="0" y="3446509"/>
                  </a:moveTo>
                  <a:lnTo>
                    <a:pt x="0" y="0"/>
                  </a:lnTo>
                </a:path>
              </a:pathLst>
            </a:custGeom>
            <a:ln w="7187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695999" y="3237935"/>
            <a:ext cx="579120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10" dirty="0">
                <a:latin typeface="Arial"/>
                <a:cs typeface="Arial"/>
              </a:rPr>
              <a:t>75</a:t>
            </a:r>
            <a:r>
              <a:rPr sz="1500" spc="30" dirty="0">
                <a:latin typeface="Arial"/>
                <a:cs typeface="Arial"/>
              </a:rPr>
              <a:t>.</a:t>
            </a:r>
            <a:r>
              <a:rPr sz="1500" spc="10" dirty="0">
                <a:latin typeface="Arial"/>
                <a:cs typeface="Arial"/>
              </a:rPr>
              <a:t>5</a:t>
            </a:r>
            <a:r>
              <a:rPr sz="1500" spc="20" dirty="0">
                <a:latin typeface="Arial"/>
                <a:cs typeface="Arial"/>
              </a:rPr>
              <a:t>%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23762" y="2086935"/>
            <a:ext cx="447040" cy="636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10" dirty="0">
                <a:latin typeface="Arial"/>
                <a:cs typeface="Arial"/>
              </a:rPr>
              <a:t>94%</a:t>
            </a:r>
            <a:endParaRPr sz="150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1220"/>
              </a:spcBef>
            </a:pPr>
            <a:r>
              <a:rPr sz="1500" spc="10" dirty="0">
                <a:latin typeface="Arial"/>
                <a:cs typeface="Arial"/>
              </a:rPr>
              <a:t>95%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7619" y="3420579"/>
            <a:ext cx="5803265" cy="1604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89"/>
              </a:lnSpc>
              <a:spcBef>
                <a:spcPts val="90"/>
              </a:spcBef>
            </a:pPr>
            <a:r>
              <a:rPr sz="1500" spc="5" dirty="0">
                <a:latin typeface="Arial"/>
                <a:cs typeface="Arial"/>
              </a:rPr>
              <a:t>Severe </a:t>
            </a:r>
            <a:r>
              <a:rPr sz="1500" dirty="0">
                <a:latin typeface="Arial"/>
                <a:cs typeface="Arial"/>
              </a:rPr>
              <a:t>erectile dysfunction </a:t>
            </a:r>
            <a:r>
              <a:rPr sz="1500" spc="-5" dirty="0">
                <a:latin typeface="Arial"/>
                <a:cs typeface="Arial"/>
              </a:rPr>
              <a:t>after </a:t>
            </a:r>
            <a:r>
              <a:rPr sz="1500" spc="10" dirty="0">
                <a:latin typeface="Arial"/>
                <a:cs typeface="Arial"/>
              </a:rPr>
              <a:t>one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year</a:t>
            </a:r>
            <a:endParaRPr sz="1500">
              <a:latin typeface="Arial"/>
              <a:cs typeface="Arial"/>
            </a:endParaRPr>
          </a:p>
          <a:p>
            <a:pPr marL="4356735">
              <a:lnSpc>
                <a:spcPts val="1689"/>
              </a:lnSpc>
            </a:pPr>
            <a:r>
              <a:rPr sz="1500" spc="15" dirty="0">
                <a:latin typeface="Arial"/>
                <a:cs typeface="Arial"/>
              </a:rPr>
              <a:t>17.4%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5236845">
              <a:lnSpc>
                <a:spcPts val="1620"/>
              </a:lnSpc>
            </a:pPr>
            <a:r>
              <a:rPr sz="1500" spc="10" dirty="0">
                <a:latin typeface="Arial"/>
                <a:cs typeface="Arial"/>
              </a:rPr>
              <a:t>43</a:t>
            </a:r>
            <a:r>
              <a:rPr sz="1500" spc="30" dirty="0">
                <a:latin typeface="Arial"/>
                <a:cs typeface="Arial"/>
              </a:rPr>
              <a:t>.</a:t>
            </a:r>
            <a:r>
              <a:rPr sz="1500" spc="10" dirty="0">
                <a:latin typeface="Arial"/>
                <a:cs typeface="Arial"/>
              </a:rPr>
              <a:t>3</a:t>
            </a:r>
            <a:r>
              <a:rPr sz="1500" spc="20" dirty="0">
                <a:latin typeface="Arial"/>
                <a:cs typeface="Arial"/>
              </a:rPr>
              <a:t>%</a:t>
            </a:r>
            <a:endParaRPr sz="1500">
              <a:latin typeface="Arial"/>
              <a:cs typeface="Arial"/>
            </a:endParaRPr>
          </a:p>
          <a:p>
            <a:pPr marL="1223645">
              <a:lnSpc>
                <a:spcPts val="1510"/>
              </a:lnSpc>
            </a:pPr>
            <a:r>
              <a:rPr sz="1500" spc="5" dirty="0">
                <a:latin typeface="Arial"/>
                <a:cs typeface="Arial"/>
              </a:rPr>
              <a:t>Incontinence after </a:t>
            </a:r>
            <a:r>
              <a:rPr sz="1500" spc="-10" dirty="0">
                <a:latin typeface="Arial"/>
                <a:cs typeface="Arial"/>
              </a:rPr>
              <a:t>one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year</a:t>
            </a:r>
            <a:endParaRPr sz="1500">
              <a:latin typeface="Arial"/>
              <a:cs typeface="Arial"/>
            </a:endParaRPr>
          </a:p>
          <a:p>
            <a:pPr marL="4074795">
              <a:lnSpc>
                <a:spcPts val="1689"/>
              </a:lnSpc>
            </a:pPr>
            <a:r>
              <a:rPr sz="1500" spc="15" dirty="0">
                <a:latin typeface="Arial"/>
                <a:cs typeface="Arial"/>
              </a:rPr>
              <a:t>9.2%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2787" y="2269580"/>
            <a:ext cx="2670175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15" dirty="0">
                <a:latin typeface="Arial"/>
                <a:cs typeface="Arial"/>
              </a:rPr>
              <a:t>5 </a:t>
            </a:r>
            <a:r>
              <a:rPr sz="1500" dirty="0">
                <a:latin typeface="Arial"/>
                <a:cs typeface="Arial"/>
              </a:rPr>
              <a:t>year disease </a:t>
            </a:r>
            <a:r>
              <a:rPr sz="1500" spc="-5" dirty="0">
                <a:latin typeface="Arial"/>
                <a:cs typeface="Arial"/>
              </a:rPr>
              <a:t>specific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survival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98949" y="1555877"/>
            <a:ext cx="100965" cy="91440"/>
          </a:xfrm>
          <a:custGeom>
            <a:avLst/>
            <a:gdLst/>
            <a:ahLst/>
            <a:cxnLst/>
            <a:rect l="l" t="t" r="r" b="b"/>
            <a:pathLst>
              <a:path w="100964" h="91439">
                <a:moveTo>
                  <a:pt x="100511" y="91078"/>
                </a:moveTo>
                <a:lnTo>
                  <a:pt x="0" y="91078"/>
                </a:lnTo>
                <a:lnTo>
                  <a:pt x="0" y="0"/>
                </a:lnTo>
                <a:lnTo>
                  <a:pt x="100511" y="0"/>
                </a:lnTo>
                <a:lnTo>
                  <a:pt x="100511" y="91078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30127" y="1459756"/>
            <a:ext cx="1456055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spc="5" dirty="0">
                <a:latin typeface="Arial"/>
                <a:cs typeface="Arial"/>
              </a:rPr>
              <a:t>Average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hospital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15570" y="1555877"/>
            <a:ext cx="93345" cy="91440"/>
          </a:xfrm>
          <a:custGeom>
            <a:avLst/>
            <a:gdLst/>
            <a:ahLst/>
            <a:cxnLst/>
            <a:rect l="l" t="t" r="r" b="b"/>
            <a:pathLst>
              <a:path w="93345" h="91439">
                <a:moveTo>
                  <a:pt x="93332" y="91078"/>
                </a:moveTo>
                <a:lnTo>
                  <a:pt x="0" y="91078"/>
                </a:lnTo>
                <a:lnTo>
                  <a:pt x="0" y="0"/>
                </a:lnTo>
                <a:lnTo>
                  <a:pt x="93332" y="0"/>
                </a:lnTo>
                <a:lnTo>
                  <a:pt x="93332" y="91078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44754" y="1459756"/>
            <a:ext cx="1125220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dirty="0">
                <a:latin typeface="Arial"/>
                <a:cs typeface="Arial"/>
              </a:rPr>
              <a:t>Best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hospital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540" y="6662400"/>
            <a:ext cx="743585" cy="1377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-15" dirty="0">
                <a:latin typeface="Arial"/>
                <a:cs typeface="Arial"/>
              </a:rPr>
              <a:t>Source: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ICHOM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060319" y="88341"/>
            <a:ext cx="60667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Measuring Multiple Outcomes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92551" y="636981"/>
            <a:ext cx="54095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Prostate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Cancer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800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Germany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6666" y="6527220"/>
            <a:ext cx="18395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0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5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700" b="1" spc="-114" dirty="0">
                <a:solidFill>
                  <a:srgbClr val="FFFFFF"/>
                </a:solidFill>
                <a:latin typeface="Arial"/>
                <a:cs typeface="Arial"/>
              </a:rPr>
              <a:t>P Y </a:t>
            </a:r>
            <a:r>
              <a:rPr sz="700" b="1" spc="-15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700" b="1" spc="-35" dirty="0">
                <a:solidFill>
                  <a:srgbClr val="FFFFFF"/>
                </a:solidFill>
                <a:latin typeface="Arial"/>
                <a:cs typeface="Arial"/>
              </a:rPr>
              <a:t>IG </a:t>
            </a:r>
            <a:r>
              <a:rPr sz="700" b="1" spc="-90" dirty="0">
                <a:solidFill>
                  <a:srgbClr val="FFFFFF"/>
                </a:solidFill>
                <a:latin typeface="Arial"/>
                <a:cs typeface="Arial"/>
              </a:rPr>
              <a:t>HT </a:t>
            </a:r>
            <a:r>
              <a:rPr sz="700" b="1" spc="-70" dirty="0">
                <a:solidFill>
                  <a:srgbClr val="FFFFFF"/>
                </a:solidFill>
                <a:latin typeface="Arial"/>
                <a:cs typeface="Arial"/>
              </a:rPr>
              <a:t>AV </a:t>
            </a:r>
            <a:r>
              <a:rPr sz="700" b="1" spc="-6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700" b="1" spc="-15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700" b="1" spc="-2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700" b="1" spc="-16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700" b="1" spc="-105" dirty="0">
                <a:solidFill>
                  <a:srgbClr val="FFFFFF"/>
                </a:solidFill>
                <a:latin typeface="Arial"/>
                <a:cs typeface="Arial"/>
              </a:rPr>
              <a:t>AR </a:t>
            </a:r>
            <a:r>
              <a:rPr sz="700" b="1" spc="-114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700" b="1" spc="-105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700" b="1" spc="-114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700" b="1" spc="-35" dirty="0">
                <a:solidFill>
                  <a:srgbClr val="FFFFFF"/>
                </a:solidFill>
                <a:latin typeface="Arial"/>
                <a:cs typeface="Arial"/>
              </a:rPr>
              <a:t>TH, </a:t>
            </a:r>
            <a:r>
              <a:rPr sz="700" b="1" spc="-50" dirty="0">
                <a:solidFill>
                  <a:srgbClr val="FFFFFF"/>
                </a:solidFill>
                <a:latin typeface="Arial"/>
                <a:cs typeface="Arial"/>
              </a:rPr>
              <a:t>2 0 1</a:t>
            </a:r>
            <a:r>
              <a:rPr sz="7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7408" y="252347"/>
            <a:ext cx="11329924" cy="83227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algn="ctr" rtl="0">
              <a:lnSpc>
                <a:spcPts val="3020"/>
              </a:lnSpc>
              <a:spcBef>
                <a:spcPts val="90"/>
              </a:spcBef>
              <a:tabLst>
                <a:tab pos="2423160" algn="l"/>
              </a:tabLst>
            </a:pPr>
            <a:r>
              <a:rPr sz="2800" b="1" kern="1200" spc="-10" dirty="0">
                <a:solidFill>
                  <a:srgbClr val="002060"/>
                </a:solidFill>
              </a:rPr>
              <a:t>High Variation</a:t>
            </a:r>
            <a:r>
              <a:rPr lang="en-US" sz="2800" b="1" kern="1200" spc="-10" dirty="0">
                <a:solidFill>
                  <a:srgbClr val="002060"/>
                </a:solidFill>
              </a:rPr>
              <a:t> </a:t>
            </a:r>
            <a:r>
              <a:rPr sz="2800" b="1" kern="1200" spc="-10" dirty="0">
                <a:solidFill>
                  <a:srgbClr val="002060"/>
                </a:solidFill>
              </a:rPr>
              <a:t>Exists Even for Surgeons Doing the Same  Procedure at the Same Hospital – </a:t>
            </a:r>
            <a:r>
              <a:rPr lang="en-US" sz="2800" b="1" kern="1200" spc="-10" dirty="0">
                <a:solidFill>
                  <a:srgbClr val="002060"/>
                </a:solidFill>
              </a:rPr>
              <a:t>Radical </a:t>
            </a:r>
            <a:r>
              <a:rPr lang="en-US" sz="2800" b="1" kern="1200" spc="-10" dirty="0" smtClean="0">
                <a:solidFill>
                  <a:srgbClr val="002060"/>
                </a:solidFill>
              </a:rPr>
              <a:t>Prostatectomy</a:t>
            </a:r>
            <a:endParaRPr sz="2800" b="1" kern="1200" spc="-10" dirty="0">
              <a:solidFill>
                <a:srgbClr val="002060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81200" y="1353043"/>
            <a:ext cx="7906384" cy="4954270"/>
            <a:chOff x="2001643" y="1038718"/>
            <a:chExt cx="7906384" cy="4954270"/>
          </a:xfrm>
        </p:grpSpPr>
        <p:sp>
          <p:nvSpPr>
            <p:cNvPr id="9" name="object 9"/>
            <p:cNvSpPr/>
            <p:nvPr/>
          </p:nvSpPr>
          <p:spPr>
            <a:xfrm>
              <a:off x="2001643" y="1038718"/>
              <a:ext cx="7906047" cy="49536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0800" y="5215140"/>
              <a:ext cx="7120128" cy="5150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643256" y="5555155"/>
            <a:ext cx="7028815" cy="424180"/>
            <a:chOff x="2636520" y="5236464"/>
            <a:chExt cx="7028815" cy="424180"/>
          </a:xfrm>
        </p:grpSpPr>
        <p:sp>
          <p:nvSpPr>
            <p:cNvPr id="12" name="object 12"/>
            <p:cNvSpPr/>
            <p:nvPr/>
          </p:nvSpPr>
          <p:spPr>
            <a:xfrm>
              <a:off x="2641092" y="5241036"/>
              <a:ext cx="7019925" cy="414655"/>
            </a:xfrm>
            <a:custGeom>
              <a:avLst/>
              <a:gdLst/>
              <a:ahLst/>
              <a:cxnLst/>
              <a:rect l="l" t="t" r="r" b="b"/>
              <a:pathLst>
                <a:path w="7019925" h="414654">
                  <a:moveTo>
                    <a:pt x="7019544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7019544" y="414528"/>
                  </a:lnTo>
                  <a:lnTo>
                    <a:pt x="7019544" y="0"/>
                  </a:lnTo>
                  <a:close/>
                </a:path>
              </a:pathLst>
            </a:custGeom>
            <a:solidFill>
              <a:srgbClr val="D9E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41092" y="5241036"/>
              <a:ext cx="7019925" cy="414655"/>
            </a:xfrm>
            <a:custGeom>
              <a:avLst/>
              <a:gdLst/>
              <a:ahLst/>
              <a:cxnLst/>
              <a:rect l="l" t="t" r="r" b="b"/>
              <a:pathLst>
                <a:path w="7019925" h="414654">
                  <a:moveTo>
                    <a:pt x="0" y="0"/>
                  </a:moveTo>
                  <a:lnTo>
                    <a:pt x="7019544" y="0"/>
                  </a:lnTo>
                  <a:lnTo>
                    <a:pt x="7019544" y="414528"/>
                  </a:lnTo>
                  <a:lnTo>
                    <a:pt x="0" y="41452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80792"/>
              </p:ext>
            </p:extLst>
          </p:nvPr>
        </p:nvGraphicFramePr>
        <p:xfrm>
          <a:off x="2647828" y="5559727"/>
          <a:ext cx="7019925" cy="431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904"/>
                <a:gridCol w="542013"/>
                <a:gridCol w="555493"/>
                <a:gridCol w="566134"/>
                <a:gridCol w="532791"/>
                <a:gridCol w="541304"/>
                <a:gridCol w="530662"/>
                <a:gridCol w="514345"/>
                <a:gridCol w="518602"/>
                <a:gridCol w="544142"/>
                <a:gridCol w="534210"/>
                <a:gridCol w="563297"/>
                <a:gridCol w="498028"/>
              </a:tblGrid>
              <a:tr h="200047">
                <a:tc>
                  <a:txBody>
                    <a:bodyPr/>
                    <a:lstStyle/>
                    <a:p>
                      <a:pPr marL="211454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spc="10" dirty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17843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spc="10" dirty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10" dirty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L="20002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10" dirty="0" err="1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4135" marB="0"/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spc="10" dirty="0" err="1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spc="10" dirty="0" err="1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16827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10" dirty="0" err="1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15367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10" dirty="0" err="1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15748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10" dirty="0" err="1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spc="10" dirty="0" err="1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10" dirty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</a:t>
                      </a:r>
                      <a:endParaRPr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19748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spc="10" dirty="0" err="1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13906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spc="10" dirty="0" err="1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/>
                </a:tc>
              </a:tr>
              <a:tr h="214609">
                <a:tc>
                  <a:txBody>
                    <a:bodyPr/>
                    <a:lstStyle/>
                    <a:p>
                      <a:pPr marL="211454" algn="ctr">
                        <a:lnSpc>
                          <a:spcPts val="700"/>
                        </a:lnSpc>
                      </a:pPr>
                      <a:r>
                        <a:rPr sz="1000" dirty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8435" algn="ctr">
                        <a:lnSpc>
                          <a:spcPts val="700"/>
                        </a:lnSpc>
                      </a:pPr>
                      <a:r>
                        <a:rPr sz="1000" dirty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ts val="715"/>
                        </a:lnSpc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pc="10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spc="10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spc="-20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10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spc="-20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10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spc="10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spc="-20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5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spc="-20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5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ts val="710"/>
                        </a:lnSpc>
                      </a:pPr>
                      <a:r>
                        <a:rPr sz="1000" dirty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spc="-20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pc="5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spc="15" dirty="0" smtClean="0">
                          <a:solidFill>
                            <a:srgbClr val="1B26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26336" y="1374563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Average performance </a:t>
            </a:r>
            <a:r>
              <a:rPr lang="en-US" b="1" dirty="0" err="1" smtClean="0"/>
              <a:t>vs</a:t>
            </a:r>
            <a:r>
              <a:rPr lang="en-US" b="1" dirty="0" smtClean="0"/>
              <a:t> surgeon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93062" y="3574999"/>
            <a:ext cx="51027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Pentafecta</a:t>
            </a:r>
            <a:r>
              <a:rPr lang="en-US" b="1" dirty="0" smtClean="0"/>
              <a:t> compared to average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684136" y="2833291"/>
            <a:ext cx="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47828" y="2833291"/>
            <a:ext cx="71490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355913" y="992949"/>
            <a:ext cx="8315959" cy="5003165"/>
            <a:chOff x="2355913" y="992949"/>
            <a:chExt cx="8315959" cy="5003165"/>
          </a:xfrm>
        </p:grpSpPr>
        <p:sp>
          <p:nvSpPr>
            <p:cNvPr id="4" name="object 4"/>
            <p:cNvSpPr/>
            <p:nvPr/>
          </p:nvSpPr>
          <p:spPr>
            <a:xfrm>
              <a:off x="2435352" y="1036319"/>
              <a:ext cx="8229600" cy="4883150"/>
            </a:xfrm>
            <a:custGeom>
              <a:avLst/>
              <a:gdLst/>
              <a:ahLst/>
              <a:cxnLst/>
              <a:rect l="l" t="t" r="r" b="b"/>
              <a:pathLst>
                <a:path w="8229600" h="4883150">
                  <a:moveTo>
                    <a:pt x="8229600" y="0"/>
                  </a:moveTo>
                  <a:lnTo>
                    <a:pt x="0" y="0"/>
                  </a:lnTo>
                  <a:lnTo>
                    <a:pt x="0" y="4882896"/>
                  </a:lnTo>
                  <a:lnTo>
                    <a:pt x="8229600" y="488289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5352" y="4291583"/>
              <a:ext cx="8229600" cy="814069"/>
            </a:xfrm>
            <a:custGeom>
              <a:avLst/>
              <a:gdLst/>
              <a:ahLst/>
              <a:cxnLst/>
              <a:rect l="l" t="t" r="r" b="b"/>
              <a:pathLst>
                <a:path w="8229600" h="814070">
                  <a:moveTo>
                    <a:pt x="0" y="813815"/>
                  </a:moveTo>
                  <a:lnTo>
                    <a:pt x="3703320" y="813815"/>
                  </a:lnTo>
                </a:path>
                <a:path w="8229600" h="814070">
                  <a:moveTo>
                    <a:pt x="7735824" y="813815"/>
                  </a:moveTo>
                  <a:lnTo>
                    <a:pt x="8229600" y="813815"/>
                  </a:lnTo>
                </a:path>
                <a:path w="8229600" h="814070">
                  <a:moveTo>
                    <a:pt x="0" y="0"/>
                  </a:moveTo>
                  <a:lnTo>
                    <a:pt x="3703320" y="0"/>
                  </a:lnTo>
                </a:path>
                <a:path w="8229600" h="814070">
                  <a:moveTo>
                    <a:pt x="7735824" y="0"/>
                  </a:moveTo>
                  <a:lnTo>
                    <a:pt x="8229600" y="0"/>
                  </a:lnTo>
                </a:path>
              </a:pathLst>
            </a:custGeom>
            <a:ln w="12191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5352" y="1030223"/>
              <a:ext cx="8229600" cy="2453640"/>
            </a:xfrm>
            <a:custGeom>
              <a:avLst/>
              <a:gdLst/>
              <a:ahLst/>
              <a:cxnLst/>
              <a:rect l="l" t="t" r="r" b="b"/>
              <a:pathLst>
                <a:path w="8229600" h="2453640">
                  <a:moveTo>
                    <a:pt x="8229600" y="2441448"/>
                  </a:moveTo>
                  <a:lnTo>
                    <a:pt x="0" y="2441448"/>
                  </a:lnTo>
                  <a:lnTo>
                    <a:pt x="0" y="2453640"/>
                  </a:lnTo>
                  <a:lnTo>
                    <a:pt x="8229600" y="2453640"/>
                  </a:lnTo>
                  <a:lnTo>
                    <a:pt x="8229600" y="2441448"/>
                  </a:lnTo>
                  <a:close/>
                </a:path>
                <a:path w="8229600" h="2453640">
                  <a:moveTo>
                    <a:pt x="8229600" y="1627632"/>
                  </a:moveTo>
                  <a:lnTo>
                    <a:pt x="0" y="1627632"/>
                  </a:lnTo>
                  <a:lnTo>
                    <a:pt x="0" y="1639824"/>
                  </a:lnTo>
                  <a:lnTo>
                    <a:pt x="8229600" y="1639824"/>
                  </a:lnTo>
                  <a:lnTo>
                    <a:pt x="8229600" y="1627632"/>
                  </a:lnTo>
                  <a:close/>
                </a:path>
                <a:path w="8229600" h="2453640">
                  <a:moveTo>
                    <a:pt x="8229600" y="813816"/>
                  </a:moveTo>
                  <a:lnTo>
                    <a:pt x="0" y="813816"/>
                  </a:lnTo>
                  <a:lnTo>
                    <a:pt x="0" y="826008"/>
                  </a:lnTo>
                  <a:lnTo>
                    <a:pt x="8229600" y="826008"/>
                  </a:lnTo>
                  <a:lnTo>
                    <a:pt x="8229600" y="813816"/>
                  </a:lnTo>
                  <a:close/>
                </a:path>
                <a:path w="8229600" h="2453640">
                  <a:moveTo>
                    <a:pt x="8229600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8229600" y="12204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5352" y="1036319"/>
              <a:ext cx="8229600" cy="4883150"/>
            </a:xfrm>
            <a:custGeom>
              <a:avLst/>
              <a:gdLst/>
              <a:ahLst/>
              <a:cxnLst/>
              <a:rect l="l" t="t" r="r" b="b"/>
              <a:pathLst>
                <a:path w="8229600" h="4883150">
                  <a:moveTo>
                    <a:pt x="0" y="0"/>
                  </a:moveTo>
                  <a:lnTo>
                    <a:pt x="8229600" y="0"/>
                  </a:lnTo>
                  <a:lnTo>
                    <a:pt x="8229600" y="4882896"/>
                  </a:lnTo>
                  <a:lnTo>
                    <a:pt x="0" y="488289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3828" y="1037843"/>
              <a:ext cx="0" cy="4879975"/>
            </a:xfrm>
            <a:custGeom>
              <a:avLst/>
              <a:gdLst/>
              <a:ahLst/>
              <a:cxnLst/>
              <a:rect l="l" t="t" r="r" b="b"/>
              <a:pathLst>
                <a:path h="4879975">
                  <a:moveTo>
                    <a:pt x="0" y="487984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0676" y="1037843"/>
              <a:ext cx="73660" cy="4879975"/>
            </a:xfrm>
            <a:custGeom>
              <a:avLst/>
              <a:gdLst/>
              <a:ahLst/>
              <a:cxnLst/>
              <a:rect l="l" t="t" r="r" b="b"/>
              <a:pathLst>
                <a:path w="73660" h="4879975">
                  <a:moveTo>
                    <a:pt x="0" y="4879848"/>
                  </a:moveTo>
                  <a:lnTo>
                    <a:pt x="73152" y="4879848"/>
                  </a:lnTo>
                </a:path>
                <a:path w="73660" h="4879975">
                  <a:moveTo>
                    <a:pt x="0" y="4066032"/>
                  </a:moveTo>
                  <a:lnTo>
                    <a:pt x="73152" y="4066032"/>
                  </a:lnTo>
                </a:path>
                <a:path w="73660" h="4879975">
                  <a:moveTo>
                    <a:pt x="0" y="3252216"/>
                  </a:moveTo>
                  <a:lnTo>
                    <a:pt x="73152" y="3252216"/>
                  </a:lnTo>
                </a:path>
                <a:path w="73660" h="4879975">
                  <a:moveTo>
                    <a:pt x="0" y="2438400"/>
                  </a:moveTo>
                  <a:lnTo>
                    <a:pt x="73152" y="2438400"/>
                  </a:lnTo>
                </a:path>
                <a:path w="73660" h="4879975">
                  <a:moveTo>
                    <a:pt x="0" y="1624584"/>
                  </a:moveTo>
                  <a:lnTo>
                    <a:pt x="73152" y="1624584"/>
                  </a:lnTo>
                </a:path>
                <a:path w="73660" h="4879975">
                  <a:moveTo>
                    <a:pt x="0" y="810768"/>
                  </a:moveTo>
                  <a:lnTo>
                    <a:pt x="73152" y="810768"/>
                  </a:lnTo>
                </a:path>
                <a:path w="73660" h="4879975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3828" y="5917691"/>
              <a:ext cx="8232775" cy="73660"/>
            </a:xfrm>
            <a:custGeom>
              <a:avLst/>
              <a:gdLst/>
              <a:ahLst/>
              <a:cxnLst/>
              <a:rect l="l" t="t" r="r" b="b"/>
              <a:pathLst>
                <a:path w="8232775" h="73660">
                  <a:moveTo>
                    <a:pt x="0" y="0"/>
                  </a:moveTo>
                  <a:lnTo>
                    <a:pt x="8232648" y="0"/>
                  </a:lnTo>
                </a:path>
                <a:path w="8232775" h="73660">
                  <a:moveTo>
                    <a:pt x="0" y="0"/>
                  </a:moveTo>
                  <a:lnTo>
                    <a:pt x="0" y="73152"/>
                  </a:lnTo>
                </a:path>
                <a:path w="8232775" h="73660">
                  <a:moveTo>
                    <a:pt x="1645920" y="0"/>
                  </a:moveTo>
                  <a:lnTo>
                    <a:pt x="1645920" y="73152"/>
                  </a:lnTo>
                </a:path>
                <a:path w="8232775" h="73660">
                  <a:moveTo>
                    <a:pt x="3291840" y="0"/>
                  </a:moveTo>
                  <a:lnTo>
                    <a:pt x="3291840" y="73152"/>
                  </a:lnTo>
                </a:path>
                <a:path w="8232775" h="73660">
                  <a:moveTo>
                    <a:pt x="4937760" y="0"/>
                  </a:moveTo>
                  <a:lnTo>
                    <a:pt x="4937760" y="73152"/>
                  </a:lnTo>
                </a:path>
                <a:path w="8232775" h="73660">
                  <a:moveTo>
                    <a:pt x="6586728" y="0"/>
                  </a:moveTo>
                  <a:lnTo>
                    <a:pt x="6586728" y="73152"/>
                  </a:lnTo>
                </a:path>
                <a:path w="8232775" h="73660">
                  <a:moveTo>
                    <a:pt x="8232648" y="0"/>
                  </a:moveTo>
                  <a:lnTo>
                    <a:pt x="8232648" y="7315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87311" y="2471927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51376" y="3182111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94432" y="1447799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56688" y="1343469"/>
              <a:ext cx="2853055" cy="2786380"/>
            </a:xfrm>
            <a:custGeom>
              <a:avLst/>
              <a:gdLst/>
              <a:ahLst/>
              <a:cxnLst/>
              <a:rect l="l" t="t" r="r" b="b"/>
              <a:pathLst>
                <a:path w="2853054" h="2786379">
                  <a:moveTo>
                    <a:pt x="85344" y="2743200"/>
                  </a:moveTo>
                  <a:lnTo>
                    <a:pt x="42672" y="2700528"/>
                  </a:lnTo>
                  <a:lnTo>
                    <a:pt x="0" y="2743200"/>
                  </a:lnTo>
                  <a:lnTo>
                    <a:pt x="42672" y="2785872"/>
                  </a:lnTo>
                  <a:lnTo>
                    <a:pt x="85344" y="2743200"/>
                  </a:lnTo>
                  <a:close/>
                </a:path>
                <a:path w="2853054" h="2786379">
                  <a:moveTo>
                    <a:pt x="85344" y="710184"/>
                  </a:moveTo>
                  <a:lnTo>
                    <a:pt x="42672" y="667512"/>
                  </a:lnTo>
                  <a:lnTo>
                    <a:pt x="0" y="710184"/>
                  </a:lnTo>
                  <a:lnTo>
                    <a:pt x="42672" y="752856"/>
                  </a:lnTo>
                  <a:lnTo>
                    <a:pt x="85344" y="710184"/>
                  </a:lnTo>
                  <a:close/>
                </a:path>
                <a:path w="2853054" h="2786379">
                  <a:moveTo>
                    <a:pt x="103632" y="2133600"/>
                  </a:moveTo>
                  <a:lnTo>
                    <a:pt x="60960" y="2090928"/>
                  </a:lnTo>
                  <a:lnTo>
                    <a:pt x="18288" y="2133600"/>
                  </a:lnTo>
                  <a:lnTo>
                    <a:pt x="60960" y="2176272"/>
                  </a:lnTo>
                  <a:lnTo>
                    <a:pt x="103632" y="2133600"/>
                  </a:lnTo>
                  <a:close/>
                </a:path>
                <a:path w="2853054" h="2786379">
                  <a:moveTo>
                    <a:pt x="103632" y="1319784"/>
                  </a:moveTo>
                  <a:lnTo>
                    <a:pt x="60960" y="1277112"/>
                  </a:lnTo>
                  <a:lnTo>
                    <a:pt x="18288" y="1319784"/>
                  </a:lnTo>
                  <a:lnTo>
                    <a:pt x="60960" y="1362456"/>
                  </a:lnTo>
                  <a:lnTo>
                    <a:pt x="103632" y="1319784"/>
                  </a:lnTo>
                  <a:close/>
                </a:path>
                <a:path w="2853054" h="2786379">
                  <a:moveTo>
                    <a:pt x="152400" y="1213104"/>
                  </a:moveTo>
                  <a:lnTo>
                    <a:pt x="115824" y="1176528"/>
                  </a:lnTo>
                  <a:lnTo>
                    <a:pt x="118872" y="1173480"/>
                  </a:lnTo>
                  <a:lnTo>
                    <a:pt x="76200" y="1130808"/>
                  </a:lnTo>
                  <a:lnTo>
                    <a:pt x="33528" y="1173480"/>
                  </a:lnTo>
                  <a:lnTo>
                    <a:pt x="70104" y="1210056"/>
                  </a:lnTo>
                  <a:lnTo>
                    <a:pt x="67056" y="1213104"/>
                  </a:lnTo>
                  <a:lnTo>
                    <a:pt x="109728" y="1255776"/>
                  </a:lnTo>
                  <a:lnTo>
                    <a:pt x="152400" y="1213104"/>
                  </a:lnTo>
                  <a:close/>
                </a:path>
                <a:path w="2853054" h="2786379">
                  <a:moveTo>
                    <a:pt x="176784" y="1051560"/>
                  </a:moveTo>
                  <a:lnTo>
                    <a:pt x="134112" y="1008888"/>
                  </a:lnTo>
                  <a:lnTo>
                    <a:pt x="91440" y="1051560"/>
                  </a:lnTo>
                  <a:lnTo>
                    <a:pt x="134112" y="1094232"/>
                  </a:lnTo>
                  <a:lnTo>
                    <a:pt x="176784" y="1051560"/>
                  </a:lnTo>
                  <a:close/>
                </a:path>
                <a:path w="2853054" h="2786379">
                  <a:moveTo>
                    <a:pt x="192024" y="1499616"/>
                  </a:moveTo>
                  <a:lnTo>
                    <a:pt x="149352" y="1456944"/>
                  </a:lnTo>
                  <a:lnTo>
                    <a:pt x="106680" y="1499616"/>
                  </a:lnTo>
                  <a:lnTo>
                    <a:pt x="149352" y="1542288"/>
                  </a:lnTo>
                  <a:lnTo>
                    <a:pt x="192024" y="1499616"/>
                  </a:lnTo>
                  <a:close/>
                </a:path>
                <a:path w="2853054" h="2786379">
                  <a:moveTo>
                    <a:pt x="192024" y="911352"/>
                  </a:moveTo>
                  <a:lnTo>
                    <a:pt x="149352" y="868680"/>
                  </a:lnTo>
                  <a:lnTo>
                    <a:pt x="106680" y="911352"/>
                  </a:lnTo>
                  <a:lnTo>
                    <a:pt x="149352" y="954024"/>
                  </a:lnTo>
                  <a:lnTo>
                    <a:pt x="192024" y="911352"/>
                  </a:lnTo>
                  <a:close/>
                </a:path>
                <a:path w="2853054" h="2786379">
                  <a:moveTo>
                    <a:pt x="201168" y="798576"/>
                  </a:moveTo>
                  <a:lnTo>
                    <a:pt x="158496" y="755904"/>
                  </a:lnTo>
                  <a:lnTo>
                    <a:pt x="115824" y="798576"/>
                  </a:lnTo>
                  <a:lnTo>
                    <a:pt x="158496" y="841248"/>
                  </a:lnTo>
                  <a:lnTo>
                    <a:pt x="201168" y="798576"/>
                  </a:lnTo>
                  <a:close/>
                </a:path>
                <a:path w="2853054" h="2786379">
                  <a:moveTo>
                    <a:pt x="210312" y="42672"/>
                  </a:moveTo>
                  <a:lnTo>
                    <a:pt x="167640" y="0"/>
                  </a:lnTo>
                  <a:lnTo>
                    <a:pt x="124968" y="42672"/>
                  </a:lnTo>
                  <a:lnTo>
                    <a:pt x="167640" y="85344"/>
                  </a:lnTo>
                  <a:lnTo>
                    <a:pt x="210312" y="42672"/>
                  </a:lnTo>
                  <a:close/>
                </a:path>
                <a:path w="2853054" h="2786379">
                  <a:moveTo>
                    <a:pt x="240792" y="2401824"/>
                  </a:moveTo>
                  <a:lnTo>
                    <a:pt x="198120" y="2359152"/>
                  </a:lnTo>
                  <a:lnTo>
                    <a:pt x="155448" y="2401824"/>
                  </a:lnTo>
                  <a:lnTo>
                    <a:pt x="198120" y="2444496"/>
                  </a:lnTo>
                  <a:lnTo>
                    <a:pt x="240792" y="2401824"/>
                  </a:lnTo>
                  <a:close/>
                </a:path>
                <a:path w="2853054" h="2786379">
                  <a:moveTo>
                    <a:pt x="292608" y="1319784"/>
                  </a:moveTo>
                  <a:lnTo>
                    <a:pt x="249936" y="1277112"/>
                  </a:lnTo>
                  <a:lnTo>
                    <a:pt x="245364" y="1281684"/>
                  </a:lnTo>
                  <a:lnTo>
                    <a:pt x="240792" y="1277112"/>
                  </a:lnTo>
                  <a:lnTo>
                    <a:pt x="198120" y="1319784"/>
                  </a:lnTo>
                  <a:lnTo>
                    <a:pt x="240792" y="1362456"/>
                  </a:lnTo>
                  <a:lnTo>
                    <a:pt x="245364" y="1357884"/>
                  </a:lnTo>
                  <a:lnTo>
                    <a:pt x="249936" y="1362456"/>
                  </a:lnTo>
                  <a:lnTo>
                    <a:pt x="292608" y="1319784"/>
                  </a:lnTo>
                  <a:close/>
                </a:path>
                <a:path w="2853054" h="2786379">
                  <a:moveTo>
                    <a:pt x="292608" y="432816"/>
                  </a:moveTo>
                  <a:lnTo>
                    <a:pt x="249936" y="390144"/>
                  </a:lnTo>
                  <a:lnTo>
                    <a:pt x="207264" y="432816"/>
                  </a:lnTo>
                  <a:lnTo>
                    <a:pt x="249936" y="475488"/>
                  </a:lnTo>
                  <a:lnTo>
                    <a:pt x="292608" y="432816"/>
                  </a:lnTo>
                  <a:close/>
                </a:path>
                <a:path w="2853054" h="2786379">
                  <a:moveTo>
                    <a:pt x="298704" y="886968"/>
                  </a:moveTo>
                  <a:lnTo>
                    <a:pt x="256032" y="844296"/>
                  </a:lnTo>
                  <a:lnTo>
                    <a:pt x="213360" y="886968"/>
                  </a:lnTo>
                  <a:lnTo>
                    <a:pt x="256032" y="929640"/>
                  </a:lnTo>
                  <a:lnTo>
                    <a:pt x="298704" y="886968"/>
                  </a:lnTo>
                  <a:close/>
                </a:path>
                <a:path w="2853054" h="2786379">
                  <a:moveTo>
                    <a:pt x="323088" y="1450848"/>
                  </a:moveTo>
                  <a:lnTo>
                    <a:pt x="280416" y="1408176"/>
                  </a:lnTo>
                  <a:lnTo>
                    <a:pt x="237744" y="1450848"/>
                  </a:lnTo>
                  <a:lnTo>
                    <a:pt x="280416" y="1493520"/>
                  </a:lnTo>
                  <a:lnTo>
                    <a:pt x="323088" y="1450848"/>
                  </a:lnTo>
                  <a:close/>
                </a:path>
                <a:path w="2853054" h="2786379">
                  <a:moveTo>
                    <a:pt x="350520" y="2133600"/>
                  </a:moveTo>
                  <a:lnTo>
                    <a:pt x="307848" y="2090928"/>
                  </a:lnTo>
                  <a:lnTo>
                    <a:pt x="271272" y="2127504"/>
                  </a:lnTo>
                  <a:lnTo>
                    <a:pt x="265176" y="2121408"/>
                  </a:lnTo>
                  <a:lnTo>
                    <a:pt x="222504" y="2164080"/>
                  </a:lnTo>
                  <a:lnTo>
                    <a:pt x="265176" y="2206752"/>
                  </a:lnTo>
                  <a:lnTo>
                    <a:pt x="301752" y="2170176"/>
                  </a:lnTo>
                  <a:lnTo>
                    <a:pt x="307848" y="2176272"/>
                  </a:lnTo>
                  <a:lnTo>
                    <a:pt x="350520" y="2133600"/>
                  </a:lnTo>
                  <a:close/>
                </a:path>
                <a:path w="2853054" h="2786379">
                  <a:moveTo>
                    <a:pt x="365760" y="1237488"/>
                  </a:moveTo>
                  <a:lnTo>
                    <a:pt x="323088" y="1194816"/>
                  </a:lnTo>
                  <a:lnTo>
                    <a:pt x="280416" y="1237488"/>
                  </a:lnTo>
                  <a:lnTo>
                    <a:pt x="323088" y="1280160"/>
                  </a:lnTo>
                  <a:lnTo>
                    <a:pt x="365760" y="1237488"/>
                  </a:lnTo>
                  <a:close/>
                </a:path>
                <a:path w="2853054" h="2786379">
                  <a:moveTo>
                    <a:pt x="365760" y="856488"/>
                  </a:moveTo>
                  <a:lnTo>
                    <a:pt x="323088" y="813816"/>
                  </a:lnTo>
                  <a:lnTo>
                    <a:pt x="280416" y="856488"/>
                  </a:lnTo>
                  <a:lnTo>
                    <a:pt x="323088" y="899160"/>
                  </a:lnTo>
                  <a:lnTo>
                    <a:pt x="365760" y="856488"/>
                  </a:lnTo>
                  <a:close/>
                </a:path>
                <a:path w="2853054" h="2786379">
                  <a:moveTo>
                    <a:pt x="399288" y="1816608"/>
                  </a:moveTo>
                  <a:lnTo>
                    <a:pt x="356616" y="1773936"/>
                  </a:lnTo>
                  <a:lnTo>
                    <a:pt x="313944" y="1816608"/>
                  </a:lnTo>
                  <a:lnTo>
                    <a:pt x="356616" y="1859280"/>
                  </a:lnTo>
                  <a:lnTo>
                    <a:pt x="399288" y="1816608"/>
                  </a:lnTo>
                  <a:close/>
                </a:path>
                <a:path w="2853054" h="2786379">
                  <a:moveTo>
                    <a:pt x="405384" y="2459736"/>
                  </a:moveTo>
                  <a:lnTo>
                    <a:pt x="362712" y="2417064"/>
                  </a:lnTo>
                  <a:lnTo>
                    <a:pt x="320040" y="2459736"/>
                  </a:lnTo>
                  <a:lnTo>
                    <a:pt x="362712" y="2502408"/>
                  </a:lnTo>
                  <a:lnTo>
                    <a:pt x="405384" y="2459736"/>
                  </a:lnTo>
                  <a:close/>
                </a:path>
                <a:path w="2853054" h="2786379">
                  <a:moveTo>
                    <a:pt x="457200" y="2197608"/>
                  </a:moveTo>
                  <a:lnTo>
                    <a:pt x="414528" y="2154936"/>
                  </a:lnTo>
                  <a:lnTo>
                    <a:pt x="371856" y="2197608"/>
                  </a:lnTo>
                  <a:lnTo>
                    <a:pt x="414528" y="2240280"/>
                  </a:lnTo>
                  <a:lnTo>
                    <a:pt x="457200" y="2197608"/>
                  </a:lnTo>
                  <a:close/>
                </a:path>
                <a:path w="2853054" h="2786379">
                  <a:moveTo>
                    <a:pt x="463296" y="1197864"/>
                  </a:moveTo>
                  <a:lnTo>
                    <a:pt x="420624" y="1155192"/>
                  </a:lnTo>
                  <a:lnTo>
                    <a:pt x="377952" y="1197864"/>
                  </a:lnTo>
                  <a:lnTo>
                    <a:pt x="420624" y="1240536"/>
                  </a:lnTo>
                  <a:lnTo>
                    <a:pt x="463296" y="1197864"/>
                  </a:lnTo>
                  <a:close/>
                </a:path>
                <a:path w="2853054" h="2786379">
                  <a:moveTo>
                    <a:pt x="472440" y="594360"/>
                  </a:moveTo>
                  <a:lnTo>
                    <a:pt x="429768" y="551688"/>
                  </a:lnTo>
                  <a:lnTo>
                    <a:pt x="387096" y="594360"/>
                  </a:lnTo>
                  <a:lnTo>
                    <a:pt x="429768" y="637032"/>
                  </a:lnTo>
                  <a:lnTo>
                    <a:pt x="472440" y="594360"/>
                  </a:lnTo>
                  <a:close/>
                </a:path>
                <a:path w="2853054" h="2786379">
                  <a:moveTo>
                    <a:pt x="487680" y="1261872"/>
                  </a:moveTo>
                  <a:lnTo>
                    <a:pt x="445008" y="1219200"/>
                  </a:lnTo>
                  <a:lnTo>
                    <a:pt x="402336" y="1261872"/>
                  </a:lnTo>
                  <a:lnTo>
                    <a:pt x="419100" y="1278636"/>
                  </a:lnTo>
                  <a:lnTo>
                    <a:pt x="377952" y="1319784"/>
                  </a:lnTo>
                  <a:lnTo>
                    <a:pt x="420624" y="1362456"/>
                  </a:lnTo>
                  <a:lnTo>
                    <a:pt x="463296" y="1319784"/>
                  </a:lnTo>
                  <a:lnTo>
                    <a:pt x="446532" y="1303020"/>
                  </a:lnTo>
                  <a:lnTo>
                    <a:pt x="487680" y="1261872"/>
                  </a:lnTo>
                  <a:close/>
                </a:path>
                <a:path w="2853054" h="2786379">
                  <a:moveTo>
                    <a:pt x="487680" y="832104"/>
                  </a:moveTo>
                  <a:lnTo>
                    <a:pt x="445008" y="789432"/>
                  </a:lnTo>
                  <a:lnTo>
                    <a:pt x="402336" y="832104"/>
                  </a:lnTo>
                  <a:lnTo>
                    <a:pt x="445008" y="874776"/>
                  </a:lnTo>
                  <a:lnTo>
                    <a:pt x="487680" y="832104"/>
                  </a:lnTo>
                  <a:close/>
                </a:path>
                <a:path w="2853054" h="2786379">
                  <a:moveTo>
                    <a:pt x="505968" y="1377696"/>
                  </a:moveTo>
                  <a:lnTo>
                    <a:pt x="463296" y="1335024"/>
                  </a:lnTo>
                  <a:lnTo>
                    <a:pt x="420624" y="1377696"/>
                  </a:lnTo>
                  <a:lnTo>
                    <a:pt x="431292" y="1388364"/>
                  </a:lnTo>
                  <a:lnTo>
                    <a:pt x="411480" y="1408176"/>
                  </a:lnTo>
                  <a:lnTo>
                    <a:pt x="416052" y="1412748"/>
                  </a:lnTo>
                  <a:lnTo>
                    <a:pt x="377952" y="1450848"/>
                  </a:lnTo>
                  <a:lnTo>
                    <a:pt x="390144" y="1463040"/>
                  </a:lnTo>
                  <a:lnTo>
                    <a:pt x="387096" y="1466088"/>
                  </a:lnTo>
                  <a:lnTo>
                    <a:pt x="429768" y="1508760"/>
                  </a:lnTo>
                  <a:lnTo>
                    <a:pt x="472440" y="1466088"/>
                  </a:lnTo>
                  <a:lnTo>
                    <a:pt x="460248" y="1453896"/>
                  </a:lnTo>
                  <a:lnTo>
                    <a:pt x="463296" y="1450848"/>
                  </a:lnTo>
                  <a:lnTo>
                    <a:pt x="458724" y="1446276"/>
                  </a:lnTo>
                  <a:lnTo>
                    <a:pt x="496824" y="1408176"/>
                  </a:lnTo>
                  <a:lnTo>
                    <a:pt x="486156" y="1397508"/>
                  </a:lnTo>
                  <a:lnTo>
                    <a:pt x="505968" y="1377696"/>
                  </a:lnTo>
                  <a:close/>
                </a:path>
                <a:path w="2853054" h="2786379">
                  <a:moveTo>
                    <a:pt x="539496" y="1499616"/>
                  </a:moveTo>
                  <a:lnTo>
                    <a:pt x="496824" y="1456944"/>
                  </a:lnTo>
                  <a:lnTo>
                    <a:pt x="454152" y="1499616"/>
                  </a:lnTo>
                  <a:lnTo>
                    <a:pt x="464820" y="1510284"/>
                  </a:lnTo>
                  <a:lnTo>
                    <a:pt x="445008" y="1530096"/>
                  </a:lnTo>
                  <a:lnTo>
                    <a:pt x="487680" y="1572768"/>
                  </a:lnTo>
                  <a:lnTo>
                    <a:pt x="530352" y="1530096"/>
                  </a:lnTo>
                  <a:lnTo>
                    <a:pt x="519684" y="1519428"/>
                  </a:lnTo>
                  <a:lnTo>
                    <a:pt x="539496" y="1499616"/>
                  </a:lnTo>
                  <a:close/>
                </a:path>
                <a:path w="2853054" h="2786379">
                  <a:moveTo>
                    <a:pt x="588264" y="1222248"/>
                  </a:moveTo>
                  <a:lnTo>
                    <a:pt x="545592" y="1179576"/>
                  </a:lnTo>
                  <a:lnTo>
                    <a:pt x="502920" y="1222248"/>
                  </a:lnTo>
                  <a:lnTo>
                    <a:pt x="545592" y="1264920"/>
                  </a:lnTo>
                  <a:lnTo>
                    <a:pt x="588264" y="1222248"/>
                  </a:lnTo>
                  <a:close/>
                </a:path>
                <a:path w="2853054" h="2786379">
                  <a:moveTo>
                    <a:pt x="603504" y="612648"/>
                  </a:moveTo>
                  <a:lnTo>
                    <a:pt x="560832" y="569976"/>
                  </a:lnTo>
                  <a:lnTo>
                    <a:pt x="518160" y="612648"/>
                  </a:lnTo>
                  <a:lnTo>
                    <a:pt x="560832" y="655320"/>
                  </a:lnTo>
                  <a:lnTo>
                    <a:pt x="603504" y="612648"/>
                  </a:lnTo>
                  <a:close/>
                </a:path>
                <a:path w="2853054" h="2786379">
                  <a:moveTo>
                    <a:pt x="627888" y="1783080"/>
                  </a:moveTo>
                  <a:lnTo>
                    <a:pt x="595884" y="1751076"/>
                  </a:lnTo>
                  <a:lnTo>
                    <a:pt x="621792" y="1725168"/>
                  </a:lnTo>
                  <a:lnTo>
                    <a:pt x="579120" y="1682496"/>
                  </a:lnTo>
                  <a:lnTo>
                    <a:pt x="536448" y="1725168"/>
                  </a:lnTo>
                  <a:lnTo>
                    <a:pt x="568452" y="1757172"/>
                  </a:lnTo>
                  <a:lnTo>
                    <a:pt x="542544" y="1783080"/>
                  </a:lnTo>
                  <a:lnTo>
                    <a:pt x="585216" y="1825752"/>
                  </a:lnTo>
                  <a:lnTo>
                    <a:pt x="627888" y="1783080"/>
                  </a:lnTo>
                  <a:close/>
                </a:path>
                <a:path w="2853054" h="2786379">
                  <a:moveTo>
                    <a:pt x="652272" y="856488"/>
                  </a:moveTo>
                  <a:lnTo>
                    <a:pt x="609600" y="813816"/>
                  </a:lnTo>
                  <a:lnTo>
                    <a:pt x="566928" y="856488"/>
                  </a:lnTo>
                  <a:lnTo>
                    <a:pt x="609600" y="899160"/>
                  </a:lnTo>
                  <a:lnTo>
                    <a:pt x="652272" y="856488"/>
                  </a:lnTo>
                  <a:close/>
                </a:path>
                <a:path w="2853054" h="2786379">
                  <a:moveTo>
                    <a:pt x="661416" y="944880"/>
                  </a:moveTo>
                  <a:lnTo>
                    <a:pt x="618744" y="902208"/>
                  </a:lnTo>
                  <a:lnTo>
                    <a:pt x="576072" y="944880"/>
                  </a:lnTo>
                  <a:lnTo>
                    <a:pt x="595884" y="964692"/>
                  </a:lnTo>
                  <a:lnTo>
                    <a:pt x="566928" y="993648"/>
                  </a:lnTo>
                  <a:lnTo>
                    <a:pt x="609600" y="1036320"/>
                  </a:lnTo>
                  <a:lnTo>
                    <a:pt x="652272" y="993648"/>
                  </a:lnTo>
                  <a:lnTo>
                    <a:pt x="632460" y="973836"/>
                  </a:lnTo>
                  <a:lnTo>
                    <a:pt x="661416" y="944880"/>
                  </a:lnTo>
                  <a:close/>
                </a:path>
                <a:path w="2853054" h="2786379">
                  <a:moveTo>
                    <a:pt x="670560" y="1441704"/>
                  </a:moveTo>
                  <a:lnTo>
                    <a:pt x="627888" y="1399032"/>
                  </a:lnTo>
                  <a:lnTo>
                    <a:pt x="585216" y="1441704"/>
                  </a:lnTo>
                  <a:lnTo>
                    <a:pt x="627888" y="1484376"/>
                  </a:lnTo>
                  <a:lnTo>
                    <a:pt x="670560" y="1441704"/>
                  </a:lnTo>
                  <a:close/>
                </a:path>
                <a:path w="2853054" h="2786379">
                  <a:moveTo>
                    <a:pt x="679704" y="1856232"/>
                  </a:moveTo>
                  <a:lnTo>
                    <a:pt x="637032" y="1813560"/>
                  </a:lnTo>
                  <a:lnTo>
                    <a:pt x="594360" y="1856232"/>
                  </a:lnTo>
                  <a:lnTo>
                    <a:pt x="637032" y="1898904"/>
                  </a:lnTo>
                  <a:lnTo>
                    <a:pt x="679704" y="1856232"/>
                  </a:lnTo>
                  <a:close/>
                </a:path>
                <a:path w="2853054" h="2786379">
                  <a:moveTo>
                    <a:pt x="679704" y="1359408"/>
                  </a:moveTo>
                  <a:lnTo>
                    <a:pt x="637032" y="1316736"/>
                  </a:lnTo>
                  <a:lnTo>
                    <a:pt x="594360" y="1359408"/>
                  </a:lnTo>
                  <a:lnTo>
                    <a:pt x="637032" y="1402080"/>
                  </a:lnTo>
                  <a:lnTo>
                    <a:pt x="679704" y="1359408"/>
                  </a:lnTo>
                  <a:close/>
                </a:path>
                <a:path w="2853054" h="2786379">
                  <a:moveTo>
                    <a:pt x="710184" y="1213104"/>
                  </a:moveTo>
                  <a:lnTo>
                    <a:pt x="667512" y="1170432"/>
                  </a:lnTo>
                  <a:lnTo>
                    <a:pt x="624840" y="1213104"/>
                  </a:lnTo>
                  <a:lnTo>
                    <a:pt x="667512" y="1255776"/>
                  </a:lnTo>
                  <a:lnTo>
                    <a:pt x="710184" y="1213104"/>
                  </a:lnTo>
                  <a:close/>
                </a:path>
                <a:path w="2853054" h="2786379">
                  <a:moveTo>
                    <a:pt x="734568" y="2060448"/>
                  </a:moveTo>
                  <a:lnTo>
                    <a:pt x="691896" y="2017776"/>
                  </a:lnTo>
                  <a:lnTo>
                    <a:pt x="649224" y="2060448"/>
                  </a:lnTo>
                  <a:lnTo>
                    <a:pt x="691896" y="2103120"/>
                  </a:lnTo>
                  <a:lnTo>
                    <a:pt x="734568" y="2060448"/>
                  </a:lnTo>
                  <a:close/>
                </a:path>
                <a:path w="2853054" h="2786379">
                  <a:moveTo>
                    <a:pt x="752856" y="984504"/>
                  </a:moveTo>
                  <a:lnTo>
                    <a:pt x="710184" y="941832"/>
                  </a:lnTo>
                  <a:lnTo>
                    <a:pt x="667512" y="984504"/>
                  </a:lnTo>
                  <a:lnTo>
                    <a:pt x="710184" y="1027176"/>
                  </a:lnTo>
                  <a:lnTo>
                    <a:pt x="752856" y="984504"/>
                  </a:lnTo>
                  <a:close/>
                </a:path>
                <a:path w="2853054" h="2786379">
                  <a:moveTo>
                    <a:pt x="801624" y="1246632"/>
                  </a:moveTo>
                  <a:lnTo>
                    <a:pt x="758952" y="1203960"/>
                  </a:lnTo>
                  <a:lnTo>
                    <a:pt x="716280" y="1246632"/>
                  </a:lnTo>
                  <a:lnTo>
                    <a:pt x="758952" y="1289304"/>
                  </a:lnTo>
                  <a:lnTo>
                    <a:pt x="801624" y="1246632"/>
                  </a:lnTo>
                  <a:close/>
                </a:path>
                <a:path w="2853054" h="2786379">
                  <a:moveTo>
                    <a:pt x="816864" y="1368552"/>
                  </a:moveTo>
                  <a:lnTo>
                    <a:pt x="774192" y="1325880"/>
                  </a:lnTo>
                  <a:lnTo>
                    <a:pt x="737616" y="1362456"/>
                  </a:lnTo>
                  <a:lnTo>
                    <a:pt x="725424" y="1350264"/>
                  </a:lnTo>
                  <a:lnTo>
                    <a:pt x="682752" y="1392936"/>
                  </a:lnTo>
                  <a:lnTo>
                    <a:pt x="725424" y="1435608"/>
                  </a:lnTo>
                  <a:lnTo>
                    <a:pt x="762000" y="1399032"/>
                  </a:lnTo>
                  <a:lnTo>
                    <a:pt x="774192" y="1411224"/>
                  </a:lnTo>
                  <a:lnTo>
                    <a:pt x="816864" y="1368552"/>
                  </a:lnTo>
                  <a:close/>
                </a:path>
                <a:path w="2853054" h="2786379">
                  <a:moveTo>
                    <a:pt x="893064" y="920496"/>
                  </a:moveTo>
                  <a:lnTo>
                    <a:pt x="850379" y="877824"/>
                  </a:lnTo>
                  <a:lnTo>
                    <a:pt x="807707" y="920496"/>
                  </a:lnTo>
                  <a:lnTo>
                    <a:pt x="850379" y="963168"/>
                  </a:lnTo>
                  <a:lnTo>
                    <a:pt x="893064" y="920496"/>
                  </a:lnTo>
                  <a:close/>
                </a:path>
                <a:path w="2853054" h="2786379">
                  <a:moveTo>
                    <a:pt x="941832" y="1524000"/>
                  </a:moveTo>
                  <a:lnTo>
                    <a:pt x="899160" y="1481328"/>
                  </a:lnTo>
                  <a:lnTo>
                    <a:pt x="856488" y="1524000"/>
                  </a:lnTo>
                  <a:lnTo>
                    <a:pt x="883920" y="1551432"/>
                  </a:lnTo>
                  <a:lnTo>
                    <a:pt x="856488" y="1578864"/>
                  </a:lnTo>
                  <a:lnTo>
                    <a:pt x="899160" y="1621536"/>
                  </a:lnTo>
                  <a:lnTo>
                    <a:pt x="941832" y="1578864"/>
                  </a:lnTo>
                  <a:lnTo>
                    <a:pt x="914400" y="1551432"/>
                  </a:lnTo>
                  <a:lnTo>
                    <a:pt x="941832" y="1524000"/>
                  </a:lnTo>
                  <a:close/>
                </a:path>
                <a:path w="2853054" h="2786379">
                  <a:moveTo>
                    <a:pt x="1048512" y="1676400"/>
                  </a:moveTo>
                  <a:lnTo>
                    <a:pt x="1005840" y="1633728"/>
                  </a:lnTo>
                  <a:lnTo>
                    <a:pt x="963168" y="1676400"/>
                  </a:lnTo>
                  <a:lnTo>
                    <a:pt x="1005840" y="1719072"/>
                  </a:lnTo>
                  <a:lnTo>
                    <a:pt x="1048512" y="1676400"/>
                  </a:lnTo>
                  <a:close/>
                </a:path>
                <a:path w="2853054" h="2786379">
                  <a:moveTo>
                    <a:pt x="1048512" y="734568"/>
                  </a:moveTo>
                  <a:lnTo>
                    <a:pt x="1005840" y="691896"/>
                  </a:lnTo>
                  <a:lnTo>
                    <a:pt x="963168" y="734568"/>
                  </a:lnTo>
                  <a:lnTo>
                    <a:pt x="1005840" y="777240"/>
                  </a:lnTo>
                  <a:lnTo>
                    <a:pt x="1048512" y="734568"/>
                  </a:lnTo>
                  <a:close/>
                </a:path>
                <a:path w="2853054" h="2786379">
                  <a:moveTo>
                    <a:pt x="1057656" y="1304544"/>
                  </a:moveTo>
                  <a:lnTo>
                    <a:pt x="1014984" y="1261872"/>
                  </a:lnTo>
                  <a:lnTo>
                    <a:pt x="972312" y="1304544"/>
                  </a:lnTo>
                  <a:lnTo>
                    <a:pt x="1014984" y="1347216"/>
                  </a:lnTo>
                  <a:lnTo>
                    <a:pt x="1057656" y="1304544"/>
                  </a:lnTo>
                  <a:close/>
                </a:path>
                <a:path w="2853054" h="2786379">
                  <a:moveTo>
                    <a:pt x="1203960" y="1328928"/>
                  </a:moveTo>
                  <a:lnTo>
                    <a:pt x="1161288" y="1286256"/>
                  </a:lnTo>
                  <a:lnTo>
                    <a:pt x="1118616" y="1328928"/>
                  </a:lnTo>
                  <a:lnTo>
                    <a:pt x="1161288" y="1371600"/>
                  </a:lnTo>
                  <a:lnTo>
                    <a:pt x="1203960" y="1328928"/>
                  </a:lnTo>
                  <a:close/>
                </a:path>
                <a:path w="2853054" h="2786379">
                  <a:moveTo>
                    <a:pt x="1237488" y="1743456"/>
                  </a:moveTo>
                  <a:lnTo>
                    <a:pt x="1194816" y="1700784"/>
                  </a:lnTo>
                  <a:lnTo>
                    <a:pt x="1158240" y="1737360"/>
                  </a:lnTo>
                  <a:lnTo>
                    <a:pt x="1121664" y="1700784"/>
                  </a:lnTo>
                  <a:lnTo>
                    <a:pt x="1078992" y="1743456"/>
                  </a:lnTo>
                  <a:lnTo>
                    <a:pt x="1121664" y="1786128"/>
                  </a:lnTo>
                  <a:lnTo>
                    <a:pt x="1158240" y="1749552"/>
                  </a:lnTo>
                  <a:lnTo>
                    <a:pt x="1194816" y="1786128"/>
                  </a:lnTo>
                  <a:lnTo>
                    <a:pt x="1237488" y="1743456"/>
                  </a:lnTo>
                  <a:close/>
                </a:path>
                <a:path w="2853054" h="2786379">
                  <a:moveTo>
                    <a:pt x="1237488" y="1237488"/>
                  </a:moveTo>
                  <a:lnTo>
                    <a:pt x="1194816" y="1194816"/>
                  </a:lnTo>
                  <a:lnTo>
                    <a:pt x="1152144" y="1237488"/>
                  </a:lnTo>
                  <a:lnTo>
                    <a:pt x="1194816" y="1280160"/>
                  </a:lnTo>
                  <a:lnTo>
                    <a:pt x="1237488" y="1237488"/>
                  </a:lnTo>
                  <a:close/>
                </a:path>
                <a:path w="2853054" h="2786379">
                  <a:moveTo>
                    <a:pt x="1246632" y="1514856"/>
                  </a:moveTo>
                  <a:lnTo>
                    <a:pt x="1203960" y="1472184"/>
                  </a:lnTo>
                  <a:lnTo>
                    <a:pt x="1161288" y="1514856"/>
                  </a:lnTo>
                  <a:lnTo>
                    <a:pt x="1203960" y="1557528"/>
                  </a:lnTo>
                  <a:lnTo>
                    <a:pt x="1246632" y="1514856"/>
                  </a:lnTo>
                  <a:close/>
                </a:path>
                <a:path w="2853054" h="2786379">
                  <a:moveTo>
                    <a:pt x="1353312" y="944880"/>
                  </a:moveTo>
                  <a:lnTo>
                    <a:pt x="1310640" y="902208"/>
                  </a:lnTo>
                  <a:lnTo>
                    <a:pt x="1267968" y="944880"/>
                  </a:lnTo>
                  <a:lnTo>
                    <a:pt x="1310640" y="987552"/>
                  </a:lnTo>
                  <a:lnTo>
                    <a:pt x="1353312" y="944880"/>
                  </a:lnTo>
                  <a:close/>
                </a:path>
                <a:path w="2853054" h="2786379">
                  <a:moveTo>
                    <a:pt x="1411224" y="1310640"/>
                  </a:moveTo>
                  <a:lnTo>
                    <a:pt x="1368552" y="1267968"/>
                  </a:lnTo>
                  <a:lnTo>
                    <a:pt x="1325880" y="1310640"/>
                  </a:lnTo>
                  <a:lnTo>
                    <a:pt x="1368552" y="1353312"/>
                  </a:lnTo>
                  <a:lnTo>
                    <a:pt x="1411224" y="1310640"/>
                  </a:lnTo>
                  <a:close/>
                </a:path>
                <a:path w="2853054" h="2786379">
                  <a:moveTo>
                    <a:pt x="1560576" y="1441704"/>
                  </a:moveTo>
                  <a:lnTo>
                    <a:pt x="1517904" y="1399032"/>
                  </a:lnTo>
                  <a:lnTo>
                    <a:pt x="1475232" y="1441704"/>
                  </a:lnTo>
                  <a:lnTo>
                    <a:pt x="1517904" y="1484376"/>
                  </a:lnTo>
                  <a:lnTo>
                    <a:pt x="1560576" y="1441704"/>
                  </a:lnTo>
                  <a:close/>
                </a:path>
                <a:path w="2853054" h="2786379">
                  <a:moveTo>
                    <a:pt x="1880616" y="1100328"/>
                  </a:moveTo>
                  <a:lnTo>
                    <a:pt x="1837944" y="1057656"/>
                  </a:lnTo>
                  <a:lnTo>
                    <a:pt x="1795272" y="1100328"/>
                  </a:lnTo>
                  <a:lnTo>
                    <a:pt x="1837944" y="1143000"/>
                  </a:lnTo>
                  <a:lnTo>
                    <a:pt x="1880616" y="1100328"/>
                  </a:lnTo>
                  <a:close/>
                </a:path>
                <a:path w="2853054" h="2786379">
                  <a:moveTo>
                    <a:pt x="2036064" y="1149096"/>
                  </a:moveTo>
                  <a:lnTo>
                    <a:pt x="1993392" y="1106424"/>
                  </a:lnTo>
                  <a:lnTo>
                    <a:pt x="1950720" y="1149096"/>
                  </a:lnTo>
                  <a:lnTo>
                    <a:pt x="1965960" y="1164336"/>
                  </a:lnTo>
                  <a:lnTo>
                    <a:pt x="1941576" y="1188720"/>
                  </a:lnTo>
                  <a:lnTo>
                    <a:pt x="1984248" y="1231392"/>
                  </a:lnTo>
                  <a:lnTo>
                    <a:pt x="2026920" y="1188720"/>
                  </a:lnTo>
                  <a:lnTo>
                    <a:pt x="2011680" y="1173480"/>
                  </a:lnTo>
                  <a:lnTo>
                    <a:pt x="2036064" y="1149096"/>
                  </a:lnTo>
                  <a:close/>
                </a:path>
                <a:path w="2853054" h="2786379">
                  <a:moveTo>
                    <a:pt x="2316480" y="1490472"/>
                  </a:moveTo>
                  <a:lnTo>
                    <a:pt x="2273808" y="1447800"/>
                  </a:lnTo>
                  <a:lnTo>
                    <a:pt x="2231136" y="1490472"/>
                  </a:lnTo>
                  <a:lnTo>
                    <a:pt x="2273808" y="1533144"/>
                  </a:lnTo>
                  <a:lnTo>
                    <a:pt x="2316480" y="1490472"/>
                  </a:lnTo>
                  <a:close/>
                </a:path>
                <a:path w="2853054" h="2786379">
                  <a:moveTo>
                    <a:pt x="2514600" y="1490472"/>
                  </a:moveTo>
                  <a:lnTo>
                    <a:pt x="2471928" y="1447800"/>
                  </a:lnTo>
                  <a:lnTo>
                    <a:pt x="2429256" y="1490472"/>
                  </a:lnTo>
                  <a:lnTo>
                    <a:pt x="2471928" y="1533144"/>
                  </a:lnTo>
                  <a:lnTo>
                    <a:pt x="2514600" y="1490472"/>
                  </a:lnTo>
                  <a:close/>
                </a:path>
                <a:path w="2853054" h="2786379">
                  <a:moveTo>
                    <a:pt x="2852928" y="1335024"/>
                  </a:moveTo>
                  <a:lnTo>
                    <a:pt x="2810256" y="1292352"/>
                  </a:lnTo>
                  <a:lnTo>
                    <a:pt x="2767584" y="1335024"/>
                  </a:lnTo>
                  <a:lnTo>
                    <a:pt x="2810256" y="1377696"/>
                  </a:lnTo>
                  <a:lnTo>
                    <a:pt x="2852928" y="1335024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07920" y="992949"/>
              <a:ext cx="3246120" cy="3096895"/>
            </a:xfrm>
            <a:custGeom>
              <a:avLst/>
              <a:gdLst/>
              <a:ahLst/>
              <a:cxnLst/>
              <a:rect l="l" t="t" r="r" b="b"/>
              <a:pathLst>
                <a:path w="3246120" h="3096895">
                  <a:moveTo>
                    <a:pt x="143256" y="2752344"/>
                  </a:moveTo>
                  <a:lnTo>
                    <a:pt x="100584" y="2709672"/>
                  </a:lnTo>
                  <a:lnTo>
                    <a:pt x="57912" y="2752344"/>
                  </a:lnTo>
                  <a:lnTo>
                    <a:pt x="100584" y="2795016"/>
                  </a:lnTo>
                  <a:lnTo>
                    <a:pt x="143256" y="2752344"/>
                  </a:lnTo>
                  <a:close/>
                </a:path>
                <a:path w="3246120" h="3096895">
                  <a:moveTo>
                    <a:pt x="143256" y="944880"/>
                  </a:moveTo>
                  <a:lnTo>
                    <a:pt x="100584" y="902208"/>
                  </a:lnTo>
                  <a:lnTo>
                    <a:pt x="57912" y="944880"/>
                  </a:lnTo>
                  <a:lnTo>
                    <a:pt x="100584" y="987552"/>
                  </a:lnTo>
                  <a:lnTo>
                    <a:pt x="143256" y="944880"/>
                  </a:lnTo>
                  <a:close/>
                </a:path>
                <a:path w="3246120" h="3096895">
                  <a:moveTo>
                    <a:pt x="158496" y="42672"/>
                  </a:moveTo>
                  <a:lnTo>
                    <a:pt x="115824" y="0"/>
                  </a:lnTo>
                  <a:lnTo>
                    <a:pt x="103632" y="12192"/>
                  </a:lnTo>
                  <a:lnTo>
                    <a:pt x="91440" y="0"/>
                  </a:lnTo>
                  <a:lnTo>
                    <a:pt x="74676" y="16764"/>
                  </a:lnTo>
                  <a:lnTo>
                    <a:pt x="57912" y="0"/>
                  </a:lnTo>
                  <a:lnTo>
                    <a:pt x="50292" y="7620"/>
                  </a:lnTo>
                  <a:lnTo>
                    <a:pt x="42672" y="0"/>
                  </a:lnTo>
                  <a:lnTo>
                    <a:pt x="0" y="42672"/>
                  </a:lnTo>
                  <a:lnTo>
                    <a:pt x="42672" y="85344"/>
                  </a:lnTo>
                  <a:lnTo>
                    <a:pt x="50292" y="77724"/>
                  </a:lnTo>
                  <a:lnTo>
                    <a:pt x="57912" y="85344"/>
                  </a:lnTo>
                  <a:lnTo>
                    <a:pt x="74676" y="68580"/>
                  </a:lnTo>
                  <a:lnTo>
                    <a:pt x="91440" y="85344"/>
                  </a:lnTo>
                  <a:lnTo>
                    <a:pt x="103632" y="73152"/>
                  </a:lnTo>
                  <a:lnTo>
                    <a:pt x="115824" y="85344"/>
                  </a:lnTo>
                  <a:lnTo>
                    <a:pt x="158496" y="42672"/>
                  </a:lnTo>
                  <a:close/>
                </a:path>
                <a:path w="3246120" h="3096895">
                  <a:moveTo>
                    <a:pt x="176784" y="670560"/>
                  </a:moveTo>
                  <a:lnTo>
                    <a:pt x="134112" y="627888"/>
                  </a:lnTo>
                  <a:lnTo>
                    <a:pt x="91440" y="670560"/>
                  </a:lnTo>
                  <a:lnTo>
                    <a:pt x="134112" y="713232"/>
                  </a:lnTo>
                  <a:lnTo>
                    <a:pt x="176784" y="670560"/>
                  </a:lnTo>
                  <a:close/>
                </a:path>
                <a:path w="3246120" h="3096895">
                  <a:moveTo>
                    <a:pt x="201168" y="1060704"/>
                  </a:moveTo>
                  <a:lnTo>
                    <a:pt x="158496" y="1018032"/>
                  </a:lnTo>
                  <a:lnTo>
                    <a:pt x="129540" y="1046988"/>
                  </a:lnTo>
                  <a:lnTo>
                    <a:pt x="100584" y="1018032"/>
                  </a:lnTo>
                  <a:lnTo>
                    <a:pt x="96012" y="1022604"/>
                  </a:lnTo>
                  <a:lnTo>
                    <a:pt x="91440" y="1018032"/>
                  </a:lnTo>
                  <a:lnTo>
                    <a:pt x="48768" y="1060704"/>
                  </a:lnTo>
                  <a:lnTo>
                    <a:pt x="91440" y="1103376"/>
                  </a:lnTo>
                  <a:lnTo>
                    <a:pt x="96012" y="1098804"/>
                  </a:lnTo>
                  <a:lnTo>
                    <a:pt x="100584" y="1103376"/>
                  </a:lnTo>
                  <a:lnTo>
                    <a:pt x="129540" y="1074420"/>
                  </a:lnTo>
                  <a:lnTo>
                    <a:pt x="158496" y="1103376"/>
                  </a:lnTo>
                  <a:lnTo>
                    <a:pt x="201168" y="1060704"/>
                  </a:lnTo>
                  <a:close/>
                </a:path>
                <a:path w="3246120" h="3096895">
                  <a:moveTo>
                    <a:pt x="225552" y="1328928"/>
                  </a:moveTo>
                  <a:lnTo>
                    <a:pt x="182880" y="1286256"/>
                  </a:lnTo>
                  <a:lnTo>
                    <a:pt x="140208" y="1328928"/>
                  </a:lnTo>
                  <a:lnTo>
                    <a:pt x="182880" y="1371600"/>
                  </a:lnTo>
                  <a:lnTo>
                    <a:pt x="225552" y="1328928"/>
                  </a:lnTo>
                  <a:close/>
                </a:path>
                <a:path w="3246120" h="3096895">
                  <a:moveTo>
                    <a:pt x="259080" y="1807464"/>
                  </a:moveTo>
                  <a:lnTo>
                    <a:pt x="216408" y="1764792"/>
                  </a:lnTo>
                  <a:lnTo>
                    <a:pt x="173736" y="1807464"/>
                  </a:lnTo>
                  <a:lnTo>
                    <a:pt x="216408" y="1850136"/>
                  </a:lnTo>
                  <a:lnTo>
                    <a:pt x="259080" y="1807464"/>
                  </a:lnTo>
                  <a:close/>
                </a:path>
                <a:path w="3246120" h="3096895">
                  <a:moveTo>
                    <a:pt x="265176" y="719328"/>
                  </a:moveTo>
                  <a:lnTo>
                    <a:pt x="222504" y="676656"/>
                  </a:lnTo>
                  <a:lnTo>
                    <a:pt x="179832" y="719328"/>
                  </a:lnTo>
                  <a:lnTo>
                    <a:pt x="204216" y="743712"/>
                  </a:lnTo>
                  <a:lnTo>
                    <a:pt x="164592" y="783336"/>
                  </a:lnTo>
                  <a:lnTo>
                    <a:pt x="207264" y="826008"/>
                  </a:lnTo>
                  <a:lnTo>
                    <a:pt x="249936" y="783336"/>
                  </a:lnTo>
                  <a:lnTo>
                    <a:pt x="225552" y="758952"/>
                  </a:lnTo>
                  <a:lnTo>
                    <a:pt x="265176" y="719328"/>
                  </a:lnTo>
                  <a:close/>
                </a:path>
                <a:path w="3246120" h="3096895">
                  <a:moveTo>
                    <a:pt x="283464" y="2548128"/>
                  </a:moveTo>
                  <a:lnTo>
                    <a:pt x="240792" y="2505456"/>
                  </a:lnTo>
                  <a:lnTo>
                    <a:pt x="198120" y="2548128"/>
                  </a:lnTo>
                  <a:lnTo>
                    <a:pt x="240792" y="2590800"/>
                  </a:lnTo>
                  <a:lnTo>
                    <a:pt x="283464" y="2548128"/>
                  </a:lnTo>
                  <a:close/>
                </a:path>
                <a:path w="3246120" h="3096895">
                  <a:moveTo>
                    <a:pt x="289560" y="3054096"/>
                  </a:moveTo>
                  <a:lnTo>
                    <a:pt x="246888" y="3011424"/>
                  </a:lnTo>
                  <a:lnTo>
                    <a:pt x="204216" y="3054096"/>
                  </a:lnTo>
                  <a:lnTo>
                    <a:pt x="246888" y="3096768"/>
                  </a:lnTo>
                  <a:lnTo>
                    <a:pt x="289560" y="3054096"/>
                  </a:lnTo>
                  <a:close/>
                </a:path>
                <a:path w="3246120" h="3096895">
                  <a:moveTo>
                    <a:pt x="316992" y="2215896"/>
                  </a:moveTo>
                  <a:lnTo>
                    <a:pt x="274320" y="2173224"/>
                  </a:lnTo>
                  <a:lnTo>
                    <a:pt x="231648" y="2215896"/>
                  </a:lnTo>
                  <a:lnTo>
                    <a:pt x="274320" y="2258568"/>
                  </a:lnTo>
                  <a:lnTo>
                    <a:pt x="316992" y="2215896"/>
                  </a:lnTo>
                  <a:close/>
                </a:path>
                <a:path w="3246120" h="3096895">
                  <a:moveTo>
                    <a:pt x="316992" y="1164336"/>
                  </a:moveTo>
                  <a:lnTo>
                    <a:pt x="274320" y="1121664"/>
                  </a:lnTo>
                  <a:lnTo>
                    <a:pt x="231648" y="1164336"/>
                  </a:lnTo>
                  <a:lnTo>
                    <a:pt x="274320" y="1207008"/>
                  </a:lnTo>
                  <a:lnTo>
                    <a:pt x="316992" y="1164336"/>
                  </a:lnTo>
                  <a:close/>
                </a:path>
                <a:path w="3246120" h="3096895">
                  <a:moveTo>
                    <a:pt x="371856" y="2459736"/>
                  </a:moveTo>
                  <a:lnTo>
                    <a:pt x="329184" y="2417064"/>
                  </a:lnTo>
                  <a:lnTo>
                    <a:pt x="286512" y="2459736"/>
                  </a:lnTo>
                  <a:lnTo>
                    <a:pt x="329184" y="2502408"/>
                  </a:lnTo>
                  <a:lnTo>
                    <a:pt x="371856" y="2459736"/>
                  </a:lnTo>
                  <a:close/>
                </a:path>
                <a:path w="3246120" h="3096895">
                  <a:moveTo>
                    <a:pt x="381000" y="2020824"/>
                  </a:moveTo>
                  <a:lnTo>
                    <a:pt x="338328" y="1978152"/>
                  </a:lnTo>
                  <a:lnTo>
                    <a:pt x="295656" y="2020824"/>
                  </a:lnTo>
                  <a:lnTo>
                    <a:pt x="338328" y="2063496"/>
                  </a:lnTo>
                  <a:lnTo>
                    <a:pt x="381000" y="2020824"/>
                  </a:lnTo>
                  <a:close/>
                </a:path>
                <a:path w="3246120" h="3096895">
                  <a:moveTo>
                    <a:pt x="390144" y="2124456"/>
                  </a:moveTo>
                  <a:lnTo>
                    <a:pt x="347472" y="2081784"/>
                  </a:lnTo>
                  <a:lnTo>
                    <a:pt x="304800" y="2124456"/>
                  </a:lnTo>
                  <a:lnTo>
                    <a:pt x="347472" y="2167128"/>
                  </a:lnTo>
                  <a:lnTo>
                    <a:pt x="390144" y="2124456"/>
                  </a:lnTo>
                  <a:close/>
                </a:path>
                <a:path w="3246120" h="3096895">
                  <a:moveTo>
                    <a:pt x="405384" y="2221992"/>
                  </a:moveTo>
                  <a:lnTo>
                    <a:pt x="362712" y="2179320"/>
                  </a:lnTo>
                  <a:lnTo>
                    <a:pt x="320040" y="2221992"/>
                  </a:lnTo>
                  <a:lnTo>
                    <a:pt x="362712" y="2264664"/>
                  </a:lnTo>
                  <a:lnTo>
                    <a:pt x="405384" y="2221992"/>
                  </a:lnTo>
                  <a:close/>
                </a:path>
                <a:path w="3246120" h="3096895">
                  <a:moveTo>
                    <a:pt x="414528" y="1499616"/>
                  </a:moveTo>
                  <a:lnTo>
                    <a:pt x="371856" y="1456944"/>
                  </a:lnTo>
                  <a:lnTo>
                    <a:pt x="329184" y="1499616"/>
                  </a:lnTo>
                  <a:lnTo>
                    <a:pt x="371856" y="1542288"/>
                  </a:lnTo>
                  <a:lnTo>
                    <a:pt x="414528" y="1499616"/>
                  </a:lnTo>
                  <a:close/>
                </a:path>
                <a:path w="3246120" h="3096895">
                  <a:moveTo>
                    <a:pt x="414528" y="1261872"/>
                  </a:moveTo>
                  <a:lnTo>
                    <a:pt x="371856" y="1219200"/>
                  </a:lnTo>
                  <a:lnTo>
                    <a:pt x="329184" y="1261872"/>
                  </a:lnTo>
                  <a:lnTo>
                    <a:pt x="371856" y="1304544"/>
                  </a:lnTo>
                  <a:lnTo>
                    <a:pt x="414528" y="1261872"/>
                  </a:lnTo>
                  <a:close/>
                </a:path>
                <a:path w="3246120" h="3096895">
                  <a:moveTo>
                    <a:pt x="423672" y="1368552"/>
                  </a:moveTo>
                  <a:lnTo>
                    <a:pt x="381000" y="1325880"/>
                  </a:lnTo>
                  <a:lnTo>
                    <a:pt x="338328" y="1368552"/>
                  </a:lnTo>
                  <a:lnTo>
                    <a:pt x="381000" y="1411224"/>
                  </a:lnTo>
                  <a:lnTo>
                    <a:pt x="423672" y="1368552"/>
                  </a:lnTo>
                  <a:close/>
                </a:path>
                <a:path w="3246120" h="3096895">
                  <a:moveTo>
                    <a:pt x="438912" y="2752344"/>
                  </a:moveTo>
                  <a:lnTo>
                    <a:pt x="396240" y="2709672"/>
                  </a:lnTo>
                  <a:lnTo>
                    <a:pt x="353568" y="2752344"/>
                  </a:lnTo>
                  <a:lnTo>
                    <a:pt x="396240" y="2795016"/>
                  </a:lnTo>
                  <a:lnTo>
                    <a:pt x="438912" y="2752344"/>
                  </a:lnTo>
                  <a:close/>
                </a:path>
                <a:path w="3246120" h="3096895">
                  <a:moveTo>
                    <a:pt x="481584" y="1670304"/>
                  </a:moveTo>
                  <a:lnTo>
                    <a:pt x="438912" y="1627632"/>
                  </a:lnTo>
                  <a:lnTo>
                    <a:pt x="400812" y="1665732"/>
                  </a:lnTo>
                  <a:lnTo>
                    <a:pt x="362712" y="1627632"/>
                  </a:lnTo>
                  <a:lnTo>
                    <a:pt x="320040" y="1670304"/>
                  </a:lnTo>
                  <a:lnTo>
                    <a:pt x="362712" y="1712976"/>
                  </a:lnTo>
                  <a:lnTo>
                    <a:pt x="400812" y="1674876"/>
                  </a:lnTo>
                  <a:lnTo>
                    <a:pt x="438912" y="1712976"/>
                  </a:lnTo>
                  <a:lnTo>
                    <a:pt x="481584" y="1670304"/>
                  </a:lnTo>
                  <a:close/>
                </a:path>
                <a:path w="3246120" h="3096895">
                  <a:moveTo>
                    <a:pt x="536448" y="1898904"/>
                  </a:moveTo>
                  <a:lnTo>
                    <a:pt x="493776" y="1856232"/>
                  </a:lnTo>
                  <a:lnTo>
                    <a:pt x="454152" y="1895856"/>
                  </a:lnTo>
                  <a:lnTo>
                    <a:pt x="448056" y="1889760"/>
                  </a:lnTo>
                  <a:lnTo>
                    <a:pt x="472440" y="1865376"/>
                  </a:lnTo>
                  <a:lnTo>
                    <a:pt x="448056" y="1840992"/>
                  </a:lnTo>
                  <a:lnTo>
                    <a:pt x="487680" y="1801368"/>
                  </a:lnTo>
                  <a:lnTo>
                    <a:pt x="445008" y="1758696"/>
                  </a:lnTo>
                  <a:lnTo>
                    <a:pt x="402336" y="1801368"/>
                  </a:lnTo>
                  <a:lnTo>
                    <a:pt x="426720" y="1825752"/>
                  </a:lnTo>
                  <a:lnTo>
                    <a:pt x="387096" y="1865376"/>
                  </a:lnTo>
                  <a:lnTo>
                    <a:pt x="402336" y="1880616"/>
                  </a:lnTo>
                  <a:lnTo>
                    <a:pt x="384048" y="1898904"/>
                  </a:lnTo>
                  <a:lnTo>
                    <a:pt x="381000" y="1895856"/>
                  </a:lnTo>
                  <a:lnTo>
                    <a:pt x="338328" y="1938528"/>
                  </a:lnTo>
                  <a:lnTo>
                    <a:pt x="381000" y="1981200"/>
                  </a:lnTo>
                  <a:lnTo>
                    <a:pt x="417576" y="1944624"/>
                  </a:lnTo>
                  <a:lnTo>
                    <a:pt x="420624" y="1947672"/>
                  </a:lnTo>
                  <a:lnTo>
                    <a:pt x="460248" y="1908048"/>
                  </a:lnTo>
                  <a:lnTo>
                    <a:pt x="493776" y="1941576"/>
                  </a:lnTo>
                  <a:lnTo>
                    <a:pt x="536448" y="1898904"/>
                  </a:lnTo>
                  <a:close/>
                </a:path>
                <a:path w="3246120" h="3096895">
                  <a:moveTo>
                    <a:pt x="536448" y="1182624"/>
                  </a:moveTo>
                  <a:lnTo>
                    <a:pt x="493776" y="1139952"/>
                  </a:lnTo>
                  <a:lnTo>
                    <a:pt x="461772" y="1171956"/>
                  </a:lnTo>
                  <a:lnTo>
                    <a:pt x="454152" y="1164336"/>
                  </a:lnTo>
                  <a:lnTo>
                    <a:pt x="411480" y="1207008"/>
                  </a:lnTo>
                  <a:lnTo>
                    <a:pt x="454152" y="1249680"/>
                  </a:lnTo>
                  <a:lnTo>
                    <a:pt x="486156" y="1217676"/>
                  </a:lnTo>
                  <a:lnTo>
                    <a:pt x="493776" y="1225296"/>
                  </a:lnTo>
                  <a:lnTo>
                    <a:pt x="536448" y="1182624"/>
                  </a:lnTo>
                  <a:close/>
                </a:path>
                <a:path w="3246120" h="3096895">
                  <a:moveTo>
                    <a:pt x="554736" y="2246376"/>
                  </a:moveTo>
                  <a:lnTo>
                    <a:pt x="512064" y="2203704"/>
                  </a:lnTo>
                  <a:lnTo>
                    <a:pt x="469392" y="2246376"/>
                  </a:lnTo>
                  <a:lnTo>
                    <a:pt x="512064" y="2289048"/>
                  </a:lnTo>
                  <a:lnTo>
                    <a:pt x="554736" y="2246376"/>
                  </a:lnTo>
                  <a:close/>
                </a:path>
                <a:path w="3246120" h="3096895">
                  <a:moveTo>
                    <a:pt x="588264" y="1222248"/>
                  </a:moveTo>
                  <a:lnTo>
                    <a:pt x="545592" y="1179576"/>
                  </a:lnTo>
                  <a:lnTo>
                    <a:pt x="502920" y="1222248"/>
                  </a:lnTo>
                  <a:lnTo>
                    <a:pt x="545592" y="1264920"/>
                  </a:lnTo>
                  <a:lnTo>
                    <a:pt x="588264" y="1222248"/>
                  </a:lnTo>
                  <a:close/>
                </a:path>
                <a:path w="3246120" h="3096895">
                  <a:moveTo>
                    <a:pt x="588264" y="1075944"/>
                  </a:moveTo>
                  <a:lnTo>
                    <a:pt x="545592" y="1033272"/>
                  </a:lnTo>
                  <a:lnTo>
                    <a:pt x="502920" y="1075944"/>
                  </a:lnTo>
                  <a:lnTo>
                    <a:pt x="545592" y="1118616"/>
                  </a:lnTo>
                  <a:lnTo>
                    <a:pt x="588264" y="1075944"/>
                  </a:lnTo>
                  <a:close/>
                </a:path>
                <a:path w="3246120" h="3096895">
                  <a:moveTo>
                    <a:pt x="603504" y="1923288"/>
                  </a:moveTo>
                  <a:lnTo>
                    <a:pt x="560832" y="1880616"/>
                  </a:lnTo>
                  <a:lnTo>
                    <a:pt x="518160" y="1923288"/>
                  </a:lnTo>
                  <a:lnTo>
                    <a:pt x="560832" y="1965960"/>
                  </a:lnTo>
                  <a:lnTo>
                    <a:pt x="603504" y="1923288"/>
                  </a:lnTo>
                  <a:close/>
                </a:path>
                <a:path w="3246120" h="3096895">
                  <a:moveTo>
                    <a:pt x="676656" y="1801368"/>
                  </a:moveTo>
                  <a:lnTo>
                    <a:pt x="644652" y="1769364"/>
                  </a:lnTo>
                  <a:lnTo>
                    <a:pt x="646176" y="1767840"/>
                  </a:lnTo>
                  <a:lnTo>
                    <a:pt x="603504" y="1725168"/>
                  </a:lnTo>
                  <a:lnTo>
                    <a:pt x="560832" y="1767840"/>
                  </a:lnTo>
                  <a:lnTo>
                    <a:pt x="592836" y="1799844"/>
                  </a:lnTo>
                  <a:lnTo>
                    <a:pt x="591312" y="1801368"/>
                  </a:lnTo>
                  <a:lnTo>
                    <a:pt x="633984" y="1844040"/>
                  </a:lnTo>
                  <a:lnTo>
                    <a:pt x="676656" y="1801368"/>
                  </a:lnTo>
                  <a:close/>
                </a:path>
                <a:path w="3246120" h="3096895">
                  <a:moveTo>
                    <a:pt x="719328" y="1481328"/>
                  </a:moveTo>
                  <a:lnTo>
                    <a:pt x="676656" y="1438656"/>
                  </a:lnTo>
                  <a:lnTo>
                    <a:pt x="675132" y="1440180"/>
                  </a:lnTo>
                  <a:lnTo>
                    <a:pt x="643128" y="1408176"/>
                  </a:lnTo>
                  <a:lnTo>
                    <a:pt x="600456" y="1450848"/>
                  </a:lnTo>
                  <a:lnTo>
                    <a:pt x="643128" y="1493520"/>
                  </a:lnTo>
                  <a:lnTo>
                    <a:pt x="644652" y="1491996"/>
                  </a:lnTo>
                  <a:lnTo>
                    <a:pt x="676656" y="1524000"/>
                  </a:lnTo>
                  <a:lnTo>
                    <a:pt x="719328" y="1481328"/>
                  </a:lnTo>
                  <a:close/>
                </a:path>
                <a:path w="3246120" h="3096895">
                  <a:moveTo>
                    <a:pt x="743712" y="1831848"/>
                  </a:moveTo>
                  <a:lnTo>
                    <a:pt x="701040" y="1789176"/>
                  </a:lnTo>
                  <a:lnTo>
                    <a:pt x="658368" y="1831848"/>
                  </a:lnTo>
                  <a:lnTo>
                    <a:pt x="701040" y="1874520"/>
                  </a:lnTo>
                  <a:lnTo>
                    <a:pt x="743712" y="1831848"/>
                  </a:lnTo>
                  <a:close/>
                </a:path>
                <a:path w="3246120" h="3096895">
                  <a:moveTo>
                    <a:pt x="758952" y="1304544"/>
                  </a:moveTo>
                  <a:lnTo>
                    <a:pt x="716280" y="1261872"/>
                  </a:lnTo>
                  <a:lnTo>
                    <a:pt x="673608" y="1304544"/>
                  </a:lnTo>
                  <a:lnTo>
                    <a:pt x="716280" y="1347216"/>
                  </a:lnTo>
                  <a:lnTo>
                    <a:pt x="758952" y="1304544"/>
                  </a:lnTo>
                  <a:close/>
                </a:path>
                <a:path w="3246120" h="3096895">
                  <a:moveTo>
                    <a:pt x="777240" y="1728216"/>
                  </a:moveTo>
                  <a:lnTo>
                    <a:pt x="734568" y="1685544"/>
                  </a:lnTo>
                  <a:lnTo>
                    <a:pt x="731520" y="1688592"/>
                  </a:lnTo>
                  <a:lnTo>
                    <a:pt x="710184" y="1667256"/>
                  </a:lnTo>
                  <a:lnTo>
                    <a:pt x="667512" y="1709928"/>
                  </a:lnTo>
                  <a:lnTo>
                    <a:pt x="710184" y="1752600"/>
                  </a:lnTo>
                  <a:lnTo>
                    <a:pt x="713232" y="1749552"/>
                  </a:lnTo>
                  <a:lnTo>
                    <a:pt x="734568" y="1770888"/>
                  </a:lnTo>
                  <a:lnTo>
                    <a:pt x="777240" y="1728216"/>
                  </a:lnTo>
                  <a:close/>
                </a:path>
                <a:path w="3246120" h="3096895">
                  <a:moveTo>
                    <a:pt x="783336" y="1972056"/>
                  </a:moveTo>
                  <a:lnTo>
                    <a:pt x="740664" y="1929384"/>
                  </a:lnTo>
                  <a:lnTo>
                    <a:pt x="697992" y="1972056"/>
                  </a:lnTo>
                  <a:lnTo>
                    <a:pt x="740664" y="2014728"/>
                  </a:lnTo>
                  <a:lnTo>
                    <a:pt x="783336" y="1972056"/>
                  </a:lnTo>
                  <a:close/>
                </a:path>
                <a:path w="3246120" h="3096895">
                  <a:moveTo>
                    <a:pt x="841248" y="1255776"/>
                  </a:moveTo>
                  <a:lnTo>
                    <a:pt x="798576" y="1213104"/>
                  </a:lnTo>
                  <a:lnTo>
                    <a:pt x="755904" y="1255776"/>
                  </a:lnTo>
                  <a:lnTo>
                    <a:pt x="798576" y="1298448"/>
                  </a:lnTo>
                  <a:lnTo>
                    <a:pt x="841248" y="1255776"/>
                  </a:lnTo>
                  <a:close/>
                </a:path>
                <a:path w="3246120" h="3096895">
                  <a:moveTo>
                    <a:pt x="859536" y="1996440"/>
                  </a:moveTo>
                  <a:lnTo>
                    <a:pt x="816864" y="1953768"/>
                  </a:lnTo>
                  <a:lnTo>
                    <a:pt x="774192" y="1996440"/>
                  </a:lnTo>
                  <a:lnTo>
                    <a:pt x="816864" y="2039112"/>
                  </a:lnTo>
                  <a:lnTo>
                    <a:pt x="859536" y="1996440"/>
                  </a:lnTo>
                  <a:close/>
                </a:path>
                <a:path w="3246120" h="3096895">
                  <a:moveTo>
                    <a:pt x="865632" y="2304288"/>
                  </a:moveTo>
                  <a:lnTo>
                    <a:pt x="822960" y="2261616"/>
                  </a:lnTo>
                  <a:lnTo>
                    <a:pt x="780288" y="2304288"/>
                  </a:lnTo>
                  <a:lnTo>
                    <a:pt x="822960" y="2346960"/>
                  </a:lnTo>
                  <a:lnTo>
                    <a:pt x="865632" y="2304288"/>
                  </a:lnTo>
                  <a:close/>
                </a:path>
                <a:path w="3246120" h="3096895">
                  <a:moveTo>
                    <a:pt x="917448" y="1475232"/>
                  </a:moveTo>
                  <a:lnTo>
                    <a:pt x="874776" y="1432560"/>
                  </a:lnTo>
                  <a:lnTo>
                    <a:pt x="832104" y="1475232"/>
                  </a:lnTo>
                  <a:lnTo>
                    <a:pt x="874776" y="1517904"/>
                  </a:lnTo>
                  <a:lnTo>
                    <a:pt x="917448" y="1475232"/>
                  </a:lnTo>
                  <a:close/>
                </a:path>
                <a:path w="3246120" h="3096895">
                  <a:moveTo>
                    <a:pt x="975360" y="1222248"/>
                  </a:moveTo>
                  <a:lnTo>
                    <a:pt x="932688" y="1179576"/>
                  </a:lnTo>
                  <a:lnTo>
                    <a:pt x="890016" y="1222248"/>
                  </a:lnTo>
                  <a:lnTo>
                    <a:pt x="932688" y="1264920"/>
                  </a:lnTo>
                  <a:lnTo>
                    <a:pt x="975360" y="1222248"/>
                  </a:lnTo>
                  <a:close/>
                </a:path>
                <a:path w="3246120" h="3096895">
                  <a:moveTo>
                    <a:pt x="1039368" y="1905000"/>
                  </a:moveTo>
                  <a:lnTo>
                    <a:pt x="996696" y="1862328"/>
                  </a:lnTo>
                  <a:lnTo>
                    <a:pt x="954024" y="1905000"/>
                  </a:lnTo>
                  <a:lnTo>
                    <a:pt x="996696" y="1947672"/>
                  </a:lnTo>
                  <a:lnTo>
                    <a:pt x="1039368" y="1905000"/>
                  </a:lnTo>
                  <a:close/>
                </a:path>
                <a:path w="3246120" h="3096895">
                  <a:moveTo>
                    <a:pt x="1072896" y="1840992"/>
                  </a:moveTo>
                  <a:lnTo>
                    <a:pt x="1030224" y="1798320"/>
                  </a:lnTo>
                  <a:lnTo>
                    <a:pt x="987552" y="1840992"/>
                  </a:lnTo>
                  <a:lnTo>
                    <a:pt x="1030224" y="1883664"/>
                  </a:lnTo>
                  <a:lnTo>
                    <a:pt x="1072896" y="1840992"/>
                  </a:lnTo>
                  <a:close/>
                </a:path>
                <a:path w="3246120" h="3096895">
                  <a:moveTo>
                    <a:pt x="1097280" y="1222248"/>
                  </a:moveTo>
                  <a:lnTo>
                    <a:pt x="1054608" y="1179576"/>
                  </a:lnTo>
                  <a:lnTo>
                    <a:pt x="1011936" y="1222248"/>
                  </a:lnTo>
                  <a:lnTo>
                    <a:pt x="1054608" y="1264920"/>
                  </a:lnTo>
                  <a:lnTo>
                    <a:pt x="1097280" y="1222248"/>
                  </a:lnTo>
                  <a:close/>
                </a:path>
                <a:path w="3246120" h="3096895">
                  <a:moveTo>
                    <a:pt x="1097280" y="1085088"/>
                  </a:moveTo>
                  <a:lnTo>
                    <a:pt x="1054608" y="1042416"/>
                  </a:lnTo>
                  <a:lnTo>
                    <a:pt x="1011936" y="1085088"/>
                  </a:lnTo>
                  <a:lnTo>
                    <a:pt x="1054608" y="1127760"/>
                  </a:lnTo>
                  <a:lnTo>
                    <a:pt x="1097280" y="1085088"/>
                  </a:lnTo>
                  <a:close/>
                </a:path>
                <a:path w="3246120" h="3096895">
                  <a:moveTo>
                    <a:pt x="1106424" y="1670304"/>
                  </a:moveTo>
                  <a:lnTo>
                    <a:pt x="1063752" y="1627632"/>
                  </a:lnTo>
                  <a:lnTo>
                    <a:pt x="1021080" y="1670304"/>
                  </a:lnTo>
                  <a:lnTo>
                    <a:pt x="1063752" y="1712976"/>
                  </a:lnTo>
                  <a:lnTo>
                    <a:pt x="1106424" y="1670304"/>
                  </a:lnTo>
                  <a:close/>
                </a:path>
                <a:path w="3246120" h="3096895">
                  <a:moveTo>
                    <a:pt x="1112520" y="1383792"/>
                  </a:moveTo>
                  <a:lnTo>
                    <a:pt x="1069848" y="1341120"/>
                  </a:lnTo>
                  <a:lnTo>
                    <a:pt x="1027176" y="1383792"/>
                  </a:lnTo>
                  <a:lnTo>
                    <a:pt x="1069848" y="1426464"/>
                  </a:lnTo>
                  <a:lnTo>
                    <a:pt x="1112520" y="1383792"/>
                  </a:lnTo>
                  <a:close/>
                </a:path>
                <a:path w="3246120" h="3096895">
                  <a:moveTo>
                    <a:pt x="1277112" y="1310640"/>
                  </a:moveTo>
                  <a:lnTo>
                    <a:pt x="1234440" y="1267968"/>
                  </a:lnTo>
                  <a:lnTo>
                    <a:pt x="1191768" y="1310640"/>
                  </a:lnTo>
                  <a:lnTo>
                    <a:pt x="1234440" y="1353312"/>
                  </a:lnTo>
                  <a:lnTo>
                    <a:pt x="1277112" y="1310640"/>
                  </a:lnTo>
                  <a:close/>
                </a:path>
                <a:path w="3246120" h="3096895">
                  <a:moveTo>
                    <a:pt x="1319784" y="1578864"/>
                  </a:moveTo>
                  <a:lnTo>
                    <a:pt x="1277112" y="1536192"/>
                  </a:lnTo>
                  <a:lnTo>
                    <a:pt x="1234440" y="1578864"/>
                  </a:lnTo>
                  <a:lnTo>
                    <a:pt x="1277112" y="1621536"/>
                  </a:lnTo>
                  <a:lnTo>
                    <a:pt x="1319784" y="1578864"/>
                  </a:lnTo>
                  <a:close/>
                </a:path>
                <a:path w="3246120" h="3096895">
                  <a:moveTo>
                    <a:pt x="1353312" y="1776984"/>
                  </a:moveTo>
                  <a:lnTo>
                    <a:pt x="1310640" y="1734312"/>
                  </a:lnTo>
                  <a:lnTo>
                    <a:pt x="1267968" y="1776984"/>
                  </a:lnTo>
                  <a:lnTo>
                    <a:pt x="1310640" y="1819656"/>
                  </a:lnTo>
                  <a:lnTo>
                    <a:pt x="1353312" y="1776984"/>
                  </a:lnTo>
                  <a:close/>
                </a:path>
                <a:path w="3246120" h="3096895">
                  <a:moveTo>
                    <a:pt x="1459992" y="2157984"/>
                  </a:moveTo>
                  <a:lnTo>
                    <a:pt x="1418844" y="2116836"/>
                  </a:lnTo>
                  <a:lnTo>
                    <a:pt x="1435608" y="2100072"/>
                  </a:lnTo>
                  <a:lnTo>
                    <a:pt x="1392936" y="2057400"/>
                  </a:lnTo>
                  <a:lnTo>
                    <a:pt x="1350264" y="2100072"/>
                  </a:lnTo>
                  <a:lnTo>
                    <a:pt x="1391412" y="2141220"/>
                  </a:lnTo>
                  <a:lnTo>
                    <a:pt x="1374648" y="2157984"/>
                  </a:lnTo>
                  <a:lnTo>
                    <a:pt x="1417320" y="2200656"/>
                  </a:lnTo>
                  <a:lnTo>
                    <a:pt x="1459992" y="2157984"/>
                  </a:lnTo>
                  <a:close/>
                </a:path>
                <a:path w="3246120" h="3096895">
                  <a:moveTo>
                    <a:pt x="1609344" y="1408176"/>
                  </a:moveTo>
                  <a:lnTo>
                    <a:pt x="1575816" y="1374648"/>
                  </a:lnTo>
                  <a:lnTo>
                    <a:pt x="1581912" y="1368552"/>
                  </a:lnTo>
                  <a:lnTo>
                    <a:pt x="1539240" y="1325880"/>
                  </a:lnTo>
                  <a:lnTo>
                    <a:pt x="1496568" y="1368552"/>
                  </a:lnTo>
                  <a:lnTo>
                    <a:pt x="1530096" y="1402080"/>
                  </a:lnTo>
                  <a:lnTo>
                    <a:pt x="1524000" y="1408176"/>
                  </a:lnTo>
                  <a:lnTo>
                    <a:pt x="1566672" y="1450848"/>
                  </a:lnTo>
                  <a:lnTo>
                    <a:pt x="1609344" y="1408176"/>
                  </a:lnTo>
                  <a:close/>
                </a:path>
                <a:path w="3246120" h="3096895">
                  <a:moveTo>
                    <a:pt x="1664208" y="1505712"/>
                  </a:moveTo>
                  <a:lnTo>
                    <a:pt x="1621536" y="1463040"/>
                  </a:lnTo>
                  <a:lnTo>
                    <a:pt x="1578864" y="1505712"/>
                  </a:lnTo>
                  <a:lnTo>
                    <a:pt x="1621536" y="1548384"/>
                  </a:lnTo>
                  <a:lnTo>
                    <a:pt x="1664208" y="1505712"/>
                  </a:lnTo>
                  <a:close/>
                </a:path>
                <a:path w="3246120" h="3096895">
                  <a:moveTo>
                    <a:pt x="2151888" y="1402080"/>
                  </a:moveTo>
                  <a:lnTo>
                    <a:pt x="2109216" y="1359408"/>
                  </a:lnTo>
                  <a:lnTo>
                    <a:pt x="2066544" y="1402080"/>
                  </a:lnTo>
                  <a:lnTo>
                    <a:pt x="2109216" y="1444752"/>
                  </a:lnTo>
                  <a:lnTo>
                    <a:pt x="2151888" y="1402080"/>
                  </a:lnTo>
                  <a:close/>
                </a:path>
                <a:path w="3246120" h="3096895">
                  <a:moveTo>
                    <a:pt x="2298192" y="1831848"/>
                  </a:moveTo>
                  <a:lnTo>
                    <a:pt x="2255520" y="1789176"/>
                  </a:lnTo>
                  <a:lnTo>
                    <a:pt x="2212848" y="1831848"/>
                  </a:lnTo>
                  <a:lnTo>
                    <a:pt x="2255520" y="1874520"/>
                  </a:lnTo>
                  <a:lnTo>
                    <a:pt x="2298192" y="1831848"/>
                  </a:lnTo>
                  <a:close/>
                </a:path>
                <a:path w="3246120" h="3096895">
                  <a:moveTo>
                    <a:pt x="2670048" y="1524000"/>
                  </a:moveTo>
                  <a:lnTo>
                    <a:pt x="2627376" y="1481328"/>
                  </a:lnTo>
                  <a:lnTo>
                    <a:pt x="2584704" y="1524000"/>
                  </a:lnTo>
                  <a:lnTo>
                    <a:pt x="2627376" y="1566672"/>
                  </a:lnTo>
                  <a:lnTo>
                    <a:pt x="2670048" y="1524000"/>
                  </a:lnTo>
                  <a:close/>
                </a:path>
                <a:path w="3246120" h="3096895">
                  <a:moveTo>
                    <a:pt x="3246120" y="1408176"/>
                  </a:moveTo>
                  <a:lnTo>
                    <a:pt x="3203448" y="1365504"/>
                  </a:lnTo>
                  <a:lnTo>
                    <a:pt x="3160776" y="1408176"/>
                  </a:lnTo>
                  <a:lnTo>
                    <a:pt x="3203448" y="1450848"/>
                  </a:lnTo>
                  <a:lnTo>
                    <a:pt x="3246120" y="1408176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47544" y="992949"/>
              <a:ext cx="2176780" cy="3843654"/>
            </a:xfrm>
            <a:custGeom>
              <a:avLst/>
              <a:gdLst/>
              <a:ahLst/>
              <a:cxnLst/>
              <a:rect l="l" t="t" r="r" b="b"/>
              <a:pathLst>
                <a:path w="2176779" h="3843654">
                  <a:moveTo>
                    <a:pt x="85344" y="42672"/>
                  </a:moveTo>
                  <a:lnTo>
                    <a:pt x="42672" y="0"/>
                  </a:ln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close/>
                </a:path>
                <a:path w="2176779" h="3843654">
                  <a:moveTo>
                    <a:pt x="94488" y="1060704"/>
                  </a:moveTo>
                  <a:lnTo>
                    <a:pt x="51816" y="1018032"/>
                  </a:lnTo>
                  <a:lnTo>
                    <a:pt x="9144" y="1060704"/>
                  </a:lnTo>
                  <a:lnTo>
                    <a:pt x="51816" y="1103376"/>
                  </a:lnTo>
                  <a:lnTo>
                    <a:pt x="94488" y="1060704"/>
                  </a:lnTo>
                  <a:close/>
                </a:path>
                <a:path w="2176779" h="3843654">
                  <a:moveTo>
                    <a:pt x="137160" y="3800856"/>
                  </a:moveTo>
                  <a:lnTo>
                    <a:pt x="94488" y="3758184"/>
                  </a:lnTo>
                  <a:lnTo>
                    <a:pt x="51816" y="3800856"/>
                  </a:lnTo>
                  <a:lnTo>
                    <a:pt x="94488" y="3843528"/>
                  </a:lnTo>
                  <a:lnTo>
                    <a:pt x="137160" y="3800856"/>
                  </a:lnTo>
                  <a:close/>
                </a:path>
                <a:path w="2176779" h="3843654">
                  <a:moveTo>
                    <a:pt x="152400" y="2215896"/>
                  </a:moveTo>
                  <a:lnTo>
                    <a:pt x="109728" y="2173224"/>
                  </a:lnTo>
                  <a:lnTo>
                    <a:pt x="67056" y="2215896"/>
                  </a:lnTo>
                  <a:lnTo>
                    <a:pt x="109728" y="2258568"/>
                  </a:lnTo>
                  <a:lnTo>
                    <a:pt x="152400" y="2215896"/>
                  </a:lnTo>
                  <a:close/>
                </a:path>
                <a:path w="2176779" h="3843654">
                  <a:moveTo>
                    <a:pt x="219456" y="2514600"/>
                  </a:moveTo>
                  <a:lnTo>
                    <a:pt x="176784" y="2471928"/>
                  </a:lnTo>
                  <a:lnTo>
                    <a:pt x="134112" y="2514600"/>
                  </a:lnTo>
                  <a:lnTo>
                    <a:pt x="176784" y="2557272"/>
                  </a:lnTo>
                  <a:lnTo>
                    <a:pt x="219456" y="2514600"/>
                  </a:lnTo>
                  <a:close/>
                </a:path>
                <a:path w="2176779" h="3843654">
                  <a:moveTo>
                    <a:pt x="249936" y="1850136"/>
                  </a:moveTo>
                  <a:lnTo>
                    <a:pt x="207264" y="1807464"/>
                  </a:lnTo>
                  <a:lnTo>
                    <a:pt x="164592" y="1850136"/>
                  </a:lnTo>
                  <a:lnTo>
                    <a:pt x="207264" y="1892808"/>
                  </a:lnTo>
                  <a:lnTo>
                    <a:pt x="249936" y="1850136"/>
                  </a:lnTo>
                  <a:close/>
                </a:path>
                <a:path w="2176779" h="3843654">
                  <a:moveTo>
                    <a:pt x="307848" y="2679192"/>
                  </a:moveTo>
                  <a:lnTo>
                    <a:pt x="265176" y="2636520"/>
                  </a:lnTo>
                  <a:lnTo>
                    <a:pt x="222504" y="2679192"/>
                  </a:lnTo>
                  <a:lnTo>
                    <a:pt x="265176" y="2721864"/>
                  </a:lnTo>
                  <a:lnTo>
                    <a:pt x="307848" y="2679192"/>
                  </a:lnTo>
                  <a:close/>
                </a:path>
                <a:path w="2176779" h="3843654">
                  <a:moveTo>
                    <a:pt x="326136" y="719328"/>
                  </a:moveTo>
                  <a:lnTo>
                    <a:pt x="283464" y="676656"/>
                  </a:lnTo>
                  <a:lnTo>
                    <a:pt x="240792" y="719328"/>
                  </a:lnTo>
                  <a:lnTo>
                    <a:pt x="283464" y="762000"/>
                  </a:lnTo>
                  <a:lnTo>
                    <a:pt x="326136" y="719328"/>
                  </a:lnTo>
                  <a:close/>
                </a:path>
                <a:path w="2176779" h="3843654">
                  <a:moveTo>
                    <a:pt x="332232" y="2459736"/>
                  </a:moveTo>
                  <a:lnTo>
                    <a:pt x="289560" y="2417064"/>
                  </a:lnTo>
                  <a:lnTo>
                    <a:pt x="246888" y="2459736"/>
                  </a:lnTo>
                  <a:lnTo>
                    <a:pt x="289560" y="2502408"/>
                  </a:lnTo>
                  <a:lnTo>
                    <a:pt x="332232" y="2459736"/>
                  </a:lnTo>
                  <a:close/>
                </a:path>
                <a:path w="2176779" h="3843654">
                  <a:moveTo>
                    <a:pt x="332232" y="1905000"/>
                  </a:moveTo>
                  <a:lnTo>
                    <a:pt x="289560" y="1862328"/>
                  </a:lnTo>
                  <a:lnTo>
                    <a:pt x="246888" y="1905000"/>
                  </a:lnTo>
                  <a:lnTo>
                    <a:pt x="289560" y="1947672"/>
                  </a:lnTo>
                  <a:lnTo>
                    <a:pt x="332232" y="1905000"/>
                  </a:lnTo>
                  <a:close/>
                </a:path>
                <a:path w="2176779" h="3843654">
                  <a:moveTo>
                    <a:pt x="359664" y="1466088"/>
                  </a:moveTo>
                  <a:lnTo>
                    <a:pt x="316992" y="1423416"/>
                  </a:lnTo>
                  <a:lnTo>
                    <a:pt x="274320" y="1466088"/>
                  </a:lnTo>
                  <a:lnTo>
                    <a:pt x="316992" y="1508760"/>
                  </a:lnTo>
                  <a:lnTo>
                    <a:pt x="359664" y="1466088"/>
                  </a:lnTo>
                  <a:close/>
                </a:path>
                <a:path w="2176779" h="3843654">
                  <a:moveTo>
                    <a:pt x="374904" y="1670304"/>
                  </a:moveTo>
                  <a:lnTo>
                    <a:pt x="332232" y="1627632"/>
                  </a:lnTo>
                  <a:lnTo>
                    <a:pt x="289560" y="1670304"/>
                  </a:lnTo>
                  <a:lnTo>
                    <a:pt x="332232" y="1712976"/>
                  </a:lnTo>
                  <a:lnTo>
                    <a:pt x="374904" y="1670304"/>
                  </a:lnTo>
                  <a:close/>
                </a:path>
                <a:path w="2176779" h="3843654">
                  <a:moveTo>
                    <a:pt x="384048" y="1368552"/>
                  </a:moveTo>
                  <a:lnTo>
                    <a:pt x="341376" y="1325880"/>
                  </a:lnTo>
                  <a:lnTo>
                    <a:pt x="298704" y="1368552"/>
                  </a:lnTo>
                  <a:lnTo>
                    <a:pt x="341376" y="1411224"/>
                  </a:lnTo>
                  <a:lnTo>
                    <a:pt x="384048" y="1368552"/>
                  </a:lnTo>
                  <a:close/>
                </a:path>
                <a:path w="2176779" h="3843654">
                  <a:moveTo>
                    <a:pt x="490728" y="2118360"/>
                  </a:moveTo>
                  <a:lnTo>
                    <a:pt x="448056" y="2075688"/>
                  </a:lnTo>
                  <a:lnTo>
                    <a:pt x="405384" y="2118360"/>
                  </a:lnTo>
                  <a:lnTo>
                    <a:pt x="448056" y="2161032"/>
                  </a:lnTo>
                  <a:lnTo>
                    <a:pt x="490728" y="2118360"/>
                  </a:lnTo>
                  <a:close/>
                </a:path>
                <a:path w="2176779" h="3843654">
                  <a:moveTo>
                    <a:pt x="539496" y="1481328"/>
                  </a:moveTo>
                  <a:lnTo>
                    <a:pt x="496824" y="1438656"/>
                  </a:lnTo>
                  <a:lnTo>
                    <a:pt x="454152" y="1481328"/>
                  </a:lnTo>
                  <a:lnTo>
                    <a:pt x="496824" y="1524000"/>
                  </a:lnTo>
                  <a:lnTo>
                    <a:pt x="539496" y="1481328"/>
                  </a:lnTo>
                  <a:close/>
                </a:path>
                <a:path w="2176779" h="3843654">
                  <a:moveTo>
                    <a:pt x="612648" y="2279904"/>
                  </a:moveTo>
                  <a:lnTo>
                    <a:pt x="569976" y="2237232"/>
                  </a:lnTo>
                  <a:lnTo>
                    <a:pt x="527304" y="2279904"/>
                  </a:lnTo>
                  <a:lnTo>
                    <a:pt x="569976" y="2322576"/>
                  </a:lnTo>
                  <a:lnTo>
                    <a:pt x="612648" y="2279904"/>
                  </a:lnTo>
                  <a:close/>
                </a:path>
                <a:path w="2176779" h="3843654">
                  <a:moveTo>
                    <a:pt x="630936" y="1490472"/>
                  </a:moveTo>
                  <a:lnTo>
                    <a:pt x="588264" y="1447800"/>
                  </a:lnTo>
                  <a:lnTo>
                    <a:pt x="545592" y="1490472"/>
                  </a:lnTo>
                  <a:lnTo>
                    <a:pt x="588264" y="1533144"/>
                  </a:lnTo>
                  <a:lnTo>
                    <a:pt x="630936" y="1490472"/>
                  </a:lnTo>
                  <a:close/>
                </a:path>
                <a:path w="2176779" h="3843654">
                  <a:moveTo>
                    <a:pt x="694944" y="1734312"/>
                  </a:moveTo>
                  <a:lnTo>
                    <a:pt x="652272" y="1691640"/>
                  </a:lnTo>
                  <a:lnTo>
                    <a:pt x="609600" y="1734312"/>
                  </a:lnTo>
                  <a:lnTo>
                    <a:pt x="630936" y="1755648"/>
                  </a:lnTo>
                  <a:lnTo>
                    <a:pt x="594360" y="1792224"/>
                  </a:lnTo>
                  <a:lnTo>
                    <a:pt x="637032" y="1834896"/>
                  </a:lnTo>
                  <a:lnTo>
                    <a:pt x="679704" y="1792224"/>
                  </a:lnTo>
                  <a:lnTo>
                    <a:pt x="658368" y="1770888"/>
                  </a:lnTo>
                  <a:lnTo>
                    <a:pt x="694944" y="1734312"/>
                  </a:lnTo>
                  <a:close/>
                </a:path>
                <a:path w="2176779" h="3843654">
                  <a:moveTo>
                    <a:pt x="801624" y="2206752"/>
                  </a:moveTo>
                  <a:lnTo>
                    <a:pt x="758952" y="2164080"/>
                  </a:lnTo>
                  <a:lnTo>
                    <a:pt x="716280" y="2206752"/>
                  </a:lnTo>
                  <a:lnTo>
                    <a:pt x="758952" y="2249424"/>
                  </a:lnTo>
                  <a:lnTo>
                    <a:pt x="801624" y="2206752"/>
                  </a:lnTo>
                  <a:close/>
                </a:path>
                <a:path w="2176779" h="3843654">
                  <a:moveTo>
                    <a:pt x="868680" y="1237488"/>
                  </a:moveTo>
                  <a:lnTo>
                    <a:pt x="826008" y="1194816"/>
                  </a:lnTo>
                  <a:lnTo>
                    <a:pt x="783336" y="1237488"/>
                  </a:lnTo>
                  <a:lnTo>
                    <a:pt x="800100" y="1254252"/>
                  </a:lnTo>
                  <a:lnTo>
                    <a:pt x="783336" y="1271016"/>
                  </a:lnTo>
                  <a:lnTo>
                    <a:pt x="826008" y="1313688"/>
                  </a:lnTo>
                  <a:lnTo>
                    <a:pt x="868680" y="1271016"/>
                  </a:lnTo>
                  <a:lnTo>
                    <a:pt x="851916" y="1254252"/>
                  </a:lnTo>
                  <a:lnTo>
                    <a:pt x="868680" y="1237488"/>
                  </a:lnTo>
                  <a:close/>
                </a:path>
                <a:path w="2176779" h="3843654">
                  <a:moveTo>
                    <a:pt x="926592" y="1612392"/>
                  </a:moveTo>
                  <a:lnTo>
                    <a:pt x="883920" y="1569720"/>
                  </a:lnTo>
                  <a:lnTo>
                    <a:pt x="841248" y="1612392"/>
                  </a:lnTo>
                  <a:lnTo>
                    <a:pt x="883920" y="1655064"/>
                  </a:lnTo>
                  <a:lnTo>
                    <a:pt x="926592" y="1612392"/>
                  </a:lnTo>
                  <a:close/>
                </a:path>
                <a:path w="2176779" h="3843654">
                  <a:moveTo>
                    <a:pt x="935736" y="1743456"/>
                  </a:moveTo>
                  <a:lnTo>
                    <a:pt x="893064" y="1700784"/>
                  </a:lnTo>
                  <a:lnTo>
                    <a:pt x="850392" y="1743456"/>
                  </a:lnTo>
                  <a:lnTo>
                    <a:pt x="893064" y="1786128"/>
                  </a:lnTo>
                  <a:lnTo>
                    <a:pt x="935736" y="1743456"/>
                  </a:lnTo>
                  <a:close/>
                </a:path>
                <a:path w="2176779" h="3843654">
                  <a:moveTo>
                    <a:pt x="941832" y="2167128"/>
                  </a:moveTo>
                  <a:lnTo>
                    <a:pt x="899160" y="2124456"/>
                  </a:lnTo>
                  <a:lnTo>
                    <a:pt x="856488" y="2167128"/>
                  </a:lnTo>
                  <a:lnTo>
                    <a:pt x="899160" y="2209800"/>
                  </a:lnTo>
                  <a:lnTo>
                    <a:pt x="941832" y="2167128"/>
                  </a:lnTo>
                  <a:close/>
                </a:path>
                <a:path w="2176779" h="3843654">
                  <a:moveTo>
                    <a:pt x="1222248" y="1505712"/>
                  </a:moveTo>
                  <a:lnTo>
                    <a:pt x="1179576" y="1463040"/>
                  </a:lnTo>
                  <a:lnTo>
                    <a:pt x="1136904" y="1505712"/>
                  </a:lnTo>
                  <a:lnTo>
                    <a:pt x="1179576" y="1548384"/>
                  </a:lnTo>
                  <a:lnTo>
                    <a:pt x="1222248" y="1505712"/>
                  </a:lnTo>
                  <a:close/>
                </a:path>
                <a:path w="2176779" h="3843654">
                  <a:moveTo>
                    <a:pt x="1304544" y="1874520"/>
                  </a:moveTo>
                  <a:lnTo>
                    <a:pt x="1261872" y="1831848"/>
                  </a:lnTo>
                  <a:lnTo>
                    <a:pt x="1219200" y="1874520"/>
                  </a:lnTo>
                  <a:lnTo>
                    <a:pt x="1261872" y="1917192"/>
                  </a:lnTo>
                  <a:lnTo>
                    <a:pt x="1304544" y="1874520"/>
                  </a:lnTo>
                  <a:close/>
                </a:path>
                <a:path w="2176779" h="3843654">
                  <a:moveTo>
                    <a:pt x="1371600" y="1255776"/>
                  </a:moveTo>
                  <a:lnTo>
                    <a:pt x="1328928" y="1213104"/>
                  </a:lnTo>
                  <a:lnTo>
                    <a:pt x="1286256" y="1255776"/>
                  </a:lnTo>
                  <a:lnTo>
                    <a:pt x="1328928" y="1298448"/>
                  </a:lnTo>
                  <a:lnTo>
                    <a:pt x="1371600" y="1255776"/>
                  </a:lnTo>
                  <a:close/>
                </a:path>
                <a:path w="2176779" h="3843654">
                  <a:moveTo>
                    <a:pt x="1542288" y="1776984"/>
                  </a:moveTo>
                  <a:lnTo>
                    <a:pt x="1499616" y="1734312"/>
                  </a:lnTo>
                  <a:lnTo>
                    <a:pt x="1456944" y="1776984"/>
                  </a:lnTo>
                  <a:lnTo>
                    <a:pt x="1499616" y="1819656"/>
                  </a:lnTo>
                  <a:lnTo>
                    <a:pt x="1542288" y="1776984"/>
                  </a:lnTo>
                  <a:close/>
                </a:path>
                <a:path w="2176779" h="3843654">
                  <a:moveTo>
                    <a:pt x="2176272" y="1417320"/>
                  </a:moveTo>
                  <a:lnTo>
                    <a:pt x="2133600" y="1374648"/>
                  </a:lnTo>
                  <a:lnTo>
                    <a:pt x="2090928" y="1417320"/>
                  </a:lnTo>
                  <a:lnTo>
                    <a:pt x="2133600" y="1459992"/>
                  </a:lnTo>
                  <a:lnTo>
                    <a:pt x="2176272" y="1417320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84904" y="210007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09672" y="2862071"/>
              <a:ext cx="4053840" cy="1511935"/>
            </a:xfrm>
            <a:custGeom>
              <a:avLst/>
              <a:gdLst/>
              <a:ahLst/>
              <a:cxnLst/>
              <a:rect l="l" t="t" r="r" b="b"/>
              <a:pathLst>
                <a:path w="4053840" h="1511935">
                  <a:moveTo>
                    <a:pt x="85344" y="1469136"/>
                  </a:moveTo>
                  <a:lnTo>
                    <a:pt x="42672" y="1426464"/>
                  </a:lnTo>
                  <a:lnTo>
                    <a:pt x="0" y="1469136"/>
                  </a:lnTo>
                  <a:lnTo>
                    <a:pt x="42672" y="1511808"/>
                  </a:lnTo>
                  <a:lnTo>
                    <a:pt x="85344" y="1469136"/>
                  </a:lnTo>
                  <a:close/>
                </a:path>
                <a:path w="4053840" h="1511935">
                  <a:moveTo>
                    <a:pt x="2999232" y="344424"/>
                  </a:moveTo>
                  <a:lnTo>
                    <a:pt x="2956560" y="301752"/>
                  </a:lnTo>
                  <a:lnTo>
                    <a:pt x="2913888" y="344424"/>
                  </a:lnTo>
                  <a:lnTo>
                    <a:pt x="2956560" y="387096"/>
                  </a:lnTo>
                  <a:lnTo>
                    <a:pt x="2999232" y="344424"/>
                  </a:lnTo>
                  <a:close/>
                </a:path>
                <a:path w="4053840" h="1511935">
                  <a:moveTo>
                    <a:pt x="4053840" y="42672"/>
                  </a:moveTo>
                  <a:lnTo>
                    <a:pt x="4011168" y="0"/>
                  </a:lnTo>
                  <a:lnTo>
                    <a:pt x="3968496" y="42672"/>
                  </a:lnTo>
                  <a:lnTo>
                    <a:pt x="4011168" y="85344"/>
                  </a:lnTo>
                  <a:lnTo>
                    <a:pt x="4053840" y="426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74264" y="195986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79192" y="5059679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21280" y="1286255"/>
              <a:ext cx="1460500" cy="759460"/>
            </a:xfrm>
            <a:custGeom>
              <a:avLst/>
              <a:gdLst/>
              <a:ahLst/>
              <a:cxnLst/>
              <a:rect l="l" t="t" r="r" b="b"/>
              <a:pathLst>
                <a:path w="1460500" h="759460">
                  <a:moveTo>
                    <a:pt x="85344" y="42672"/>
                  </a:moveTo>
                  <a:lnTo>
                    <a:pt x="42672" y="0"/>
                  </a:ln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close/>
                </a:path>
                <a:path w="1460500" h="759460">
                  <a:moveTo>
                    <a:pt x="990600" y="691896"/>
                  </a:moveTo>
                  <a:lnTo>
                    <a:pt x="947928" y="649224"/>
                  </a:lnTo>
                  <a:lnTo>
                    <a:pt x="905256" y="691896"/>
                  </a:lnTo>
                  <a:lnTo>
                    <a:pt x="947928" y="734568"/>
                  </a:lnTo>
                  <a:lnTo>
                    <a:pt x="990600" y="691896"/>
                  </a:lnTo>
                  <a:close/>
                </a:path>
                <a:path w="1460500" h="759460">
                  <a:moveTo>
                    <a:pt x="1459992" y="716280"/>
                  </a:moveTo>
                  <a:lnTo>
                    <a:pt x="1417320" y="673608"/>
                  </a:lnTo>
                  <a:lnTo>
                    <a:pt x="1374648" y="716280"/>
                  </a:lnTo>
                  <a:lnTo>
                    <a:pt x="1417320" y="758952"/>
                  </a:lnTo>
                  <a:lnTo>
                    <a:pt x="1459992" y="71628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96896" y="370027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27376" y="1267967"/>
              <a:ext cx="1222375" cy="737870"/>
            </a:xfrm>
            <a:custGeom>
              <a:avLst/>
              <a:gdLst/>
              <a:ahLst/>
              <a:cxnLst/>
              <a:rect l="l" t="t" r="r" b="b"/>
              <a:pathLst>
                <a:path w="1222375" h="737869">
                  <a:moveTo>
                    <a:pt x="85344" y="42672"/>
                  </a:moveTo>
                  <a:lnTo>
                    <a:pt x="42672" y="0"/>
                  </a:ln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close/>
                </a:path>
                <a:path w="1222375" h="737869">
                  <a:moveTo>
                    <a:pt x="1222248" y="694944"/>
                  </a:moveTo>
                  <a:lnTo>
                    <a:pt x="1179576" y="652272"/>
                  </a:lnTo>
                  <a:lnTo>
                    <a:pt x="1136904" y="694944"/>
                  </a:lnTo>
                  <a:lnTo>
                    <a:pt x="1179576" y="737616"/>
                  </a:lnTo>
                  <a:lnTo>
                    <a:pt x="1222248" y="694944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05456" y="5059679"/>
              <a:ext cx="381000" cy="411480"/>
            </a:xfrm>
            <a:custGeom>
              <a:avLst/>
              <a:gdLst/>
              <a:ahLst/>
              <a:cxnLst/>
              <a:rect l="l" t="t" r="r" b="b"/>
              <a:pathLst>
                <a:path w="381000" h="411479">
                  <a:moveTo>
                    <a:pt x="85344" y="42672"/>
                  </a:moveTo>
                  <a:lnTo>
                    <a:pt x="42672" y="0"/>
                  </a:ln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close/>
                </a:path>
                <a:path w="381000" h="411479">
                  <a:moveTo>
                    <a:pt x="381000" y="368808"/>
                  </a:moveTo>
                  <a:lnTo>
                    <a:pt x="338328" y="326136"/>
                  </a:lnTo>
                  <a:lnTo>
                    <a:pt x="295656" y="368808"/>
                  </a:lnTo>
                  <a:lnTo>
                    <a:pt x="338328" y="411480"/>
                  </a:lnTo>
                  <a:lnTo>
                    <a:pt x="381000" y="36880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50336" y="196900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34640" y="3124199"/>
              <a:ext cx="1252855" cy="856615"/>
            </a:xfrm>
            <a:custGeom>
              <a:avLst/>
              <a:gdLst/>
              <a:ahLst/>
              <a:cxnLst/>
              <a:rect l="l" t="t" r="r" b="b"/>
              <a:pathLst>
                <a:path w="1252854" h="856614">
                  <a:moveTo>
                    <a:pt x="85344" y="472440"/>
                  </a:moveTo>
                  <a:lnTo>
                    <a:pt x="42672" y="429768"/>
                  </a:lnTo>
                  <a:lnTo>
                    <a:pt x="0" y="472440"/>
                  </a:lnTo>
                  <a:lnTo>
                    <a:pt x="42672" y="515112"/>
                  </a:lnTo>
                  <a:lnTo>
                    <a:pt x="85344" y="472440"/>
                  </a:lnTo>
                  <a:close/>
                </a:path>
                <a:path w="1252854" h="856614">
                  <a:moveTo>
                    <a:pt x="134112" y="813816"/>
                  </a:moveTo>
                  <a:lnTo>
                    <a:pt x="91440" y="771144"/>
                  </a:lnTo>
                  <a:lnTo>
                    <a:pt x="48768" y="813816"/>
                  </a:lnTo>
                  <a:lnTo>
                    <a:pt x="91440" y="856488"/>
                  </a:lnTo>
                  <a:lnTo>
                    <a:pt x="134112" y="813816"/>
                  </a:lnTo>
                  <a:close/>
                </a:path>
                <a:path w="1252854" h="856614">
                  <a:moveTo>
                    <a:pt x="298704" y="758952"/>
                  </a:moveTo>
                  <a:lnTo>
                    <a:pt x="256032" y="716280"/>
                  </a:lnTo>
                  <a:lnTo>
                    <a:pt x="213360" y="758952"/>
                  </a:lnTo>
                  <a:lnTo>
                    <a:pt x="256032" y="801624"/>
                  </a:lnTo>
                  <a:lnTo>
                    <a:pt x="298704" y="758952"/>
                  </a:lnTo>
                  <a:close/>
                </a:path>
                <a:path w="1252854" h="856614">
                  <a:moveTo>
                    <a:pt x="496824" y="807720"/>
                  </a:moveTo>
                  <a:lnTo>
                    <a:pt x="454139" y="765048"/>
                  </a:lnTo>
                  <a:lnTo>
                    <a:pt x="411467" y="807720"/>
                  </a:lnTo>
                  <a:lnTo>
                    <a:pt x="454139" y="850392"/>
                  </a:lnTo>
                  <a:lnTo>
                    <a:pt x="496824" y="807720"/>
                  </a:lnTo>
                  <a:close/>
                </a:path>
                <a:path w="1252854" h="856614">
                  <a:moveTo>
                    <a:pt x="1252728" y="42672"/>
                  </a:moveTo>
                  <a:lnTo>
                    <a:pt x="1210056" y="0"/>
                  </a:lnTo>
                  <a:lnTo>
                    <a:pt x="1167384" y="42672"/>
                  </a:lnTo>
                  <a:lnTo>
                    <a:pt x="1210056" y="85344"/>
                  </a:lnTo>
                  <a:lnTo>
                    <a:pt x="1252728" y="426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86328" y="220370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80944" y="3255263"/>
              <a:ext cx="3221990" cy="768350"/>
            </a:xfrm>
            <a:custGeom>
              <a:avLst/>
              <a:gdLst/>
              <a:ahLst/>
              <a:cxnLst/>
              <a:rect l="l" t="t" r="r" b="b"/>
              <a:pathLst>
                <a:path w="3221990" h="768350">
                  <a:moveTo>
                    <a:pt x="85344" y="725424"/>
                  </a:moveTo>
                  <a:lnTo>
                    <a:pt x="42672" y="682752"/>
                  </a:lnTo>
                  <a:lnTo>
                    <a:pt x="0" y="725424"/>
                  </a:lnTo>
                  <a:lnTo>
                    <a:pt x="42672" y="768096"/>
                  </a:lnTo>
                  <a:lnTo>
                    <a:pt x="85344" y="725424"/>
                  </a:lnTo>
                  <a:close/>
                </a:path>
                <a:path w="3221990" h="768350">
                  <a:moveTo>
                    <a:pt x="94488" y="560832"/>
                  </a:moveTo>
                  <a:lnTo>
                    <a:pt x="51816" y="518160"/>
                  </a:lnTo>
                  <a:lnTo>
                    <a:pt x="9144" y="560832"/>
                  </a:lnTo>
                  <a:lnTo>
                    <a:pt x="51816" y="603504"/>
                  </a:lnTo>
                  <a:lnTo>
                    <a:pt x="94488" y="560832"/>
                  </a:lnTo>
                  <a:close/>
                </a:path>
                <a:path w="3221990" h="768350">
                  <a:moveTo>
                    <a:pt x="3221736" y="42672"/>
                  </a:moveTo>
                  <a:lnTo>
                    <a:pt x="3179064" y="0"/>
                  </a:lnTo>
                  <a:lnTo>
                    <a:pt x="3136392" y="42672"/>
                  </a:lnTo>
                  <a:lnTo>
                    <a:pt x="3179064" y="85344"/>
                  </a:lnTo>
                  <a:lnTo>
                    <a:pt x="3221736" y="426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60904" y="993647"/>
              <a:ext cx="1402080" cy="1329055"/>
            </a:xfrm>
            <a:custGeom>
              <a:avLst/>
              <a:gdLst/>
              <a:ahLst/>
              <a:cxnLst/>
              <a:rect l="l" t="t" r="r" b="b"/>
              <a:pathLst>
                <a:path w="1402079" h="1329055">
                  <a:moveTo>
                    <a:pt x="85344" y="42672"/>
                  </a:moveTo>
                  <a:lnTo>
                    <a:pt x="42672" y="0"/>
                  </a:ln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close/>
                </a:path>
                <a:path w="1402079" h="1329055">
                  <a:moveTo>
                    <a:pt x="356616" y="780288"/>
                  </a:moveTo>
                  <a:lnTo>
                    <a:pt x="313944" y="737616"/>
                  </a:lnTo>
                  <a:lnTo>
                    <a:pt x="271272" y="780288"/>
                  </a:lnTo>
                  <a:lnTo>
                    <a:pt x="313944" y="822960"/>
                  </a:lnTo>
                  <a:lnTo>
                    <a:pt x="356616" y="780288"/>
                  </a:lnTo>
                  <a:close/>
                </a:path>
                <a:path w="1402079" h="1329055">
                  <a:moveTo>
                    <a:pt x="893064" y="1033272"/>
                  </a:moveTo>
                  <a:lnTo>
                    <a:pt x="850392" y="990600"/>
                  </a:lnTo>
                  <a:lnTo>
                    <a:pt x="807720" y="1033272"/>
                  </a:lnTo>
                  <a:lnTo>
                    <a:pt x="850392" y="1075944"/>
                  </a:lnTo>
                  <a:lnTo>
                    <a:pt x="893064" y="1033272"/>
                  </a:lnTo>
                  <a:close/>
                </a:path>
                <a:path w="1402079" h="1329055">
                  <a:moveTo>
                    <a:pt x="1106424" y="1286256"/>
                  </a:moveTo>
                  <a:lnTo>
                    <a:pt x="1063752" y="1243584"/>
                  </a:lnTo>
                  <a:lnTo>
                    <a:pt x="1021080" y="1286256"/>
                  </a:lnTo>
                  <a:lnTo>
                    <a:pt x="1063752" y="1328928"/>
                  </a:lnTo>
                  <a:lnTo>
                    <a:pt x="1106424" y="1286256"/>
                  </a:lnTo>
                  <a:close/>
                </a:path>
                <a:path w="1402079" h="1329055">
                  <a:moveTo>
                    <a:pt x="1402080" y="1139952"/>
                  </a:moveTo>
                  <a:lnTo>
                    <a:pt x="1359408" y="1097280"/>
                  </a:lnTo>
                  <a:lnTo>
                    <a:pt x="1316736" y="1139952"/>
                  </a:lnTo>
                  <a:lnTo>
                    <a:pt x="1359408" y="1182624"/>
                  </a:lnTo>
                  <a:lnTo>
                    <a:pt x="1402080" y="1139952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32304" y="3124199"/>
              <a:ext cx="1804670" cy="2834640"/>
            </a:xfrm>
            <a:custGeom>
              <a:avLst/>
              <a:gdLst/>
              <a:ahLst/>
              <a:cxnLst/>
              <a:rect l="l" t="t" r="r" b="b"/>
              <a:pathLst>
                <a:path w="1804670" h="2834640">
                  <a:moveTo>
                    <a:pt x="85344" y="2791968"/>
                  </a:moveTo>
                  <a:lnTo>
                    <a:pt x="42672" y="2749296"/>
                  </a:lnTo>
                  <a:lnTo>
                    <a:pt x="0" y="2791968"/>
                  </a:lnTo>
                  <a:lnTo>
                    <a:pt x="42672" y="2834640"/>
                  </a:lnTo>
                  <a:lnTo>
                    <a:pt x="85344" y="2791968"/>
                  </a:lnTo>
                  <a:close/>
                </a:path>
                <a:path w="1804670" h="2834640">
                  <a:moveTo>
                    <a:pt x="1045464" y="42672"/>
                  </a:moveTo>
                  <a:lnTo>
                    <a:pt x="1002792" y="0"/>
                  </a:lnTo>
                  <a:lnTo>
                    <a:pt x="960120" y="42672"/>
                  </a:lnTo>
                  <a:lnTo>
                    <a:pt x="1002792" y="85344"/>
                  </a:lnTo>
                  <a:lnTo>
                    <a:pt x="1045464" y="42672"/>
                  </a:lnTo>
                  <a:close/>
                </a:path>
                <a:path w="1804670" h="2834640">
                  <a:moveTo>
                    <a:pt x="1804416" y="301752"/>
                  </a:moveTo>
                  <a:lnTo>
                    <a:pt x="1761744" y="259080"/>
                  </a:lnTo>
                  <a:lnTo>
                    <a:pt x="1719072" y="301752"/>
                  </a:lnTo>
                  <a:lnTo>
                    <a:pt x="1761744" y="344424"/>
                  </a:lnTo>
                  <a:lnTo>
                    <a:pt x="1804416" y="3017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24528" y="1877567"/>
              <a:ext cx="1813560" cy="411480"/>
            </a:xfrm>
            <a:custGeom>
              <a:avLst/>
              <a:gdLst/>
              <a:ahLst/>
              <a:cxnLst/>
              <a:rect l="l" t="t" r="r" b="b"/>
              <a:pathLst>
                <a:path w="1813560" h="411480">
                  <a:moveTo>
                    <a:pt x="85344" y="368808"/>
                  </a:moveTo>
                  <a:lnTo>
                    <a:pt x="42672" y="326136"/>
                  </a:lnTo>
                  <a:lnTo>
                    <a:pt x="0" y="368808"/>
                  </a:lnTo>
                  <a:lnTo>
                    <a:pt x="42672" y="411480"/>
                  </a:lnTo>
                  <a:lnTo>
                    <a:pt x="85344" y="368808"/>
                  </a:lnTo>
                  <a:close/>
                </a:path>
                <a:path w="1813560" h="411480">
                  <a:moveTo>
                    <a:pt x="1813560" y="42672"/>
                  </a:moveTo>
                  <a:lnTo>
                    <a:pt x="1770888" y="0"/>
                  </a:lnTo>
                  <a:lnTo>
                    <a:pt x="1728216" y="42672"/>
                  </a:lnTo>
                  <a:lnTo>
                    <a:pt x="1770888" y="85344"/>
                  </a:lnTo>
                  <a:lnTo>
                    <a:pt x="1813560" y="42672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47544" y="2721863"/>
              <a:ext cx="8210550" cy="0"/>
            </a:xfrm>
            <a:custGeom>
              <a:avLst/>
              <a:gdLst/>
              <a:ahLst/>
              <a:cxnLst/>
              <a:rect l="l" t="t" r="r" b="b"/>
              <a:pathLst>
                <a:path w="8210550">
                  <a:moveTo>
                    <a:pt x="0" y="0"/>
                  </a:moveTo>
                  <a:lnTo>
                    <a:pt x="8210550" y="0"/>
                  </a:lnTo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38672" y="3931919"/>
              <a:ext cx="4032885" cy="1569720"/>
            </a:xfrm>
            <a:custGeom>
              <a:avLst/>
              <a:gdLst/>
              <a:ahLst/>
              <a:cxnLst/>
              <a:rect l="l" t="t" r="r" b="b"/>
              <a:pathLst>
                <a:path w="4032884" h="1569720">
                  <a:moveTo>
                    <a:pt x="4032504" y="0"/>
                  </a:moveTo>
                  <a:lnTo>
                    <a:pt x="0" y="0"/>
                  </a:lnTo>
                  <a:lnTo>
                    <a:pt x="0" y="1569719"/>
                  </a:lnTo>
                  <a:lnTo>
                    <a:pt x="4032504" y="1569719"/>
                  </a:lnTo>
                  <a:lnTo>
                    <a:pt x="4032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38672" y="3931919"/>
              <a:ext cx="4032885" cy="1569720"/>
            </a:xfrm>
            <a:custGeom>
              <a:avLst/>
              <a:gdLst/>
              <a:ahLst/>
              <a:cxnLst/>
              <a:rect l="l" t="t" r="r" b="b"/>
              <a:pathLst>
                <a:path w="4032884" h="1569720">
                  <a:moveTo>
                    <a:pt x="0" y="0"/>
                  </a:moveTo>
                  <a:lnTo>
                    <a:pt x="4032504" y="0"/>
                  </a:lnTo>
                  <a:lnTo>
                    <a:pt x="4032504" y="1569719"/>
                  </a:lnTo>
                  <a:lnTo>
                    <a:pt x="0" y="1569719"/>
                  </a:lnTo>
                  <a:lnTo>
                    <a:pt x="0" y="0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905000" y="5740744"/>
            <a:ext cx="330060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40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05000" y="4927156"/>
            <a:ext cx="330060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50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05000" y="4113569"/>
            <a:ext cx="330060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60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05000" y="3299981"/>
            <a:ext cx="330060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70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05000" y="1672807"/>
            <a:ext cx="330060" cy="1104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90</a:t>
            </a:r>
          </a:p>
          <a:p>
            <a:pPr>
              <a:lnSpc>
                <a:spcPct val="100000"/>
              </a:lnSpc>
            </a:pP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rlito"/>
                <a:cs typeface="Carlito"/>
              </a:rPr>
              <a:t>80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756712" y="859219"/>
            <a:ext cx="478018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100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363127" y="603792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86674" y="6048109"/>
            <a:ext cx="5015230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100"/>
              </a:spcBef>
              <a:tabLst>
                <a:tab pos="1960880" algn="l"/>
                <a:tab pos="3607435" algn="l"/>
              </a:tabLst>
            </a:pPr>
            <a:r>
              <a:rPr sz="1800" dirty="0">
                <a:latin typeface="Carlito"/>
                <a:cs typeface="Carlito"/>
              </a:rPr>
              <a:t>200	400	600</a:t>
            </a: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500" b="1" spc="-5" dirty="0">
                <a:latin typeface="Arial"/>
                <a:cs typeface="Arial"/>
              </a:rPr>
              <a:t>Number of </a:t>
            </a:r>
            <a:r>
              <a:rPr sz="1500" b="1" spc="-10" dirty="0">
                <a:latin typeface="Arial"/>
                <a:cs typeface="Arial"/>
              </a:rPr>
              <a:t>Transplants </a:t>
            </a:r>
            <a:r>
              <a:rPr sz="1500" b="1" dirty="0">
                <a:latin typeface="Arial"/>
                <a:cs typeface="Arial"/>
              </a:rPr>
              <a:t>1987 </a:t>
            </a:r>
            <a:r>
              <a:rPr sz="1500" b="1" spc="5" dirty="0">
                <a:latin typeface="Arial"/>
                <a:cs typeface="Arial"/>
              </a:rPr>
              <a:t>– </a:t>
            </a:r>
            <a:r>
              <a:rPr sz="1500" b="1" dirty="0">
                <a:latin typeface="Arial"/>
                <a:cs typeface="Arial"/>
              </a:rPr>
              <a:t>1989 (Three </a:t>
            </a:r>
            <a:r>
              <a:rPr sz="1500" b="1" spc="-15" dirty="0">
                <a:latin typeface="Arial"/>
                <a:cs typeface="Arial"/>
              </a:rPr>
              <a:t>Year</a:t>
            </a:r>
            <a:r>
              <a:rPr sz="1500" b="1" spc="-1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Period</a:t>
            </a:r>
            <a:r>
              <a:rPr sz="1500" b="1" dirty="0" smtClean="0"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32736" y="6037924"/>
            <a:ext cx="5398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800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0421047" y="6037924"/>
            <a:ext cx="70788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1000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7340" y="6638347"/>
            <a:ext cx="321818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5" dirty="0">
                <a:latin typeface="Arial"/>
                <a:cs typeface="Arial"/>
              </a:rPr>
              <a:t>Source: </a:t>
            </a:r>
            <a:r>
              <a:rPr sz="800" spc="-10" dirty="0">
                <a:latin typeface="Arial"/>
                <a:cs typeface="Arial"/>
              </a:rPr>
              <a:t>Scientific Registry </a:t>
            </a:r>
            <a:r>
              <a:rPr sz="800" spc="-25" dirty="0">
                <a:latin typeface="Arial"/>
                <a:cs typeface="Arial"/>
              </a:rPr>
              <a:t>of </a:t>
            </a:r>
            <a:r>
              <a:rPr sz="800" spc="-15" dirty="0">
                <a:latin typeface="Arial"/>
                <a:cs typeface="Arial"/>
              </a:rPr>
              <a:t>Transplant </a:t>
            </a:r>
            <a:r>
              <a:rPr sz="800" spc="-10" dirty="0">
                <a:latin typeface="Arial"/>
                <a:cs typeface="Arial"/>
              </a:rPr>
              <a:t>Recipients,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  <a:hlinkClick r:id="rId3"/>
              </a:rPr>
              <a:t>http://www.srtr.org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2958655" y="103124"/>
            <a:ext cx="6871145" cy="9964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Adult Kidney Transplant Outcomes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b="1" kern="1200" spc="-10" dirty="0">
                <a:solidFill>
                  <a:srgbClr val="002060"/>
                </a:solidFill>
              </a:rPr>
              <a:t>1987 - 1989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97205" y="2829128"/>
            <a:ext cx="774065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Arial"/>
                <a:cs typeface="Arial"/>
              </a:rPr>
              <a:t>Percent  </a:t>
            </a:r>
            <a:r>
              <a:rPr sz="1500" b="1" spc="-5" dirty="0">
                <a:latin typeface="Arial"/>
                <a:cs typeface="Arial"/>
              </a:rPr>
              <a:t>1-year  </a:t>
            </a:r>
            <a:r>
              <a:rPr sz="1500" b="1" spc="5" dirty="0">
                <a:latin typeface="Arial"/>
                <a:cs typeface="Arial"/>
              </a:rPr>
              <a:t>Graft  </a:t>
            </a:r>
            <a:r>
              <a:rPr sz="1500" b="1" dirty="0">
                <a:latin typeface="Arial"/>
                <a:cs typeface="Arial"/>
              </a:rPr>
              <a:t>S</a:t>
            </a:r>
            <a:r>
              <a:rPr sz="1500" b="1" spc="-10" dirty="0">
                <a:latin typeface="Arial"/>
                <a:cs typeface="Arial"/>
              </a:rPr>
              <a:t>u</a:t>
            </a:r>
            <a:r>
              <a:rPr sz="1500" b="1" spc="10" dirty="0">
                <a:latin typeface="Arial"/>
                <a:cs typeface="Arial"/>
              </a:rPr>
              <a:t>r</a:t>
            </a:r>
            <a:r>
              <a:rPr sz="1500" b="1" dirty="0">
                <a:latin typeface="Arial"/>
                <a:cs typeface="Arial"/>
              </a:rPr>
              <a:t>v</a:t>
            </a:r>
            <a:r>
              <a:rPr sz="1500" b="1" spc="10" dirty="0">
                <a:latin typeface="Arial"/>
                <a:cs typeface="Arial"/>
              </a:rPr>
              <a:t>i</a:t>
            </a:r>
            <a:r>
              <a:rPr sz="1500" b="1" dirty="0">
                <a:latin typeface="Arial"/>
                <a:cs typeface="Arial"/>
              </a:rPr>
              <a:t>val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59728" y="3955403"/>
            <a:ext cx="240347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7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Number of centers: </a:t>
            </a:r>
            <a:r>
              <a:rPr sz="1400" spc="-15" dirty="0">
                <a:latin typeface="Arial"/>
                <a:cs typeface="Arial"/>
              </a:rPr>
              <a:t>219  </a:t>
            </a:r>
            <a:r>
              <a:rPr sz="1400" spc="-10" dirty="0">
                <a:latin typeface="Arial"/>
                <a:cs typeface="Arial"/>
              </a:rPr>
              <a:t>Number of transplants: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19,588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59728" y="4611978"/>
            <a:ext cx="16967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1 </a:t>
            </a:r>
            <a:r>
              <a:rPr sz="1400" spc="-45" dirty="0">
                <a:latin typeface="Arial"/>
                <a:cs typeface="Arial"/>
              </a:rPr>
              <a:t>Year </a:t>
            </a:r>
            <a:r>
              <a:rPr sz="1400" spc="-10" dirty="0">
                <a:latin typeface="Arial"/>
                <a:cs typeface="Arial"/>
              </a:rPr>
              <a:t>Graft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Survival: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958328" y="4614671"/>
            <a:ext cx="734695" cy="265430"/>
          </a:xfrm>
          <a:prstGeom prst="rect">
            <a:avLst/>
          </a:prstGeom>
          <a:solidFill>
            <a:srgbClr val="4484D2">
              <a:alpha val="21958"/>
            </a:srgbClr>
          </a:solidFill>
        </p:spPr>
        <p:txBody>
          <a:bodyPr vert="horz" wrap="square" lIns="0" tIns="2159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70"/>
              </a:spcBef>
            </a:pPr>
            <a:r>
              <a:rPr sz="1400" spc="-15" dirty="0">
                <a:latin typeface="Arial"/>
                <a:cs typeface="Arial"/>
              </a:rPr>
              <a:t>79.6%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63065" y="4952729"/>
            <a:ext cx="356552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16 </a:t>
            </a:r>
            <a:r>
              <a:rPr sz="1400" spc="-15" dirty="0">
                <a:latin typeface="Arial"/>
                <a:cs typeface="Arial"/>
              </a:rPr>
              <a:t>Greater than expected graft </a:t>
            </a:r>
            <a:r>
              <a:rPr sz="1400" spc="-10" dirty="0">
                <a:latin typeface="Arial"/>
                <a:cs typeface="Arial"/>
              </a:rPr>
              <a:t>survival (7%)  20 </a:t>
            </a:r>
            <a:r>
              <a:rPr sz="1400" dirty="0">
                <a:latin typeface="Arial"/>
                <a:cs typeface="Arial"/>
              </a:rPr>
              <a:t>Worse </a:t>
            </a:r>
            <a:r>
              <a:rPr sz="1400" spc="-15" dirty="0">
                <a:latin typeface="Arial"/>
                <a:cs typeface="Arial"/>
              </a:rPr>
              <a:t>than expected graft </a:t>
            </a:r>
            <a:r>
              <a:rPr sz="1400" spc="-10" dirty="0">
                <a:latin typeface="Arial"/>
                <a:cs typeface="Arial"/>
              </a:rPr>
              <a:t>survival</a:t>
            </a:r>
            <a:r>
              <a:rPr sz="1400" spc="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(10%)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324600" y="4998720"/>
            <a:ext cx="189230" cy="360045"/>
            <a:chOff x="6324600" y="4998720"/>
            <a:chExt cx="189230" cy="360045"/>
          </a:xfrm>
        </p:grpSpPr>
        <p:sp>
          <p:nvSpPr>
            <p:cNvPr id="53" name="object 53"/>
            <p:cNvSpPr/>
            <p:nvPr/>
          </p:nvSpPr>
          <p:spPr>
            <a:xfrm>
              <a:off x="6324600" y="5202936"/>
              <a:ext cx="170688" cy="1554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33744" y="4998720"/>
              <a:ext cx="180340" cy="167640"/>
            </a:xfrm>
            <a:custGeom>
              <a:avLst/>
              <a:gdLst/>
              <a:ahLst/>
              <a:cxnLst/>
              <a:rect l="l" t="t" r="r" b="b"/>
              <a:pathLst>
                <a:path w="180340" h="167639">
                  <a:moveTo>
                    <a:pt x="89916" y="0"/>
                  </a:moveTo>
                  <a:lnTo>
                    <a:pt x="0" y="83819"/>
                  </a:lnTo>
                  <a:lnTo>
                    <a:pt x="89916" y="167639"/>
                  </a:lnTo>
                  <a:lnTo>
                    <a:pt x="179832" y="83819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337625" y="1033272"/>
            <a:ext cx="8394700" cy="5063490"/>
            <a:chOff x="2337625" y="1033272"/>
            <a:chExt cx="8394700" cy="5063490"/>
          </a:xfrm>
        </p:grpSpPr>
        <p:sp>
          <p:nvSpPr>
            <p:cNvPr id="4" name="object 4"/>
            <p:cNvSpPr/>
            <p:nvPr/>
          </p:nvSpPr>
          <p:spPr>
            <a:xfrm>
              <a:off x="2410968" y="1082040"/>
              <a:ext cx="8318500" cy="4940935"/>
            </a:xfrm>
            <a:custGeom>
              <a:avLst/>
              <a:gdLst/>
              <a:ahLst/>
              <a:cxnLst/>
              <a:rect l="l" t="t" r="r" b="b"/>
              <a:pathLst>
                <a:path w="8318500" h="4940935">
                  <a:moveTo>
                    <a:pt x="8317992" y="0"/>
                  </a:moveTo>
                  <a:lnTo>
                    <a:pt x="0" y="0"/>
                  </a:lnTo>
                  <a:lnTo>
                    <a:pt x="0" y="4940808"/>
                  </a:lnTo>
                  <a:lnTo>
                    <a:pt x="8317992" y="4940808"/>
                  </a:lnTo>
                  <a:lnTo>
                    <a:pt x="8317992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9444" y="4375404"/>
              <a:ext cx="8318500" cy="822960"/>
            </a:xfrm>
            <a:custGeom>
              <a:avLst/>
              <a:gdLst/>
              <a:ahLst/>
              <a:cxnLst/>
              <a:rect l="l" t="t" r="r" b="b"/>
              <a:pathLst>
                <a:path w="8318500" h="822960">
                  <a:moveTo>
                    <a:pt x="0" y="822960"/>
                  </a:moveTo>
                  <a:lnTo>
                    <a:pt x="3695700" y="822960"/>
                  </a:lnTo>
                </a:path>
                <a:path w="8318500" h="822960">
                  <a:moveTo>
                    <a:pt x="7780020" y="822960"/>
                  </a:moveTo>
                  <a:lnTo>
                    <a:pt x="8317992" y="822960"/>
                  </a:lnTo>
                </a:path>
                <a:path w="8318500" h="822960">
                  <a:moveTo>
                    <a:pt x="0" y="0"/>
                  </a:moveTo>
                  <a:lnTo>
                    <a:pt x="3695700" y="0"/>
                  </a:lnTo>
                </a:path>
                <a:path w="8318500" h="822960">
                  <a:moveTo>
                    <a:pt x="7780020" y="0"/>
                  </a:moveTo>
                  <a:lnTo>
                    <a:pt x="8317992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09444" y="1080516"/>
              <a:ext cx="8318500" cy="2472055"/>
            </a:xfrm>
            <a:custGeom>
              <a:avLst/>
              <a:gdLst/>
              <a:ahLst/>
              <a:cxnLst/>
              <a:rect l="l" t="t" r="r" b="b"/>
              <a:pathLst>
                <a:path w="8318500" h="2472054">
                  <a:moveTo>
                    <a:pt x="0" y="2471928"/>
                  </a:moveTo>
                  <a:lnTo>
                    <a:pt x="8317992" y="2471928"/>
                  </a:lnTo>
                </a:path>
                <a:path w="8318500" h="2472054">
                  <a:moveTo>
                    <a:pt x="0" y="1648968"/>
                  </a:moveTo>
                  <a:lnTo>
                    <a:pt x="8317992" y="1648968"/>
                  </a:lnTo>
                </a:path>
                <a:path w="8318500" h="2472054">
                  <a:moveTo>
                    <a:pt x="0" y="826008"/>
                  </a:moveTo>
                  <a:lnTo>
                    <a:pt x="8317992" y="826008"/>
                  </a:lnTo>
                </a:path>
                <a:path w="8318500" h="2472054">
                  <a:moveTo>
                    <a:pt x="0" y="0"/>
                  </a:moveTo>
                  <a:lnTo>
                    <a:pt x="8317992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09444" y="1080516"/>
              <a:ext cx="0" cy="4940935"/>
            </a:xfrm>
            <a:custGeom>
              <a:avLst/>
              <a:gdLst/>
              <a:ahLst/>
              <a:cxnLst/>
              <a:rect l="l" t="t" r="r" b="b"/>
              <a:pathLst>
                <a:path h="4940935">
                  <a:moveTo>
                    <a:pt x="0" y="494080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42388" y="1080516"/>
              <a:ext cx="67310" cy="4940935"/>
            </a:xfrm>
            <a:custGeom>
              <a:avLst/>
              <a:gdLst/>
              <a:ahLst/>
              <a:cxnLst/>
              <a:rect l="l" t="t" r="r" b="b"/>
              <a:pathLst>
                <a:path w="67310" h="4940935">
                  <a:moveTo>
                    <a:pt x="0" y="4940808"/>
                  </a:moveTo>
                  <a:lnTo>
                    <a:pt x="67056" y="4940808"/>
                  </a:lnTo>
                </a:path>
                <a:path w="67310" h="4940935">
                  <a:moveTo>
                    <a:pt x="0" y="4117848"/>
                  </a:moveTo>
                  <a:lnTo>
                    <a:pt x="67056" y="4117848"/>
                  </a:lnTo>
                </a:path>
                <a:path w="67310" h="4940935">
                  <a:moveTo>
                    <a:pt x="0" y="3294888"/>
                  </a:moveTo>
                  <a:lnTo>
                    <a:pt x="67056" y="3294888"/>
                  </a:lnTo>
                </a:path>
                <a:path w="67310" h="4940935">
                  <a:moveTo>
                    <a:pt x="0" y="2471928"/>
                  </a:moveTo>
                  <a:lnTo>
                    <a:pt x="67056" y="2471928"/>
                  </a:lnTo>
                </a:path>
                <a:path w="67310" h="4940935">
                  <a:moveTo>
                    <a:pt x="0" y="1648968"/>
                  </a:moveTo>
                  <a:lnTo>
                    <a:pt x="67056" y="1648968"/>
                  </a:lnTo>
                </a:path>
                <a:path w="67310" h="4940935">
                  <a:moveTo>
                    <a:pt x="0" y="826008"/>
                  </a:moveTo>
                  <a:lnTo>
                    <a:pt x="67056" y="826008"/>
                  </a:lnTo>
                </a:path>
                <a:path w="67310" h="4940935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09444" y="6021324"/>
              <a:ext cx="8318500" cy="70485"/>
            </a:xfrm>
            <a:custGeom>
              <a:avLst/>
              <a:gdLst/>
              <a:ahLst/>
              <a:cxnLst/>
              <a:rect l="l" t="t" r="r" b="b"/>
              <a:pathLst>
                <a:path w="8318500" h="70485">
                  <a:moveTo>
                    <a:pt x="0" y="0"/>
                  </a:moveTo>
                  <a:lnTo>
                    <a:pt x="8317992" y="0"/>
                  </a:lnTo>
                </a:path>
                <a:path w="8318500" h="70485">
                  <a:moveTo>
                    <a:pt x="0" y="0"/>
                  </a:moveTo>
                  <a:lnTo>
                    <a:pt x="0" y="70104"/>
                  </a:lnTo>
                </a:path>
                <a:path w="8318500" h="70485">
                  <a:moveTo>
                    <a:pt x="1664208" y="0"/>
                  </a:moveTo>
                  <a:lnTo>
                    <a:pt x="1664208" y="70104"/>
                  </a:lnTo>
                </a:path>
                <a:path w="8318500" h="70485">
                  <a:moveTo>
                    <a:pt x="3328416" y="0"/>
                  </a:moveTo>
                  <a:lnTo>
                    <a:pt x="3328416" y="70104"/>
                  </a:lnTo>
                </a:path>
                <a:path w="8318500" h="70485">
                  <a:moveTo>
                    <a:pt x="4992624" y="0"/>
                  </a:moveTo>
                  <a:lnTo>
                    <a:pt x="4992624" y="70104"/>
                  </a:lnTo>
                </a:path>
                <a:path w="8318500" h="70485">
                  <a:moveTo>
                    <a:pt x="6653783" y="0"/>
                  </a:moveTo>
                  <a:lnTo>
                    <a:pt x="6653783" y="70104"/>
                  </a:lnTo>
                </a:path>
                <a:path w="8318500" h="70485">
                  <a:moveTo>
                    <a:pt x="8317992" y="0"/>
                  </a:moveTo>
                  <a:lnTo>
                    <a:pt x="8317992" y="7010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32359" y="1524088"/>
              <a:ext cx="94487" cy="94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23343" y="1871560"/>
              <a:ext cx="94488" cy="94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21819" y="152561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21819" y="152561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85344" y="42672"/>
                  </a:lnTo>
                  <a:lnTo>
                    <a:pt x="42672" y="85344"/>
                  </a:lnTo>
                  <a:lnTo>
                    <a:pt x="0" y="42672"/>
                  </a:lnTo>
                  <a:lnTo>
                    <a:pt x="42672" y="0"/>
                  </a:lnTo>
                  <a:close/>
                </a:path>
              </a:pathLst>
            </a:custGeom>
            <a:ln w="9144">
              <a:solidFill>
                <a:srgbClr val="8AB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51874" y="1481416"/>
              <a:ext cx="94488" cy="94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61571" y="147684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61558" y="147684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85344" y="42672"/>
                  </a:lnTo>
                  <a:lnTo>
                    <a:pt x="42672" y="85344"/>
                  </a:lnTo>
                  <a:lnTo>
                    <a:pt x="0" y="42672"/>
                  </a:lnTo>
                  <a:lnTo>
                    <a:pt x="42672" y="0"/>
                  </a:lnTo>
                  <a:close/>
                </a:path>
              </a:pathLst>
            </a:custGeom>
            <a:ln w="9144">
              <a:solidFill>
                <a:srgbClr val="8AB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13674" y="1578952"/>
              <a:ext cx="94488" cy="944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59450" y="1767928"/>
              <a:ext cx="94488" cy="94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49151" y="1813648"/>
              <a:ext cx="94488" cy="94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63863" y="1033272"/>
              <a:ext cx="2822448" cy="12100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14514" y="1380832"/>
              <a:ext cx="94488" cy="94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64007" y="1594180"/>
              <a:ext cx="94488" cy="94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67567" y="1801456"/>
              <a:ext cx="94488" cy="94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6522" y="1383880"/>
              <a:ext cx="94488" cy="944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90983" y="1472272"/>
              <a:ext cx="210312" cy="1981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79134" y="1528660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79134" y="1528660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85344" y="42672"/>
                  </a:lnTo>
                  <a:lnTo>
                    <a:pt x="42672" y="85344"/>
                  </a:lnTo>
                  <a:lnTo>
                    <a:pt x="0" y="42672"/>
                  </a:lnTo>
                  <a:lnTo>
                    <a:pt x="42672" y="0"/>
                  </a:lnTo>
                  <a:close/>
                </a:path>
              </a:pathLst>
            </a:custGeom>
            <a:ln w="9144">
              <a:solidFill>
                <a:srgbClr val="8AB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79859" y="146160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79859" y="146160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85344" y="42672"/>
                  </a:lnTo>
                  <a:lnTo>
                    <a:pt x="42672" y="85344"/>
                  </a:lnTo>
                  <a:lnTo>
                    <a:pt x="0" y="42672"/>
                  </a:lnTo>
                  <a:lnTo>
                    <a:pt x="42672" y="0"/>
                  </a:lnTo>
                  <a:close/>
                </a:path>
              </a:pathLst>
            </a:custGeom>
            <a:ln w="9144">
              <a:solidFill>
                <a:srgbClr val="8AB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37187" y="154085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0" y="42672"/>
                  </a:lnTo>
                  <a:lnTo>
                    <a:pt x="42672" y="85344"/>
                  </a:lnTo>
                  <a:lnTo>
                    <a:pt x="85344" y="4267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37187" y="154085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72" y="0"/>
                  </a:moveTo>
                  <a:lnTo>
                    <a:pt x="85344" y="42672"/>
                  </a:lnTo>
                  <a:lnTo>
                    <a:pt x="42672" y="85344"/>
                  </a:lnTo>
                  <a:lnTo>
                    <a:pt x="0" y="42672"/>
                  </a:lnTo>
                  <a:lnTo>
                    <a:pt x="42672" y="0"/>
                  </a:lnTo>
                  <a:close/>
                </a:path>
              </a:pathLst>
            </a:custGeom>
            <a:ln w="9144">
              <a:solidFill>
                <a:srgbClr val="8AB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13888" y="1889759"/>
              <a:ext cx="2731135" cy="701040"/>
            </a:xfrm>
            <a:custGeom>
              <a:avLst/>
              <a:gdLst/>
              <a:ahLst/>
              <a:cxnLst/>
              <a:rect l="l" t="t" r="r" b="b"/>
              <a:pathLst>
                <a:path w="2731135" h="701039">
                  <a:moveTo>
                    <a:pt x="85344" y="512064"/>
                  </a:moveTo>
                  <a:lnTo>
                    <a:pt x="42672" y="469392"/>
                  </a:lnTo>
                  <a:lnTo>
                    <a:pt x="0" y="512064"/>
                  </a:lnTo>
                  <a:lnTo>
                    <a:pt x="42672" y="554736"/>
                  </a:lnTo>
                  <a:lnTo>
                    <a:pt x="85344" y="512064"/>
                  </a:lnTo>
                  <a:close/>
                </a:path>
                <a:path w="2731135" h="701039">
                  <a:moveTo>
                    <a:pt x="560832" y="658368"/>
                  </a:moveTo>
                  <a:lnTo>
                    <a:pt x="518160" y="615696"/>
                  </a:lnTo>
                  <a:lnTo>
                    <a:pt x="475488" y="658368"/>
                  </a:lnTo>
                  <a:lnTo>
                    <a:pt x="518160" y="701040"/>
                  </a:lnTo>
                  <a:lnTo>
                    <a:pt x="560832" y="658368"/>
                  </a:lnTo>
                  <a:close/>
                </a:path>
                <a:path w="2731135" h="701039">
                  <a:moveTo>
                    <a:pt x="2731008" y="42672"/>
                  </a:moveTo>
                  <a:lnTo>
                    <a:pt x="2688336" y="0"/>
                  </a:lnTo>
                  <a:lnTo>
                    <a:pt x="2645664" y="42672"/>
                  </a:lnTo>
                  <a:lnTo>
                    <a:pt x="2688336" y="85344"/>
                  </a:lnTo>
                  <a:lnTo>
                    <a:pt x="2731008" y="426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92523" y="1089657"/>
              <a:ext cx="0" cy="4932045"/>
            </a:xfrm>
            <a:custGeom>
              <a:avLst/>
              <a:gdLst/>
              <a:ahLst/>
              <a:cxnLst/>
              <a:rect l="l" t="t" r="r" b="b"/>
              <a:pathLst>
                <a:path h="4932045">
                  <a:moveTo>
                    <a:pt x="0" y="49317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05144" y="3895344"/>
              <a:ext cx="4084320" cy="1640205"/>
            </a:xfrm>
            <a:custGeom>
              <a:avLst/>
              <a:gdLst/>
              <a:ahLst/>
              <a:cxnLst/>
              <a:rect l="l" t="t" r="r" b="b"/>
              <a:pathLst>
                <a:path w="4084320" h="1640204">
                  <a:moveTo>
                    <a:pt x="4084320" y="0"/>
                  </a:moveTo>
                  <a:lnTo>
                    <a:pt x="0" y="0"/>
                  </a:lnTo>
                  <a:lnTo>
                    <a:pt x="0" y="1639823"/>
                  </a:lnTo>
                  <a:lnTo>
                    <a:pt x="4084320" y="1639823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05144" y="3895344"/>
              <a:ext cx="4084320" cy="1640205"/>
            </a:xfrm>
            <a:custGeom>
              <a:avLst/>
              <a:gdLst/>
              <a:ahLst/>
              <a:cxnLst/>
              <a:rect l="l" t="t" r="r" b="b"/>
              <a:pathLst>
                <a:path w="4084320" h="1640204">
                  <a:moveTo>
                    <a:pt x="0" y="0"/>
                  </a:moveTo>
                  <a:lnTo>
                    <a:pt x="4084320" y="0"/>
                  </a:lnTo>
                  <a:lnTo>
                    <a:pt x="4084320" y="1639823"/>
                  </a:lnTo>
                  <a:lnTo>
                    <a:pt x="0" y="1639823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946592" y="5854142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46592" y="5030725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46592" y="4207308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46592" y="3383891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70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46592" y="2560473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19490" y="913639"/>
            <a:ext cx="4089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90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34069" y="612686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94646" y="6095264"/>
            <a:ext cx="5005705" cy="6908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345"/>
              </a:spcBef>
              <a:tabLst>
                <a:tab pos="1951989" algn="l"/>
                <a:tab pos="3615054" algn="l"/>
              </a:tabLst>
            </a:pPr>
            <a:r>
              <a:rPr sz="1800" spc="-10" dirty="0">
                <a:latin typeface="Arial"/>
                <a:cs typeface="Arial"/>
              </a:rPr>
              <a:t>200	400	</a:t>
            </a:r>
            <a:r>
              <a:rPr sz="1800" spc="-15" dirty="0">
                <a:latin typeface="Arial"/>
                <a:cs typeface="Arial"/>
              </a:rPr>
              <a:t>600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ts val="1725"/>
              </a:lnSpc>
              <a:spcBef>
                <a:spcPts val="225"/>
              </a:spcBef>
            </a:pPr>
            <a:r>
              <a:rPr sz="1500" b="1" spc="-5" dirty="0">
                <a:latin typeface="Arial"/>
                <a:cs typeface="Arial"/>
              </a:rPr>
              <a:t>Number of </a:t>
            </a:r>
            <a:r>
              <a:rPr sz="1500" b="1" spc="-10" dirty="0">
                <a:latin typeface="Arial"/>
                <a:cs typeface="Arial"/>
              </a:rPr>
              <a:t>Transplants </a:t>
            </a:r>
            <a:r>
              <a:rPr sz="1500" b="1" spc="-15" dirty="0">
                <a:latin typeface="Arial"/>
                <a:cs typeface="Arial"/>
              </a:rPr>
              <a:t>2011 </a:t>
            </a:r>
            <a:r>
              <a:rPr sz="1500" b="1" spc="5" dirty="0">
                <a:latin typeface="Arial"/>
                <a:cs typeface="Arial"/>
              </a:rPr>
              <a:t>– </a:t>
            </a:r>
            <a:r>
              <a:rPr sz="1500" b="1" dirty="0">
                <a:latin typeface="Arial"/>
                <a:cs typeface="Arial"/>
              </a:rPr>
              <a:t>2013 (Three </a:t>
            </a:r>
            <a:r>
              <a:rPr sz="1500" b="1" spc="-15" dirty="0">
                <a:latin typeface="Arial"/>
                <a:cs typeface="Arial"/>
              </a:rPr>
              <a:t>Year</a:t>
            </a:r>
            <a:r>
              <a:rPr sz="1500" b="1" spc="-1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Period)</a:t>
            </a:r>
            <a:endParaRPr sz="1500" dirty="0">
              <a:latin typeface="Arial"/>
              <a:cs typeface="Arial"/>
            </a:endParaRPr>
          </a:p>
          <a:p>
            <a:pPr algn="ctr">
              <a:lnSpc>
                <a:spcPts val="885"/>
              </a:lnSpc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61056" y="6126862"/>
            <a:ext cx="403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8</a:t>
            </a:r>
            <a:r>
              <a:rPr sz="1800" spc="-25" dirty="0">
                <a:latin typeface="Arial"/>
                <a:cs typeface="Arial"/>
              </a:rPr>
              <a:t>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461028" y="6126862"/>
            <a:ext cx="534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r>
              <a:rPr sz="1800" spc="-2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959852" y="4436364"/>
            <a:ext cx="786765" cy="289560"/>
          </a:xfrm>
          <a:prstGeom prst="rect">
            <a:avLst/>
          </a:prstGeom>
          <a:solidFill>
            <a:srgbClr val="8FB5E4">
              <a:alpha val="21958"/>
            </a:srgbClr>
          </a:solidFill>
          <a:ln w="15240">
            <a:solidFill>
              <a:srgbClr val="D9E6F6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254"/>
              </a:spcBef>
            </a:pPr>
            <a:r>
              <a:rPr sz="1400" spc="-15" dirty="0">
                <a:latin typeface="Arial"/>
                <a:cs typeface="Arial"/>
              </a:rPr>
              <a:t>94.7%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52335" y="3986972"/>
            <a:ext cx="27514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Number of programs included: </a:t>
            </a:r>
            <a:r>
              <a:rPr sz="1400" spc="-15" dirty="0">
                <a:latin typeface="Arial"/>
                <a:cs typeface="Arial"/>
              </a:rPr>
              <a:t>209  </a:t>
            </a:r>
            <a:r>
              <a:rPr sz="1400" spc="-10" dirty="0">
                <a:latin typeface="Arial"/>
                <a:cs typeface="Arial"/>
              </a:rPr>
              <a:t>Number of transplants: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38,370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52335" y="4413729"/>
            <a:ext cx="16967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1 </a:t>
            </a:r>
            <a:r>
              <a:rPr sz="1400" spc="-45" dirty="0">
                <a:latin typeface="Arial"/>
                <a:cs typeface="Arial"/>
              </a:rPr>
              <a:t>Year </a:t>
            </a:r>
            <a:r>
              <a:rPr sz="1400" spc="-10" dirty="0">
                <a:latin typeface="Arial"/>
                <a:cs typeface="Arial"/>
              </a:rPr>
              <a:t>Graft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Survival: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407920" y="1213103"/>
            <a:ext cx="8319770" cy="3996054"/>
            <a:chOff x="2407920" y="1213103"/>
            <a:chExt cx="8319770" cy="3996054"/>
          </a:xfrm>
        </p:grpSpPr>
        <p:sp>
          <p:nvSpPr>
            <p:cNvPr id="50" name="object 50"/>
            <p:cNvSpPr/>
            <p:nvPr/>
          </p:nvSpPr>
          <p:spPr>
            <a:xfrm>
              <a:off x="6315455" y="4831080"/>
              <a:ext cx="180340" cy="167640"/>
            </a:xfrm>
            <a:custGeom>
              <a:avLst/>
              <a:gdLst/>
              <a:ahLst/>
              <a:cxnLst/>
              <a:rect l="l" t="t" r="r" b="b"/>
              <a:pathLst>
                <a:path w="180339" h="167639">
                  <a:moveTo>
                    <a:pt x="89916" y="0"/>
                  </a:moveTo>
                  <a:lnTo>
                    <a:pt x="0" y="83820"/>
                  </a:lnTo>
                  <a:lnTo>
                    <a:pt x="89916" y="167640"/>
                  </a:lnTo>
                  <a:lnTo>
                    <a:pt x="179832" y="83820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427208" y="1213103"/>
              <a:ext cx="131064" cy="1219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07920" y="1450847"/>
              <a:ext cx="8319770" cy="0"/>
            </a:xfrm>
            <a:custGeom>
              <a:avLst/>
              <a:gdLst/>
              <a:ahLst/>
              <a:cxnLst/>
              <a:rect l="l" t="t" r="r" b="b"/>
              <a:pathLst>
                <a:path w="8319770">
                  <a:moveTo>
                    <a:pt x="0" y="0"/>
                  </a:moveTo>
                  <a:lnTo>
                    <a:pt x="8319554" y="0"/>
                  </a:lnTo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18504" y="5050536"/>
              <a:ext cx="170688" cy="1584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540055" y="4799253"/>
            <a:ext cx="360807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4 </a:t>
            </a:r>
            <a:r>
              <a:rPr sz="1400" spc="-15" dirty="0">
                <a:latin typeface="Arial"/>
                <a:cs typeface="Arial"/>
              </a:rPr>
              <a:t>Greater than expected graft </a:t>
            </a:r>
            <a:r>
              <a:rPr sz="1400" spc="-10" dirty="0">
                <a:latin typeface="Arial"/>
                <a:cs typeface="Arial"/>
              </a:rPr>
              <a:t>survival (1.9%)  </a:t>
            </a:r>
            <a:r>
              <a:rPr sz="1400" spc="-5" dirty="0">
                <a:latin typeface="Arial"/>
                <a:cs typeface="Arial"/>
              </a:rPr>
              <a:t>5 </a:t>
            </a:r>
            <a:r>
              <a:rPr sz="1400" dirty="0">
                <a:latin typeface="Arial"/>
                <a:cs typeface="Arial"/>
              </a:rPr>
              <a:t>Worse </a:t>
            </a:r>
            <a:r>
              <a:rPr sz="1400" spc="-15" dirty="0">
                <a:latin typeface="Arial"/>
                <a:cs typeface="Arial"/>
              </a:rPr>
              <a:t>than expected graft </a:t>
            </a:r>
            <a:r>
              <a:rPr sz="1400" spc="-10" dirty="0">
                <a:latin typeface="Arial"/>
                <a:cs typeface="Arial"/>
              </a:rPr>
              <a:t>survival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(2.4%)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4376" y="2622753"/>
            <a:ext cx="774065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Arial"/>
                <a:cs typeface="Arial"/>
              </a:rPr>
              <a:t>Percent  </a:t>
            </a:r>
            <a:r>
              <a:rPr sz="1500" b="1" spc="-5" dirty="0">
                <a:latin typeface="Arial"/>
                <a:cs typeface="Arial"/>
              </a:rPr>
              <a:t>1-year  </a:t>
            </a:r>
            <a:r>
              <a:rPr sz="1500" b="1" spc="5" dirty="0">
                <a:latin typeface="Arial"/>
                <a:cs typeface="Arial"/>
              </a:rPr>
              <a:t>Graft  </a:t>
            </a:r>
            <a:r>
              <a:rPr sz="1500" b="1" dirty="0">
                <a:latin typeface="Arial"/>
                <a:cs typeface="Arial"/>
              </a:rPr>
              <a:t>S</a:t>
            </a:r>
            <a:r>
              <a:rPr sz="1500" b="1" spc="-10" dirty="0">
                <a:latin typeface="Arial"/>
                <a:cs typeface="Arial"/>
              </a:rPr>
              <a:t>u</a:t>
            </a:r>
            <a:r>
              <a:rPr sz="1500" b="1" spc="10" dirty="0">
                <a:latin typeface="Arial"/>
                <a:cs typeface="Arial"/>
              </a:rPr>
              <a:t>r</a:t>
            </a:r>
            <a:r>
              <a:rPr sz="1500" b="1" dirty="0">
                <a:latin typeface="Arial"/>
                <a:cs typeface="Arial"/>
              </a:rPr>
              <a:t>v</a:t>
            </a:r>
            <a:r>
              <a:rPr sz="1500" b="1" spc="10" dirty="0">
                <a:latin typeface="Arial"/>
                <a:cs typeface="Arial"/>
              </a:rPr>
              <a:t>i</a:t>
            </a:r>
            <a:r>
              <a:rPr sz="1500" b="1" dirty="0">
                <a:latin typeface="Arial"/>
                <a:cs typeface="Arial"/>
              </a:rPr>
              <a:t>val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2958655" y="103124"/>
            <a:ext cx="6871145" cy="10092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Adult Kidney Transplant Outcomes</a:t>
            </a:r>
          </a:p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2011 - 2013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975" y="173426"/>
            <a:ext cx="108966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kern="1200" spc="-10" dirty="0">
                <a:solidFill>
                  <a:srgbClr val="002060"/>
                </a:solidFill>
              </a:rPr>
              <a:t>Huge Variation in Cost Across 30 High-Volume Hospitals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23260" y="1044384"/>
            <a:ext cx="50311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Arial"/>
                <a:cs typeface="Arial"/>
              </a:rPr>
              <a:t>TKA </a:t>
            </a:r>
            <a:r>
              <a:rPr sz="2000" spc="-45" dirty="0">
                <a:latin typeface="Arial"/>
                <a:cs typeface="Arial"/>
              </a:rPr>
              <a:t>Total </a:t>
            </a:r>
            <a:r>
              <a:rPr sz="2000" spc="-10" dirty="0">
                <a:latin typeface="Arial"/>
                <a:cs typeface="Arial"/>
              </a:rPr>
              <a:t>Personnel and </a:t>
            </a:r>
            <a:r>
              <a:rPr sz="2000" spc="-5" dirty="0">
                <a:latin typeface="Arial"/>
                <a:cs typeface="Arial"/>
              </a:rPr>
              <a:t>Consumable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Costs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86784" y="2737104"/>
            <a:ext cx="1557655" cy="1420495"/>
            <a:chOff x="3986784" y="2737104"/>
            <a:chExt cx="1557655" cy="1420495"/>
          </a:xfrm>
        </p:grpSpPr>
        <p:sp>
          <p:nvSpPr>
            <p:cNvPr id="5" name="object 5"/>
            <p:cNvSpPr/>
            <p:nvPr/>
          </p:nvSpPr>
          <p:spPr>
            <a:xfrm>
              <a:off x="3991356" y="3387852"/>
              <a:ext cx="1548765" cy="426720"/>
            </a:xfrm>
            <a:custGeom>
              <a:avLst/>
              <a:gdLst/>
              <a:ahLst/>
              <a:cxnLst/>
              <a:rect l="l" t="t" r="r" b="b"/>
              <a:pathLst>
                <a:path w="1548764" h="426720">
                  <a:moveTo>
                    <a:pt x="1548384" y="0"/>
                  </a:moveTo>
                  <a:lnTo>
                    <a:pt x="0" y="0"/>
                  </a:lnTo>
                  <a:lnTo>
                    <a:pt x="0" y="426719"/>
                  </a:lnTo>
                  <a:lnTo>
                    <a:pt x="1548384" y="426719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005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1356" y="3387852"/>
              <a:ext cx="1548765" cy="426720"/>
            </a:xfrm>
            <a:custGeom>
              <a:avLst/>
              <a:gdLst/>
              <a:ahLst/>
              <a:cxnLst/>
              <a:rect l="l" t="t" r="r" b="b"/>
              <a:pathLst>
                <a:path w="1548764" h="426720">
                  <a:moveTo>
                    <a:pt x="0" y="0"/>
                  </a:moveTo>
                  <a:lnTo>
                    <a:pt x="1548384" y="0"/>
                  </a:lnTo>
                  <a:lnTo>
                    <a:pt x="1548384" y="426719"/>
                  </a:lnTo>
                  <a:lnTo>
                    <a:pt x="0" y="42671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91356" y="3119628"/>
              <a:ext cx="1548765" cy="268605"/>
            </a:xfrm>
            <a:custGeom>
              <a:avLst/>
              <a:gdLst/>
              <a:ahLst/>
              <a:cxnLst/>
              <a:rect l="l" t="t" r="r" b="b"/>
              <a:pathLst>
                <a:path w="1548764" h="268604">
                  <a:moveTo>
                    <a:pt x="1548384" y="0"/>
                  </a:moveTo>
                  <a:lnTo>
                    <a:pt x="0" y="0"/>
                  </a:lnTo>
                  <a:lnTo>
                    <a:pt x="0" y="268224"/>
                  </a:lnTo>
                  <a:lnTo>
                    <a:pt x="1548384" y="268224"/>
                  </a:lnTo>
                  <a:lnTo>
                    <a:pt x="1548384" y="0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1356" y="3119628"/>
              <a:ext cx="1548765" cy="268605"/>
            </a:xfrm>
            <a:custGeom>
              <a:avLst/>
              <a:gdLst/>
              <a:ahLst/>
              <a:cxnLst/>
              <a:rect l="l" t="t" r="r" b="b"/>
              <a:pathLst>
                <a:path w="1548764" h="268604">
                  <a:moveTo>
                    <a:pt x="0" y="0"/>
                  </a:moveTo>
                  <a:lnTo>
                    <a:pt x="1548384" y="0"/>
                  </a:lnTo>
                  <a:lnTo>
                    <a:pt x="1548384" y="268224"/>
                  </a:lnTo>
                  <a:lnTo>
                    <a:pt x="0" y="26822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38116" y="3814572"/>
              <a:ext cx="58419" cy="338455"/>
            </a:xfrm>
            <a:custGeom>
              <a:avLst/>
              <a:gdLst/>
              <a:ahLst/>
              <a:cxnLst/>
              <a:rect l="l" t="t" r="r" b="b"/>
              <a:pathLst>
                <a:path w="58420" h="338454">
                  <a:moveTo>
                    <a:pt x="27432" y="0"/>
                  </a:moveTo>
                  <a:lnTo>
                    <a:pt x="27432" y="338328"/>
                  </a:lnTo>
                </a:path>
                <a:path w="58420" h="338454">
                  <a:moveTo>
                    <a:pt x="0" y="338328"/>
                  </a:moveTo>
                  <a:lnTo>
                    <a:pt x="57912" y="33832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8116" y="2741676"/>
              <a:ext cx="58419" cy="378460"/>
            </a:xfrm>
            <a:custGeom>
              <a:avLst/>
              <a:gdLst/>
              <a:ahLst/>
              <a:cxnLst/>
              <a:rect l="l" t="t" r="r" b="b"/>
              <a:pathLst>
                <a:path w="58420" h="378460">
                  <a:moveTo>
                    <a:pt x="27432" y="377951"/>
                  </a:moveTo>
                  <a:lnTo>
                    <a:pt x="27432" y="0"/>
                  </a:lnTo>
                </a:path>
                <a:path w="58420" h="37846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857743" y="1856232"/>
            <a:ext cx="1557655" cy="1795780"/>
            <a:chOff x="7857743" y="1856232"/>
            <a:chExt cx="1557655" cy="1795780"/>
          </a:xfrm>
        </p:grpSpPr>
        <p:sp>
          <p:nvSpPr>
            <p:cNvPr id="12" name="object 12"/>
            <p:cNvSpPr/>
            <p:nvPr/>
          </p:nvSpPr>
          <p:spPr>
            <a:xfrm>
              <a:off x="7862315" y="2689860"/>
              <a:ext cx="1548765" cy="304800"/>
            </a:xfrm>
            <a:custGeom>
              <a:avLst/>
              <a:gdLst/>
              <a:ahLst/>
              <a:cxnLst/>
              <a:rect l="l" t="t" r="r" b="b"/>
              <a:pathLst>
                <a:path w="1548765" h="304800">
                  <a:moveTo>
                    <a:pt x="1548383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548383" y="304800"/>
                  </a:lnTo>
                  <a:lnTo>
                    <a:pt x="1548383" y="0"/>
                  </a:lnTo>
                  <a:close/>
                </a:path>
              </a:pathLst>
            </a:custGeom>
            <a:solidFill>
              <a:srgbClr val="005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62315" y="2689860"/>
              <a:ext cx="1548765" cy="304800"/>
            </a:xfrm>
            <a:custGeom>
              <a:avLst/>
              <a:gdLst/>
              <a:ahLst/>
              <a:cxnLst/>
              <a:rect l="l" t="t" r="r" b="b"/>
              <a:pathLst>
                <a:path w="1548765" h="304800">
                  <a:moveTo>
                    <a:pt x="0" y="0"/>
                  </a:moveTo>
                  <a:lnTo>
                    <a:pt x="1548383" y="0"/>
                  </a:lnTo>
                  <a:lnTo>
                    <a:pt x="1548383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62315" y="2388108"/>
              <a:ext cx="1548765" cy="302260"/>
            </a:xfrm>
            <a:custGeom>
              <a:avLst/>
              <a:gdLst/>
              <a:ahLst/>
              <a:cxnLst/>
              <a:rect l="l" t="t" r="r" b="b"/>
              <a:pathLst>
                <a:path w="1548765" h="302260">
                  <a:moveTo>
                    <a:pt x="1548383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548383" y="301751"/>
                  </a:lnTo>
                  <a:lnTo>
                    <a:pt x="1548383" y="0"/>
                  </a:lnTo>
                  <a:close/>
                </a:path>
              </a:pathLst>
            </a:custGeom>
            <a:solidFill>
              <a:srgbClr val="8F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62315" y="2388108"/>
              <a:ext cx="1548765" cy="302260"/>
            </a:xfrm>
            <a:custGeom>
              <a:avLst/>
              <a:gdLst/>
              <a:ahLst/>
              <a:cxnLst/>
              <a:rect l="l" t="t" r="r" b="b"/>
              <a:pathLst>
                <a:path w="1548765" h="302260">
                  <a:moveTo>
                    <a:pt x="0" y="0"/>
                  </a:moveTo>
                  <a:lnTo>
                    <a:pt x="1548383" y="0"/>
                  </a:lnTo>
                  <a:lnTo>
                    <a:pt x="1548383" y="301751"/>
                  </a:lnTo>
                  <a:lnTo>
                    <a:pt x="0" y="30175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09075" y="2994660"/>
              <a:ext cx="55244" cy="652780"/>
            </a:xfrm>
            <a:custGeom>
              <a:avLst/>
              <a:gdLst/>
              <a:ahLst/>
              <a:cxnLst/>
              <a:rect l="l" t="t" r="r" b="b"/>
              <a:pathLst>
                <a:path w="55245" h="652779">
                  <a:moveTo>
                    <a:pt x="27431" y="0"/>
                  </a:moveTo>
                  <a:lnTo>
                    <a:pt x="27431" y="652272"/>
                  </a:lnTo>
                </a:path>
                <a:path w="55245" h="652779">
                  <a:moveTo>
                    <a:pt x="0" y="652272"/>
                  </a:moveTo>
                  <a:lnTo>
                    <a:pt x="54863" y="65227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09075" y="1860804"/>
              <a:ext cx="55244" cy="527685"/>
            </a:xfrm>
            <a:custGeom>
              <a:avLst/>
              <a:gdLst/>
              <a:ahLst/>
              <a:cxnLst/>
              <a:rect l="l" t="t" r="r" b="b"/>
              <a:pathLst>
                <a:path w="55245" h="527685">
                  <a:moveTo>
                    <a:pt x="27431" y="527303"/>
                  </a:moveTo>
                  <a:lnTo>
                    <a:pt x="27431" y="0"/>
                  </a:lnTo>
                </a:path>
                <a:path w="55245" h="527685">
                  <a:moveTo>
                    <a:pt x="0" y="0"/>
                  </a:moveTo>
                  <a:lnTo>
                    <a:pt x="54863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763011" y="1554480"/>
            <a:ext cx="7813675" cy="3732529"/>
            <a:chOff x="2763011" y="1554480"/>
            <a:chExt cx="7813675" cy="3732529"/>
          </a:xfrm>
        </p:grpSpPr>
        <p:sp>
          <p:nvSpPr>
            <p:cNvPr id="19" name="object 19"/>
            <p:cNvSpPr/>
            <p:nvPr/>
          </p:nvSpPr>
          <p:spPr>
            <a:xfrm>
              <a:off x="2830067" y="1559052"/>
              <a:ext cx="0" cy="3657600"/>
            </a:xfrm>
            <a:custGeom>
              <a:avLst/>
              <a:gdLst/>
              <a:ahLst/>
              <a:cxnLst/>
              <a:rect l="l" t="t" r="r" b="b"/>
              <a:pathLst>
                <a:path h="3657600">
                  <a:moveTo>
                    <a:pt x="0" y="365760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63011" y="1559052"/>
              <a:ext cx="67310" cy="3657600"/>
            </a:xfrm>
            <a:custGeom>
              <a:avLst/>
              <a:gdLst/>
              <a:ahLst/>
              <a:cxnLst/>
              <a:rect l="l" t="t" r="r" b="b"/>
              <a:pathLst>
                <a:path w="67310" h="3657600">
                  <a:moveTo>
                    <a:pt x="0" y="3657600"/>
                  </a:moveTo>
                  <a:lnTo>
                    <a:pt x="67056" y="3657600"/>
                  </a:lnTo>
                </a:path>
                <a:path w="67310" h="3657600">
                  <a:moveTo>
                    <a:pt x="0" y="3291840"/>
                  </a:moveTo>
                  <a:lnTo>
                    <a:pt x="67056" y="3291840"/>
                  </a:lnTo>
                </a:path>
                <a:path w="67310" h="3657600">
                  <a:moveTo>
                    <a:pt x="0" y="2926080"/>
                  </a:moveTo>
                  <a:lnTo>
                    <a:pt x="67056" y="2926080"/>
                  </a:lnTo>
                </a:path>
                <a:path w="67310" h="3657600">
                  <a:moveTo>
                    <a:pt x="0" y="2560320"/>
                  </a:moveTo>
                  <a:lnTo>
                    <a:pt x="67056" y="2560320"/>
                  </a:lnTo>
                </a:path>
                <a:path w="67310" h="3657600">
                  <a:moveTo>
                    <a:pt x="0" y="2194560"/>
                  </a:moveTo>
                  <a:lnTo>
                    <a:pt x="67056" y="2194560"/>
                  </a:lnTo>
                </a:path>
                <a:path w="67310" h="3657600">
                  <a:moveTo>
                    <a:pt x="0" y="1828800"/>
                  </a:moveTo>
                  <a:lnTo>
                    <a:pt x="67056" y="1828800"/>
                  </a:lnTo>
                </a:path>
                <a:path w="67310" h="3657600">
                  <a:moveTo>
                    <a:pt x="0" y="1463039"/>
                  </a:moveTo>
                  <a:lnTo>
                    <a:pt x="67056" y="1463039"/>
                  </a:lnTo>
                </a:path>
                <a:path w="67310" h="3657600">
                  <a:moveTo>
                    <a:pt x="0" y="1097280"/>
                  </a:moveTo>
                  <a:lnTo>
                    <a:pt x="67056" y="1097280"/>
                  </a:lnTo>
                </a:path>
                <a:path w="67310" h="3657600">
                  <a:moveTo>
                    <a:pt x="0" y="731519"/>
                  </a:moveTo>
                  <a:lnTo>
                    <a:pt x="67056" y="731519"/>
                  </a:lnTo>
                </a:path>
                <a:path w="67310" h="3657600">
                  <a:moveTo>
                    <a:pt x="0" y="365760"/>
                  </a:moveTo>
                  <a:lnTo>
                    <a:pt x="67056" y="365760"/>
                  </a:lnTo>
                </a:path>
                <a:path w="67310" h="365760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30067" y="5216651"/>
              <a:ext cx="7741920" cy="70485"/>
            </a:xfrm>
            <a:custGeom>
              <a:avLst/>
              <a:gdLst/>
              <a:ahLst/>
              <a:cxnLst/>
              <a:rect l="l" t="t" r="r" b="b"/>
              <a:pathLst>
                <a:path w="7741920" h="70485">
                  <a:moveTo>
                    <a:pt x="0" y="0"/>
                  </a:moveTo>
                  <a:lnTo>
                    <a:pt x="7741920" y="0"/>
                  </a:lnTo>
                </a:path>
                <a:path w="7741920" h="70485">
                  <a:moveTo>
                    <a:pt x="0" y="0"/>
                  </a:moveTo>
                  <a:lnTo>
                    <a:pt x="0" y="70104"/>
                  </a:lnTo>
                </a:path>
                <a:path w="7741920" h="70485">
                  <a:moveTo>
                    <a:pt x="3870960" y="0"/>
                  </a:moveTo>
                  <a:lnTo>
                    <a:pt x="3870960" y="70104"/>
                  </a:lnTo>
                </a:path>
                <a:path w="7741920" h="70485">
                  <a:moveTo>
                    <a:pt x="7741920" y="0"/>
                  </a:moveTo>
                  <a:lnTo>
                    <a:pt x="7741920" y="70104"/>
                  </a:lnTo>
                </a:path>
              </a:pathLst>
            </a:custGeom>
            <a:ln w="9144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40241" y="1299019"/>
            <a:ext cx="408940" cy="405002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R="10795" algn="r">
              <a:lnSpc>
                <a:spcPct val="100000"/>
              </a:lnSpc>
              <a:spcBef>
                <a:spcPts val="819"/>
              </a:spcBef>
            </a:pP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00</a:t>
            </a:r>
            <a:endParaRPr sz="1800">
              <a:latin typeface="Arial"/>
              <a:cs typeface="Arial"/>
            </a:endParaRPr>
          </a:p>
          <a:p>
            <a:pPr marR="9525" algn="r">
              <a:lnSpc>
                <a:spcPct val="100000"/>
              </a:lnSpc>
              <a:spcBef>
                <a:spcPts val="725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r>
              <a:rPr sz="1800" spc="-25" dirty="0"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  <a:p>
            <a:pPr marR="9525" algn="r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r>
              <a:rPr sz="1800" spc="-25" dirty="0"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  <a:p>
            <a:pPr marR="9525" algn="r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r>
              <a:rPr sz="1800" spc="-25" dirty="0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  <a:p>
            <a:pPr marR="9525" algn="r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r>
              <a:rPr sz="1800" spc="-25" dirty="0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  <a:p>
            <a:pPr marR="9525" algn="r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r>
              <a:rPr sz="1800" spc="-25" dirty="0">
                <a:latin typeface="Arial"/>
                <a:cs typeface="Arial"/>
              </a:rPr>
              <a:t>00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Arial"/>
                <a:cs typeface="Arial"/>
              </a:rPr>
              <a:t>80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720"/>
              </a:spcBef>
            </a:pPr>
            <a:r>
              <a:rPr sz="1800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2200" y="5321236"/>
            <a:ext cx="70106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0">
              <a:lnSpc>
                <a:spcPct val="100000"/>
              </a:lnSpc>
              <a:spcBef>
                <a:spcPts val="100"/>
              </a:spcBef>
              <a:tabLst>
                <a:tab pos="5534025" algn="l"/>
              </a:tabLst>
            </a:pPr>
            <a:r>
              <a:rPr sz="1800" spc="-5" dirty="0">
                <a:latin typeface="Arial"/>
                <a:cs typeface="Arial"/>
              </a:rPr>
              <a:t>Personnel	</a:t>
            </a:r>
            <a:r>
              <a:rPr sz="1800" spc="-5" dirty="0" smtClean="0">
                <a:latin typeface="Arial"/>
                <a:cs typeface="Arial"/>
              </a:rPr>
              <a:t>Consumables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75223" y="2611881"/>
            <a:ext cx="11868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Arial"/>
                <a:cs typeface="Arial"/>
              </a:rPr>
              <a:t>90</a:t>
            </a:r>
            <a:r>
              <a:rPr sz="1350" baseline="27777" dirty="0">
                <a:latin typeface="Arial"/>
                <a:cs typeface="Arial"/>
              </a:rPr>
              <a:t>th</a:t>
            </a:r>
            <a:r>
              <a:rPr sz="1350" spc="172" baseline="27777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percentile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16108" y="2883062"/>
            <a:ext cx="1186815" cy="69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562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75</a:t>
            </a:r>
            <a:r>
              <a:rPr sz="1350" baseline="27777" dirty="0">
                <a:latin typeface="Arial"/>
                <a:cs typeface="Arial"/>
              </a:rPr>
              <a:t>th </a:t>
            </a:r>
            <a:r>
              <a:rPr sz="1400" spc="-10" dirty="0">
                <a:latin typeface="Arial"/>
                <a:cs typeface="Arial"/>
              </a:rPr>
              <a:t>percentile  </a:t>
            </a:r>
            <a:r>
              <a:rPr sz="1400" spc="-20" dirty="0">
                <a:latin typeface="Arial"/>
                <a:cs typeface="Arial"/>
              </a:rPr>
              <a:t>Median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13280" y="3628108"/>
            <a:ext cx="1189990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540">
              <a:lnSpc>
                <a:spcPct val="1497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25</a:t>
            </a:r>
            <a:r>
              <a:rPr sz="1350" baseline="27777" dirty="0">
                <a:latin typeface="Arial"/>
                <a:cs typeface="Arial"/>
              </a:rPr>
              <a:t>th </a:t>
            </a:r>
            <a:r>
              <a:rPr sz="1400" spc="-10" dirty="0">
                <a:latin typeface="Arial"/>
                <a:cs typeface="Arial"/>
              </a:rPr>
              <a:t>percentile  </a:t>
            </a:r>
            <a:r>
              <a:rPr sz="1400" dirty="0">
                <a:latin typeface="Arial"/>
                <a:cs typeface="Arial"/>
              </a:rPr>
              <a:t>10</a:t>
            </a:r>
            <a:r>
              <a:rPr sz="1350" baseline="27777" dirty="0">
                <a:latin typeface="Arial"/>
                <a:cs typeface="Arial"/>
              </a:rPr>
              <a:t>th</a:t>
            </a:r>
            <a:r>
              <a:rPr sz="1350" spc="127" baseline="27777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percentile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63821" y="2595346"/>
            <a:ext cx="409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135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88865" y="3993692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58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97427" y="2956992"/>
            <a:ext cx="410209" cy="105537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445"/>
              </a:spcBef>
            </a:pPr>
            <a:r>
              <a:rPr sz="1800" spc="-50" dirty="0">
                <a:latin typeface="Arial"/>
                <a:cs typeface="Arial"/>
              </a:rPr>
              <a:t>115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  <a:p>
            <a:pPr marL="14097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Arial"/>
                <a:cs typeface="Arial"/>
              </a:rPr>
              <a:t>77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57411" y="1693748"/>
            <a:ext cx="409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184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10648" y="2288565"/>
            <a:ext cx="4235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155</a:t>
            </a:r>
            <a:endParaRPr sz="1800">
              <a:latin typeface="Arial"/>
              <a:cs typeface="Arial"/>
            </a:endParaRPr>
          </a:p>
          <a:p>
            <a:pPr marL="26034">
              <a:lnSpc>
                <a:spcPts val="2035"/>
              </a:lnSpc>
            </a:pPr>
            <a:r>
              <a:rPr sz="1800" dirty="0">
                <a:latin typeface="Arial"/>
                <a:cs typeface="Arial"/>
              </a:rPr>
              <a:t>138</a:t>
            </a:r>
            <a:endParaRPr sz="18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Arial"/>
                <a:cs typeface="Arial"/>
              </a:rPr>
              <a:t>122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02913" y="1566189"/>
            <a:ext cx="13754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2.3x </a:t>
            </a:r>
            <a:r>
              <a:rPr sz="1800" dirty="0">
                <a:latin typeface="Arial"/>
                <a:cs typeface="Arial"/>
              </a:rPr>
              <a:t>Ratio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of  </a:t>
            </a:r>
            <a:r>
              <a:rPr sz="1800" dirty="0">
                <a:latin typeface="Arial"/>
                <a:cs typeface="Arial"/>
              </a:rPr>
              <a:t>90</a:t>
            </a:r>
            <a:r>
              <a:rPr sz="1800" baseline="25462" dirty="0">
                <a:latin typeface="Arial"/>
                <a:cs typeface="Arial"/>
              </a:rPr>
              <a:t>th </a:t>
            </a:r>
            <a:r>
              <a:rPr sz="1800" dirty="0">
                <a:latin typeface="Arial"/>
                <a:cs typeface="Arial"/>
              </a:rPr>
              <a:t>to 10</a:t>
            </a:r>
            <a:r>
              <a:rPr sz="1800" baseline="25462" dirty="0">
                <a:latin typeface="Arial"/>
                <a:cs typeface="Arial"/>
              </a:rPr>
              <a:t>th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Percentile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78685" y="3762362"/>
            <a:ext cx="1375410" cy="133223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R="349250" algn="ctr">
              <a:lnSpc>
                <a:spcPct val="100000"/>
              </a:lnSpc>
              <a:spcBef>
                <a:spcPts val="925"/>
              </a:spcBef>
            </a:pPr>
            <a:r>
              <a:rPr sz="1800" dirty="0">
                <a:latin typeface="Arial"/>
                <a:cs typeface="Arial"/>
              </a:rPr>
              <a:t>86</a:t>
            </a:r>
            <a:endParaRPr sz="1800">
              <a:latin typeface="Arial"/>
              <a:cs typeface="Arial"/>
            </a:endParaRPr>
          </a:p>
          <a:p>
            <a:pPr marL="38100" marR="30480" algn="ctr">
              <a:lnSpc>
                <a:spcPct val="100000"/>
              </a:lnSpc>
              <a:spcBef>
                <a:spcPts val="819"/>
              </a:spcBef>
            </a:pPr>
            <a:r>
              <a:rPr sz="1800" b="1" dirty="0">
                <a:latin typeface="Arial"/>
                <a:cs typeface="Arial"/>
              </a:rPr>
              <a:t>2.1x </a:t>
            </a:r>
            <a:r>
              <a:rPr sz="1800" dirty="0">
                <a:latin typeface="Arial"/>
                <a:cs typeface="Arial"/>
              </a:rPr>
              <a:t>Ratio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of  </a:t>
            </a:r>
            <a:r>
              <a:rPr sz="1800" dirty="0">
                <a:latin typeface="Arial"/>
                <a:cs typeface="Arial"/>
              </a:rPr>
              <a:t>90</a:t>
            </a:r>
            <a:r>
              <a:rPr sz="1800" baseline="25462" dirty="0">
                <a:latin typeface="Arial"/>
                <a:cs typeface="Arial"/>
              </a:rPr>
              <a:t>th </a:t>
            </a:r>
            <a:r>
              <a:rPr sz="1800" dirty="0">
                <a:latin typeface="Arial"/>
                <a:cs typeface="Arial"/>
              </a:rPr>
              <a:t>to 10</a:t>
            </a:r>
            <a:r>
              <a:rPr sz="1800" baseline="25462" dirty="0">
                <a:latin typeface="Arial"/>
                <a:cs typeface="Arial"/>
              </a:rPr>
              <a:t>th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Percentile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3630" y="5732118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80010">
              <a:lnSpc>
                <a:spcPct val="100000"/>
              </a:lnSpc>
              <a:spcBef>
                <a:spcPts val="1060"/>
              </a:spcBef>
            </a:pPr>
            <a:r>
              <a:rPr lang="en-US" spc="-10" dirty="0" smtClean="0">
                <a:latin typeface="Arial"/>
                <a:cs typeface="Arial"/>
              </a:rPr>
              <a:t>                         Scope </a:t>
            </a:r>
            <a:r>
              <a:rPr lang="en-US" spc="-10" dirty="0">
                <a:latin typeface="Arial"/>
                <a:cs typeface="Arial"/>
              </a:rPr>
              <a:t>of care </a:t>
            </a:r>
            <a:r>
              <a:rPr lang="en-US" spc="-5" dirty="0">
                <a:latin typeface="Arial"/>
                <a:cs typeface="Arial"/>
              </a:rPr>
              <a:t>is </a:t>
            </a:r>
            <a:r>
              <a:rPr lang="en-US" spc="-15" dirty="0">
                <a:latin typeface="Arial"/>
                <a:cs typeface="Arial"/>
              </a:rPr>
              <a:t>pre-surgical </a:t>
            </a:r>
            <a:r>
              <a:rPr lang="en-US" spc="-5" dirty="0">
                <a:latin typeface="Arial"/>
                <a:cs typeface="Arial"/>
              </a:rPr>
              <a:t>visit </a:t>
            </a:r>
            <a:r>
              <a:rPr lang="en-US" spc="-15" dirty="0">
                <a:latin typeface="Arial"/>
                <a:cs typeface="Arial"/>
              </a:rPr>
              <a:t>through </a:t>
            </a:r>
            <a:r>
              <a:rPr lang="en-US" spc="-10" dirty="0">
                <a:latin typeface="Arial"/>
                <a:cs typeface="Arial"/>
              </a:rPr>
              <a:t>discharge plus </a:t>
            </a:r>
            <a:r>
              <a:rPr lang="en-US" spc="-15" dirty="0">
                <a:latin typeface="Arial"/>
                <a:cs typeface="Arial"/>
              </a:rPr>
              <a:t>follow-up</a:t>
            </a:r>
            <a:r>
              <a:rPr lang="en-US" spc="14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visits </a:t>
            </a:r>
            <a:r>
              <a:rPr lang="en-US" spc="-15" dirty="0">
                <a:latin typeface="Arial"/>
                <a:cs typeface="Arial"/>
              </a:rPr>
              <a:t>within </a:t>
            </a:r>
            <a:r>
              <a:rPr lang="en-US" spc="-10" dirty="0">
                <a:latin typeface="Arial"/>
                <a:cs typeface="Arial"/>
              </a:rPr>
              <a:t>90 </a:t>
            </a:r>
            <a:r>
              <a:rPr lang="en-US" spc="-25" dirty="0">
                <a:latin typeface="Arial"/>
                <a:cs typeface="Arial"/>
              </a:rPr>
              <a:t>days</a:t>
            </a:r>
            <a:endParaRPr lang="en-US" dirty="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  <a:spcBef>
                <a:spcPts val="550"/>
              </a:spcBef>
            </a:pPr>
            <a:endParaRPr lang="en-US" spc="-10" dirty="0" smtClean="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  <a:spcBef>
                <a:spcPts val="550"/>
              </a:spcBef>
            </a:pPr>
            <a:r>
              <a:rPr lang="en-US" spc="-10" dirty="0" smtClean="0">
                <a:latin typeface="Arial"/>
                <a:cs typeface="Arial"/>
              </a:rPr>
              <a:t>Haas et al: </a:t>
            </a:r>
            <a:r>
              <a:rPr lang="en-US" spc="-20" dirty="0" smtClean="0">
                <a:uFill>
                  <a:solidFill>
                    <a:srgbClr val="666699"/>
                  </a:solidFill>
                </a:uFill>
                <a:latin typeface="Arial"/>
                <a:cs typeface="Arial"/>
              </a:rPr>
              <a:t>Variation </a:t>
            </a:r>
            <a:r>
              <a:rPr lang="en-US" spc="-5" dirty="0">
                <a:uFill>
                  <a:solidFill>
                    <a:srgbClr val="666699"/>
                  </a:solidFill>
                </a:uFill>
                <a:latin typeface="Arial"/>
                <a:cs typeface="Arial"/>
              </a:rPr>
              <a:t>in </a:t>
            </a:r>
            <a:r>
              <a:rPr lang="en-US" spc="-10" dirty="0">
                <a:uFill>
                  <a:solidFill>
                    <a:srgbClr val="666699"/>
                  </a:solidFill>
                </a:uFill>
                <a:latin typeface="Arial"/>
                <a:cs typeface="Arial"/>
              </a:rPr>
              <a:t>the cost of care for primary total </a:t>
            </a:r>
            <a:r>
              <a:rPr lang="en-US" spc="-10" dirty="0" smtClean="0">
                <a:uFill>
                  <a:solidFill>
                    <a:srgbClr val="666699"/>
                  </a:solidFill>
                </a:uFill>
                <a:latin typeface="Arial"/>
                <a:cs typeface="Arial"/>
              </a:rPr>
              <a:t>knee</a:t>
            </a:r>
            <a:r>
              <a:rPr lang="en-US" spc="-10" dirty="0" smtClean="0">
                <a:latin typeface="Arial"/>
                <a:cs typeface="Arial"/>
              </a:rPr>
              <a:t> </a:t>
            </a:r>
            <a:r>
              <a:rPr lang="en-US" spc="-10" dirty="0" err="1" smtClean="0">
                <a:uFill>
                  <a:solidFill>
                    <a:srgbClr val="666699"/>
                  </a:solidFill>
                </a:uFill>
                <a:latin typeface="Arial"/>
                <a:cs typeface="Arial"/>
              </a:rPr>
              <a:t>arthroplasties</a:t>
            </a:r>
            <a:r>
              <a:rPr lang="en-US" spc="-10" dirty="0" smtClean="0">
                <a:uFill>
                  <a:solidFill>
                    <a:srgbClr val="666699"/>
                  </a:solidFill>
                </a:uFill>
                <a:latin typeface="Arial"/>
                <a:cs typeface="Arial"/>
              </a:rPr>
              <a:t>, </a:t>
            </a:r>
            <a:r>
              <a:rPr lang="en-US" spc="-15" dirty="0" smtClean="0">
                <a:latin typeface="Arial"/>
                <a:cs typeface="Arial"/>
              </a:rPr>
              <a:t>Journal </a:t>
            </a:r>
            <a:r>
              <a:rPr lang="en-US" spc="-10" dirty="0">
                <a:latin typeface="Arial"/>
                <a:cs typeface="Arial"/>
              </a:rPr>
              <a:t>of </a:t>
            </a:r>
            <a:r>
              <a:rPr lang="en-US" spc="-10" dirty="0" err="1" smtClean="0">
                <a:latin typeface="Arial"/>
                <a:cs typeface="Arial"/>
              </a:rPr>
              <a:t>Arthroplasty</a:t>
            </a:r>
            <a:r>
              <a:rPr lang="en-US" spc="-10" dirty="0" smtClean="0">
                <a:latin typeface="Arial"/>
                <a:cs typeface="Arial"/>
              </a:rPr>
              <a:t>, 2016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90600" y="6477000"/>
            <a:ext cx="1043940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Source: Kaplan, Robert </a:t>
            </a:r>
            <a:r>
              <a:rPr sz="1200" spc="-10" dirty="0">
                <a:latin typeface="Arial"/>
                <a:cs typeface="Arial"/>
              </a:rPr>
              <a:t>and Michael E. </a:t>
            </a:r>
            <a:r>
              <a:rPr sz="1200" spc="-5" dirty="0">
                <a:latin typeface="Arial"/>
                <a:cs typeface="Arial"/>
              </a:rPr>
              <a:t>Porter, </a:t>
            </a:r>
            <a:r>
              <a:rPr sz="1200" spc="5" dirty="0">
                <a:latin typeface="Arial"/>
                <a:cs typeface="Arial"/>
              </a:rPr>
              <a:t>“The </a:t>
            </a:r>
            <a:r>
              <a:rPr sz="1200" spc="-5" dirty="0">
                <a:latin typeface="Arial"/>
                <a:cs typeface="Arial"/>
              </a:rPr>
              <a:t>Big </a:t>
            </a:r>
            <a:r>
              <a:rPr sz="1200" spc="-15" dirty="0">
                <a:latin typeface="Arial"/>
                <a:cs typeface="Arial"/>
              </a:rPr>
              <a:t>Idea: </a:t>
            </a:r>
            <a:r>
              <a:rPr sz="1200" spc="-5" dirty="0">
                <a:latin typeface="Arial"/>
                <a:cs typeface="Arial"/>
              </a:rPr>
              <a:t>How to </a:t>
            </a:r>
            <a:r>
              <a:rPr sz="1200" spc="-15" dirty="0">
                <a:latin typeface="Arial"/>
                <a:cs typeface="Arial"/>
              </a:rPr>
              <a:t>Solve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Cost </a:t>
            </a:r>
            <a:r>
              <a:rPr sz="1200" dirty="0">
                <a:latin typeface="Arial"/>
                <a:cs typeface="Arial"/>
              </a:rPr>
              <a:t>Crisis in  </a:t>
            </a:r>
            <a:r>
              <a:rPr sz="1200" spc="-5" dirty="0">
                <a:latin typeface="Arial"/>
                <a:cs typeface="Arial"/>
              </a:rPr>
              <a:t>Health Care”, </a:t>
            </a:r>
            <a:r>
              <a:rPr sz="1200" i="1" spc="-5" dirty="0">
                <a:latin typeface="Arial"/>
                <a:cs typeface="Arial"/>
              </a:rPr>
              <a:t>Harvard Business </a:t>
            </a:r>
            <a:r>
              <a:rPr sz="1200" i="1" dirty="0">
                <a:latin typeface="Arial"/>
                <a:cs typeface="Arial"/>
              </a:rPr>
              <a:t>Review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September 1. </a:t>
            </a:r>
            <a:r>
              <a:rPr sz="1200" spc="-10" dirty="0">
                <a:latin typeface="Arial"/>
                <a:cs typeface="Arial"/>
              </a:rPr>
              <a:t>2011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10522" y="145696"/>
            <a:ext cx="63709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Measure Cost for Every Patient</a:t>
            </a:r>
            <a:endParaRPr b="1" kern="1200" spc="-10">
              <a:solidFill>
                <a:srgbClr val="00206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7400" y="3276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342900" y="0"/>
                </a:moveTo>
                <a:lnTo>
                  <a:pt x="114300" y="0"/>
                </a:lnTo>
                <a:lnTo>
                  <a:pt x="114300" y="201079"/>
                </a:lnTo>
                <a:lnTo>
                  <a:pt x="0" y="201079"/>
                </a:lnTo>
                <a:lnTo>
                  <a:pt x="228600" y="381000"/>
                </a:lnTo>
                <a:lnTo>
                  <a:pt x="457200" y="201079"/>
                </a:lnTo>
                <a:lnTo>
                  <a:pt x="342900" y="201079"/>
                </a:lnTo>
                <a:lnTo>
                  <a:pt x="3429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1000" y="878891"/>
            <a:ext cx="11582400" cy="49763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645" algn="ctr">
              <a:lnSpc>
                <a:spcPts val="3350"/>
              </a:lnSpc>
              <a:spcBef>
                <a:spcPts val="105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Principles</a:t>
            </a:r>
            <a:endParaRPr sz="2800" dirty="0">
              <a:latin typeface="Arial"/>
              <a:cs typeface="Arial"/>
            </a:endParaRPr>
          </a:p>
          <a:p>
            <a:pPr marL="299085" marR="961390" indent="-287020">
              <a:lnSpc>
                <a:spcPts val="2640"/>
              </a:lnSpc>
              <a:spcBef>
                <a:spcPts val="80"/>
              </a:spcBef>
              <a:buChar char="•"/>
              <a:tabLst>
                <a:tab pos="298450" algn="l"/>
                <a:tab pos="298450" algn="l"/>
                <a:tab pos="9485313" algn="l"/>
              </a:tabLst>
            </a:pPr>
            <a:r>
              <a:rPr sz="2200" spc="-5" dirty="0">
                <a:latin typeface="Arial"/>
                <a:cs typeface="Arial"/>
              </a:rPr>
              <a:t>Cost is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actual expense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5" dirty="0">
                <a:latin typeface="Arial"/>
                <a:cs typeface="Arial"/>
              </a:rPr>
              <a:t>patient </a:t>
            </a:r>
            <a:r>
              <a:rPr sz="2200" dirty="0">
                <a:latin typeface="Arial"/>
                <a:cs typeface="Arial"/>
              </a:rPr>
              <a:t>care, not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b="1" dirty="0" smtClean="0">
                <a:solidFill>
                  <a:srgbClr val="073E87"/>
                </a:solidFill>
                <a:latin typeface="Arial"/>
                <a:cs typeface="Arial"/>
              </a:rPr>
              <a:t>sum</a:t>
            </a:r>
            <a:r>
              <a:rPr lang="en-US" sz="2200" b="1" dirty="0" smtClean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200" b="1" spc="-5" dirty="0" smtClean="0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lang="en-US" sz="2200" b="1" spc="-5" dirty="0" smtClean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200" b="1" dirty="0" smtClean="0">
                <a:solidFill>
                  <a:srgbClr val="073E87"/>
                </a:solidFill>
                <a:latin typeface="Arial"/>
                <a:cs typeface="Arial"/>
              </a:rPr>
              <a:t>charges </a:t>
            </a:r>
            <a:r>
              <a:rPr sz="2200" spc="-10" dirty="0">
                <a:latin typeface="Arial"/>
                <a:cs typeface="Arial"/>
              </a:rPr>
              <a:t>billed </a:t>
            </a:r>
            <a:r>
              <a:rPr sz="2200" dirty="0" smtClean="0">
                <a:latin typeface="Arial"/>
                <a:cs typeface="Arial"/>
              </a:rPr>
              <a:t>or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sz="2200" spc="-5" dirty="0" smtClean="0">
                <a:latin typeface="Arial"/>
                <a:cs typeface="Arial"/>
              </a:rPr>
              <a:t>collected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299085" marR="30480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Arial"/>
                <a:cs typeface="Arial"/>
              </a:rPr>
              <a:t>Properly </a:t>
            </a:r>
            <a:r>
              <a:rPr sz="2200" dirty="0">
                <a:latin typeface="Arial"/>
                <a:cs typeface="Arial"/>
              </a:rPr>
              <a:t>measuring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cost of care requires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different </a:t>
            </a:r>
            <a:r>
              <a:rPr sz="2200" b="1" spc="-5" dirty="0" smtClean="0">
                <a:solidFill>
                  <a:srgbClr val="073E87"/>
                </a:solidFill>
                <a:latin typeface="Arial"/>
                <a:cs typeface="Arial"/>
              </a:rPr>
              <a:t>cost</a:t>
            </a:r>
            <a:r>
              <a:rPr lang="en-US" sz="2200" b="1" spc="-5" dirty="0" smtClean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200" b="1" dirty="0" smtClean="0">
                <a:solidFill>
                  <a:srgbClr val="073E87"/>
                </a:solidFill>
                <a:latin typeface="Arial"/>
                <a:cs typeface="Arial"/>
              </a:rPr>
              <a:t>accounting </a:t>
            </a:r>
            <a:r>
              <a:rPr sz="2200" dirty="0">
                <a:latin typeface="Arial"/>
                <a:cs typeface="Arial"/>
              </a:rPr>
              <a:t>methods than </a:t>
            </a:r>
            <a:r>
              <a:rPr sz="2200" spc="-10" dirty="0">
                <a:latin typeface="Arial"/>
                <a:cs typeface="Arial"/>
              </a:rPr>
              <a:t>prevailing </a:t>
            </a:r>
            <a:r>
              <a:rPr sz="2200" dirty="0">
                <a:latin typeface="Arial"/>
                <a:cs typeface="Arial"/>
              </a:rPr>
              <a:t>approaches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health care</a:t>
            </a:r>
            <a:r>
              <a:rPr sz="2200" dirty="0" smtClean="0">
                <a:latin typeface="Arial"/>
                <a:cs typeface="Arial"/>
              </a:rPr>
              <a:t>,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sz="2200" dirty="0" smtClean="0">
                <a:latin typeface="Arial"/>
                <a:cs typeface="Arial"/>
              </a:rPr>
              <a:t>such </a:t>
            </a:r>
            <a:r>
              <a:rPr sz="2200" dirty="0">
                <a:latin typeface="Arial"/>
                <a:cs typeface="Arial"/>
              </a:rPr>
              <a:t>as departmental, charge-based, or </a:t>
            </a:r>
            <a:r>
              <a:rPr sz="2200" spc="-10" dirty="0">
                <a:latin typeface="Arial"/>
                <a:cs typeface="Arial"/>
              </a:rPr>
              <a:t>RVU-based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costing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440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Arial"/>
                <a:cs typeface="Arial"/>
              </a:rPr>
              <a:t>Cost should </a:t>
            </a:r>
            <a:r>
              <a:rPr sz="2200" dirty="0">
                <a:latin typeface="Arial"/>
                <a:cs typeface="Arial"/>
              </a:rPr>
              <a:t>be measured </a:t>
            </a:r>
            <a:r>
              <a:rPr sz="2200" spc="10" dirty="0">
                <a:latin typeface="Arial"/>
                <a:cs typeface="Arial"/>
              </a:rPr>
              <a:t>for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each patient by condition, </a:t>
            </a:r>
            <a:r>
              <a:rPr sz="2200" spc="-5" dirty="0">
                <a:latin typeface="Arial"/>
                <a:cs typeface="Arial"/>
              </a:rPr>
              <a:t>over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 smtClean="0">
                <a:latin typeface="Arial"/>
                <a:cs typeface="Arial"/>
              </a:rPr>
              <a:t>the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sz="2200" b="1" spc="5" dirty="0" smtClean="0">
                <a:solidFill>
                  <a:srgbClr val="073E87"/>
                </a:solidFill>
                <a:latin typeface="Arial"/>
                <a:cs typeface="Arial"/>
              </a:rPr>
              <a:t>full </a:t>
            </a:r>
            <a:r>
              <a:rPr sz="2200" b="1" spc="-10" dirty="0">
                <a:solidFill>
                  <a:srgbClr val="073E87"/>
                </a:solidFill>
                <a:latin typeface="Arial"/>
                <a:cs typeface="Arial"/>
              </a:rPr>
              <a:t>cycle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of</a:t>
            </a:r>
            <a:r>
              <a:rPr sz="2200" b="1" spc="2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care</a:t>
            </a:r>
            <a:endParaRPr sz="2200" dirty="0">
              <a:latin typeface="Arial"/>
              <a:cs typeface="Arial"/>
            </a:endParaRPr>
          </a:p>
          <a:p>
            <a:pPr marL="299085" marR="18415" indent="-287020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Arial"/>
                <a:cs typeface="Arial"/>
              </a:rPr>
              <a:t>Cost is </a:t>
            </a:r>
            <a:r>
              <a:rPr sz="2200" dirty="0">
                <a:latin typeface="Arial"/>
                <a:cs typeface="Arial"/>
              </a:rPr>
              <a:t>created by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use of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the resources </a:t>
            </a:r>
            <a:r>
              <a:rPr sz="2200" spc="-10" dirty="0">
                <a:latin typeface="Arial"/>
                <a:cs typeface="Arial"/>
              </a:rPr>
              <a:t>involved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10" dirty="0">
                <a:latin typeface="Arial"/>
                <a:cs typeface="Arial"/>
              </a:rPr>
              <a:t>patient’s  </a:t>
            </a:r>
            <a:r>
              <a:rPr sz="2200" dirty="0">
                <a:latin typeface="Arial"/>
                <a:cs typeface="Arial"/>
              </a:rPr>
              <a:t>care </a:t>
            </a:r>
            <a:r>
              <a:rPr sz="2200" spc="-5" dirty="0">
                <a:latin typeface="Arial"/>
                <a:cs typeface="Arial"/>
              </a:rPr>
              <a:t>(people, </a:t>
            </a:r>
            <a:r>
              <a:rPr sz="2200" dirty="0">
                <a:latin typeface="Arial"/>
                <a:cs typeface="Arial"/>
              </a:rPr>
              <a:t>facilities, </a:t>
            </a:r>
            <a:r>
              <a:rPr sz="2200" spc="-5" dirty="0">
                <a:latin typeface="Arial"/>
                <a:cs typeface="Arial"/>
              </a:rPr>
              <a:t>supplies, </a:t>
            </a:r>
            <a:r>
              <a:rPr sz="2200" dirty="0">
                <a:latin typeface="Arial"/>
                <a:cs typeface="Arial"/>
              </a:rPr>
              <a:t>and support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services)</a:t>
            </a:r>
            <a:endParaRPr sz="2200" dirty="0">
              <a:latin typeface="Arial"/>
              <a:cs typeface="Arial"/>
            </a:endParaRPr>
          </a:p>
          <a:p>
            <a:pPr marL="926465" marR="521334">
              <a:lnSpc>
                <a:spcPct val="100000"/>
              </a:lnSpc>
              <a:spcBef>
                <a:spcPts val="605"/>
              </a:spcBef>
              <a:tabLst>
                <a:tab pos="1207135" algn="l"/>
              </a:tabLst>
            </a:pPr>
            <a:r>
              <a:rPr sz="2000" spc="-5" dirty="0">
                <a:latin typeface="Arial"/>
                <a:cs typeface="Arial"/>
              </a:rPr>
              <a:t>–	Cost </a:t>
            </a:r>
            <a:r>
              <a:rPr sz="2000" spc="-10" dirty="0">
                <a:latin typeface="Arial"/>
                <a:cs typeface="Arial"/>
              </a:rPr>
              <a:t>depends on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time </a:t>
            </a:r>
            <a:r>
              <a:rPr sz="2000" spc="-10" dirty="0">
                <a:latin typeface="Arial"/>
                <a:cs typeface="Arial"/>
              </a:rPr>
              <a:t>and actual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costs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resource use, </a:t>
            </a:r>
            <a:r>
              <a:rPr sz="2000" spc="-10" dirty="0" smtClean="0">
                <a:latin typeface="Arial"/>
                <a:cs typeface="Arial"/>
              </a:rPr>
              <a:t>not</a:t>
            </a:r>
            <a:r>
              <a:rPr lang="en-US" sz="2000" spc="-10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arbitrary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allocations</a:t>
            </a:r>
            <a:endParaRPr sz="20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600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Arial"/>
                <a:cs typeface="Arial"/>
              </a:rPr>
              <a:t>Understanding </a:t>
            </a:r>
            <a:r>
              <a:rPr sz="2200" dirty="0">
                <a:latin typeface="Arial"/>
                <a:cs typeface="Arial"/>
              </a:rPr>
              <a:t>costs requires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mapping the care</a:t>
            </a:r>
            <a:r>
              <a:rPr sz="2200" b="1" spc="-7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process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0" y="2151888"/>
            <a:ext cx="10972800" cy="4611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12287" y="83273"/>
            <a:ext cx="5961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Mapping </a:t>
            </a:r>
            <a:r>
              <a:rPr sz="3600" spc="-10" dirty="0"/>
              <a:t>Resource</a:t>
            </a:r>
            <a:r>
              <a:rPr sz="3600" spc="55" dirty="0"/>
              <a:t> </a:t>
            </a:r>
            <a:r>
              <a:rPr sz="3600" spc="-10" dirty="0"/>
              <a:t>Utilization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2252751" y="631913"/>
            <a:ext cx="768413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Cancer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 –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New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</a:t>
            </a:r>
            <a:r>
              <a:rPr sz="2800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Visit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766" y="1339380"/>
            <a:ext cx="625729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64865" algn="l"/>
                <a:tab pos="5037455" algn="l"/>
              </a:tabLst>
            </a:pPr>
            <a:r>
              <a:rPr sz="1600" dirty="0">
                <a:latin typeface="Arial"/>
                <a:cs typeface="Arial"/>
              </a:rPr>
              <a:t>Registration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Verification	</a:t>
            </a:r>
            <a:r>
              <a:rPr sz="1600" dirty="0">
                <a:latin typeface="Arial"/>
                <a:cs typeface="Arial"/>
              </a:rPr>
              <a:t>Intake	Clinician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Visit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9158" y="1662468"/>
            <a:ext cx="16262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0820" marR="5080" indent="-198755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Receptionist, Patient</a:t>
            </a:r>
            <a:r>
              <a:rPr sz="1000" spc="-18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Access  </a:t>
            </a:r>
            <a:r>
              <a:rPr sz="1000" dirty="0">
                <a:latin typeface="Arial"/>
                <a:cs typeface="Arial"/>
              </a:rPr>
              <a:t>Specialist,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Interpreter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9041" y="1662468"/>
            <a:ext cx="7258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605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"/>
                <a:cs typeface="Arial"/>
              </a:rPr>
              <a:t>Nurse,  </a:t>
            </a:r>
            <a:r>
              <a:rPr sz="1000" spc="-5" dirty="0">
                <a:latin typeface="Arial"/>
                <a:cs typeface="Arial"/>
              </a:rPr>
              <a:t>Re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ep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on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5215" y="1662468"/>
            <a:ext cx="1805939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MD,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mid-level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provider,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medical  </a:t>
            </a:r>
            <a:r>
              <a:rPr sz="1000" spc="-5" dirty="0">
                <a:latin typeface="Arial"/>
                <a:cs typeface="Arial"/>
              </a:rPr>
              <a:t>assistant, </a:t>
            </a:r>
            <a:r>
              <a:rPr sz="1000" dirty="0">
                <a:latin typeface="Arial"/>
                <a:cs typeface="Arial"/>
              </a:rPr>
              <a:t>patient </a:t>
            </a:r>
            <a:r>
              <a:rPr sz="1000" spc="5" dirty="0">
                <a:latin typeface="Arial"/>
                <a:cs typeface="Arial"/>
              </a:rPr>
              <a:t>service  </a:t>
            </a:r>
            <a:r>
              <a:rPr sz="1000" dirty="0">
                <a:latin typeface="Arial"/>
                <a:cs typeface="Arial"/>
              </a:rPr>
              <a:t>coordinator,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8831" y="1120825"/>
            <a:ext cx="11544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Plan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Care  </a:t>
            </a:r>
            <a:r>
              <a:rPr sz="1600" dirty="0">
                <a:latin typeface="Arial"/>
                <a:cs typeface="Arial"/>
              </a:rPr>
              <a:t>Discussion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9237" y="1687753"/>
            <a:ext cx="123126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latin typeface="Arial"/>
                <a:cs typeface="Arial"/>
              </a:rPr>
              <a:t>RN/LVN, </a:t>
            </a:r>
            <a:r>
              <a:rPr sz="1000" dirty="0">
                <a:latin typeface="Arial"/>
                <a:cs typeface="Arial"/>
              </a:rPr>
              <a:t>MD,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mid-</a:t>
            </a:r>
            <a:endParaRPr sz="1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level </a:t>
            </a:r>
            <a:r>
              <a:rPr sz="1000" spc="5" dirty="0">
                <a:latin typeface="Arial"/>
                <a:cs typeface="Arial"/>
              </a:rPr>
              <a:t>provider,</a:t>
            </a:r>
            <a:r>
              <a:rPr sz="1000" spc="-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patient  </a:t>
            </a:r>
            <a:r>
              <a:rPr sz="1000" spc="5" dirty="0">
                <a:latin typeface="Arial"/>
                <a:cs typeface="Arial"/>
              </a:rPr>
              <a:t>service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coordinator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20580" y="1120825"/>
            <a:ext cx="11544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Plan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Care  Scheduling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54692" y="1687753"/>
            <a:ext cx="8864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Arial"/>
                <a:cs typeface="Arial"/>
              </a:rPr>
              <a:t>Patient</a:t>
            </a:r>
            <a:r>
              <a:rPr sz="1000" spc="-13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Service  </a:t>
            </a:r>
            <a:r>
              <a:rPr sz="1000" spc="-5" dirty="0">
                <a:latin typeface="Arial"/>
                <a:cs typeface="Arial"/>
              </a:rPr>
              <a:t>Coordinator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7031" y="1648967"/>
            <a:ext cx="3172460" cy="0"/>
          </a:xfrm>
          <a:custGeom>
            <a:avLst/>
            <a:gdLst/>
            <a:ahLst/>
            <a:cxnLst/>
            <a:rect l="l" t="t" r="r" b="b"/>
            <a:pathLst>
              <a:path w="3172460">
                <a:moveTo>
                  <a:pt x="0" y="0"/>
                </a:moveTo>
                <a:lnTo>
                  <a:pt x="317212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30040" y="1648967"/>
            <a:ext cx="887094" cy="0"/>
          </a:xfrm>
          <a:custGeom>
            <a:avLst/>
            <a:gdLst/>
            <a:ahLst/>
            <a:cxnLst/>
            <a:rect l="l" t="t" r="r" b="b"/>
            <a:pathLst>
              <a:path w="887095">
                <a:moveTo>
                  <a:pt x="0" y="0"/>
                </a:moveTo>
                <a:lnTo>
                  <a:pt x="88677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6776" y="1648967"/>
            <a:ext cx="2250440" cy="0"/>
          </a:xfrm>
          <a:custGeom>
            <a:avLst/>
            <a:gdLst/>
            <a:ahLst/>
            <a:cxnLst/>
            <a:rect l="l" t="t" r="r" b="b"/>
            <a:pathLst>
              <a:path w="2250440">
                <a:moveTo>
                  <a:pt x="0" y="0"/>
                </a:moveTo>
                <a:lnTo>
                  <a:pt x="225004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01200" y="1648967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1000" y="1648967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633106" y="5650265"/>
            <a:ext cx="397510" cy="772160"/>
            <a:chOff x="633106" y="5650265"/>
            <a:chExt cx="397510" cy="772160"/>
          </a:xfrm>
        </p:grpSpPr>
        <p:sp>
          <p:nvSpPr>
            <p:cNvPr id="21" name="object 21"/>
            <p:cNvSpPr/>
            <p:nvPr/>
          </p:nvSpPr>
          <p:spPr>
            <a:xfrm>
              <a:off x="637868" y="5655028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0" y="201561"/>
                  </a:moveTo>
                  <a:lnTo>
                    <a:pt x="186080" y="0"/>
                  </a:lnTo>
                  <a:lnTo>
                    <a:pt x="387642" y="186080"/>
                  </a:lnTo>
                  <a:lnTo>
                    <a:pt x="201561" y="387642"/>
                  </a:lnTo>
                  <a:lnTo>
                    <a:pt x="0" y="2015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0371" y="6143244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19" h="274320">
                  <a:moveTo>
                    <a:pt x="0" y="137159"/>
                  </a:moveTo>
                  <a:lnTo>
                    <a:pt x="6992" y="93805"/>
                  </a:lnTo>
                  <a:lnTo>
                    <a:pt x="26462" y="56153"/>
                  </a:lnTo>
                  <a:lnTo>
                    <a:pt x="56153" y="26462"/>
                  </a:lnTo>
                  <a:lnTo>
                    <a:pt x="93805" y="6992"/>
                  </a:lnTo>
                  <a:lnTo>
                    <a:pt x="137160" y="0"/>
                  </a:lnTo>
                  <a:lnTo>
                    <a:pt x="180514" y="6992"/>
                  </a:lnTo>
                  <a:lnTo>
                    <a:pt x="218166" y="26462"/>
                  </a:lnTo>
                  <a:lnTo>
                    <a:pt x="247857" y="56153"/>
                  </a:lnTo>
                  <a:lnTo>
                    <a:pt x="267327" y="93805"/>
                  </a:lnTo>
                  <a:lnTo>
                    <a:pt x="274320" y="137159"/>
                  </a:lnTo>
                  <a:lnTo>
                    <a:pt x="267327" y="180514"/>
                  </a:lnTo>
                  <a:lnTo>
                    <a:pt x="247857" y="218166"/>
                  </a:lnTo>
                  <a:lnTo>
                    <a:pt x="218166" y="247857"/>
                  </a:lnTo>
                  <a:lnTo>
                    <a:pt x="180514" y="267327"/>
                  </a:lnTo>
                  <a:lnTo>
                    <a:pt x="137160" y="274319"/>
                  </a:lnTo>
                  <a:lnTo>
                    <a:pt x="93805" y="267327"/>
                  </a:lnTo>
                  <a:lnTo>
                    <a:pt x="56153" y="247857"/>
                  </a:lnTo>
                  <a:lnTo>
                    <a:pt x="26462" y="218166"/>
                  </a:lnTo>
                  <a:lnTo>
                    <a:pt x="6992" y="180514"/>
                  </a:lnTo>
                  <a:lnTo>
                    <a:pt x="0" y="1371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04248" y="5724937"/>
            <a:ext cx="1275715" cy="672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Arial"/>
                <a:cs typeface="Arial"/>
              </a:rPr>
              <a:t>Decision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Point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Time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(minutes)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340" y="6638503"/>
            <a:ext cx="197231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5" dirty="0">
                <a:latin typeface="Arial"/>
                <a:cs typeface="Arial"/>
              </a:rPr>
              <a:t>Source: </a:t>
            </a:r>
            <a:r>
              <a:rPr sz="800" spc="-10" dirty="0">
                <a:latin typeface="Arial"/>
                <a:cs typeface="Arial"/>
              </a:rPr>
              <a:t>HBS, </a:t>
            </a:r>
            <a:r>
              <a:rPr sz="800" spc="-15" dirty="0">
                <a:latin typeface="Arial"/>
                <a:cs typeface="Arial"/>
              </a:rPr>
              <a:t>MD Anderson </a:t>
            </a:r>
            <a:r>
              <a:rPr sz="800" spc="-20" dirty="0">
                <a:latin typeface="Arial"/>
                <a:cs typeface="Arial"/>
              </a:rPr>
              <a:t>Cancer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Center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5509" y="152400"/>
            <a:ext cx="103085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Major Cost Reduction Opportunities in Health 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914400"/>
            <a:ext cx="11353800" cy="586827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7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15" dirty="0">
                <a:latin typeface="Arial"/>
                <a:cs typeface="Arial"/>
              </a:rPr>
              <a:t>Utilize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physicians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and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skilled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staff </a:t>
            </a:r>
            <a:r>
              <a:rPr sz="2000" spc="-10" dirty="0">
                <a:latin typeface="Arial"/>
                <a:cs typeface="Arial"/>
              </a:rPr>
              <a:t>at the top of their licenses (people </a:t>
            </a:r>
            <a:r>
              <a:rPr sz="2000" spc="80" dirty="0">
                <a:latin typeface="Trebuchet MS"/>
                <a:cs typeface="Trebuchet MS"/>
              </a:rPr>
              <a:t>~</a:t>
            </a:r>
            <a:r>
              <a:rPr sz="2000" spc="80" dirty="0">
                <a:latin typeface="Arial"/>
                <a:cs typeface="Arial"/>
              </a:rPr>
              <a:t>65% </a:t>
            </a:r>
            <a:r>
              <a:rPr sz="2000" spc="-10" dirty="0">
                <a:latin typeface="Arial"/>
                <a:cs typeface="Arial"/>
              </a:rPr>
              <a:t>of</a:t>
            </a:r>
            <a:r>
              <a:rPr sz="2000" spc="3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costs)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10" dirty="0">
                <a:latin typeface="Arial"/>
                <a:cs typeface="Arial"/>
              </a:rPr>
              <a:t>Reduce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process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variation </a:t>
            </a:r>
            <a:r>
              <a:rPr sz="2000" spc="-10" dirty="0">
                <a:latin typeface="Arial"/>
                <a:cs typeface="Arial"/>
              </a:rPr>
              <a:t>that increases </a:t>
            </a:r>
            <a:r>
              <a:rPr sz="2000" spc="-5" dirty="0">
                <a:latin typeface="Arial"/>
                <a:cs typeface="Arial"/>
              </a:rPr>
              <a:t>complexity </a:t>
            </a:r>
            <a:r>
              <a:rPr sz="2000" spc="-10" dirty="0">
                <a:latin typeface="Arial"/>
                <a:cs typeface="Arial"/>
              </a:rPr>
              <a:t>and raises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cost</a:t>
            </a: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10" dirty="0">
                <a:latin typeface="Arial"/>
                <a:cs typeface="Arial"/>
              </a:rPr>
              <a:t>Eliminate </a:t>
            </a:r>
            <a:r>
              <a:rPr sz="2000" b="1" dirty="0">
                <a:solidFill>
                  <a:srgbClr val="073E87"/>
                </a:solidFill>
                <a:latin typeface="Arial"/>
                <a:cs typeface="Arial"/>
              </a:rPr>
              <a:t>low- </a:t>
            </a:r>
            <a:r>
              <a:rPr sz="2000" spc="-10" dirty="0">
                <a:latin typeface="Arial"/>
                <a:cs typeface="Arial"/>
              </a:rPr>
              <a:t>or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non-value added </a:t>
            </a:r>
            <a:r>
              <a:rPr sz="2000" spc="-10" dirty="0">
                <a:latin typeface="Arial"/>
                <a:cs typeface="Arial"/>
              </a:rPr>
              <a:t>services or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tests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360045" algn="l"/>
                <a:tab pos="360680" algn="l"/>
              </a:tabLst>
            </a:pP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Reduce </a:t>
            </a:r>
            <a:r>
              <a:rPr sz="2000" b="1" spc="-15" dirty="0">
                <a:solidFill>
                  <a:srgbClr val="073E87"/>
                </a:solidFill>
                <a:latin typeface="Arial"/>
                <a:cs typeface="Arial"/>
              </a:rPr>
              <a:t>cycle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times </a:t>
            </a:r>
            <a:r>
              <a:rPr sz="2000" spc="-5" dirty="0">
                <a:latin typeface="Arial"/>
                <a:cs typeface="Arial"/>
              </a:rPr>
              <a:t>across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care </a:t>
            </a:r>
            <a:r>
              <a:rPr sz="2000" spc="-15" dirty="0">
                <a:latin typeface="Arial"/>
                <a:cs typeface="Arial"/>
              </a:rPr>
              <a:t>cycle, which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expands</a:t>
            </a:r>
            <a:r>
              <a:rPr sz="2000" b="1" spc="25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capacity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10" dirty="0">
                <a:latin typeface="Arial"/>
                <a:cs typeface="Arial"/>
              </a:rPr>
              <a:t>Invest in additional services (e.g. extra visits, telemedicine), or higher costs inputs </a:t>
            </a:r>
            <a:r>
              <a:rPr sz="2000" spc="-10" dirty="0">
                <a:latin typeface="Arial"/>
                <a:cs typeface="Arial"/>
              </a:rPr>
              <a:t>that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will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073E87"/>
                </a:solidFill>
                <a:latin typeface="Arial"/>
                <a:cs typeface="Arial"/>
              </a:rPr>
              <a:t>lower</a:t>
            </a:r>
            <a:r>
              <a:rPr sz="2000" b="1" spc="-35" dirty="0" smtClean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5" dirty="0" smtClean="0">
                <a:solidFill>
                  <a:srgbClr val="073E87"/>
                </a:solidFill>
                <a:latin typeface="Arial"/>
                <a:cs typeface="Arial"/>
              </a:rPr>
              <a:t>overall</a:t>
            </a:r>
            <a:r>
              <a:rPr lang="en-US" sz="2000" b="1" spc="-5" dirty="0" smtClean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073E87"/>
                </a:solidFill>
                <a:latin typeface="Arial"/>
                <a:cs typeface="Arial"/>
              </a:rPr>
              <a:t>care </a:t>
            </a:r>
            <a:r>
              <a:rPr sz="2000" b="1" spc="-15" dirty="0">
                <a:solidFill>
                  <a:srgbClr val="073E87"/>
                </a:solidFill>
                <a:latin typeface="Arial"/>
                <a:cs typeface="Arial"/>
              </a:rPr>
              <a:t>cycle</a:t>
            </a:r>
            <a:r>
              <a:rPr sz="2000" b="1" spc="8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cost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10" dirty="0">
                <a:latin typeface="Arial"/>
                <a:cs typeface="Arial"/>
              </a:rPr>
              <a:t>Reduce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service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duplication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073E87"/>
                </a:solidFill>
                <a:latin typeface="Arial"/>
                <a:cs typeface="Arial"/>
              </a:rPr>
              <a:t>volume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fragmentation </a:t>
            </a:r>
            <a:r>
              <a:rPr sz="2000" spc="-5" dirty="0">
                <a:latin typeface="Arial"/>
                <a:cs typeface="Arial"/>
              </a:rPr>
              <a:t>across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sites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15" dirty="0">
                <a:latin typeface="Arial"/>
                <a:cs typeface="Arial"/>
              </a:rPr>
              <a:t>Rationalize </a:t>
            </a:r>
            <a:r>
              <a:rPr sz="2000" spc="-10" dirty="0">
                <a:latin typeface="Arial"/>
                <a:cs typeface="Arial"/>
              </a:rPr>
              <a:t>redundant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administrative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scheduling</a:t>
            </a:r>
            <a:r>
              <a:rPr sz="2000" b="1" spc="22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units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15" dirty="0">
                <a:latin typeface="Arial"/>
                <a:cs typeface="Arial"/>
              </a:rPr>
              <a:t>Move </a:t>
            </a:r>
            <a:r>
              <a:rPr sz="2000" spc="-5" dirty="0">
                <a:latin typeface="Arial"/>
                <a:cs typeface="Arial"/>
              </a:rPr>
              <a:t>uncomplicated </a:t>
            </a:r>
            <a:r>
              <a:rPr sz="2000" spc="-10" dirty="0">
                <a:latin typeface="Arial"/>
                <a:cs typeface="Arial"/>
              </a:rPr>
              <a:t>services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out of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highly-resourced</a:t>
            </a:r>
            <a:r>
              <a:rPr sz="2000" b="1" spc="19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facilities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5" dirty="0">
                <a:latin typeface="Arial"/>
                <a:cs typeface="Arial"/>
              </a:rPr>
              <a:t>Increase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cost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awareness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clinical </a:t>
            </a:r>
            <a:r>
              <a:rPr sz="2000" dirty="0">
                <a:latin typeface="Arial"/>
                <a:cs typeface="Arial"/>
              </a:rPr>
              <a:t>teams, </a:t>
            </a:r>
            <a:r>
              <a:rPr sz="2000" spc="-10" dirty="0">
                <a:latin typeface="Arial"/>
                <a:cs typeface="Arial"/>
              </a:rPr>
              <a:t>(e.g. </a:t>
            </a:r>
            <a:r>
              <a:rPr sz="2000" spc="-5" dirty="0">
                <a:latin typeface="Arial"/>
                <a:cs typeface="Arial"/>
              </a:rPr>
              <a:t>costs </a:t>
            </a:r>
            <a:r>
              <a:rPr sz="2000" spc="-10" dirty="0">
                <a:latin typeface="Arial"/>
                <a:cs typeface="Arial"/>
              </a:rPr>
              <a:t>of inputs </a:t>
            </a:r>
            <a:r>
              <a:rPr sz="2000" spc="-5" dirty="0">
                <a:latin typeface="Arial"/>
                <a:cs typeface="Arial"/>
              </a:rPr>
              <a:t>(sutures vs.</a:t>
            </a:r>
            <a:r>
              <a:rPr sz="2000" spc="1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staples))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5" dirty="0">
                <a:latin typeface="Arial"/>
                <a:cs typeface="Arial"/>
              </a:rPr>
              <a:t>Improve </a:t>
            </a:r>
            <a:r>
              <a:rPr sz="2000" spc="-10" dirty="0">
                <a:latin typeface="Arial"/>
                <a:cs typeface="Arial"/>
              </a:rPr>
              <a:t>the efficiency and automation of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claims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management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billing</a:t>
            </a:r>
            <a:r>
              <a:rPr sz="2000" b="1" spc="17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processes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number </a:t>
            </a:r>
            <a:r>
              <a:rPr sz="2000" spc="-10" dirty="0">
                <a:latin typeface="Arial"/>
                <a:cs typeface="Arial"/>
              </a:rPr>
              <a:t>one </a:t>
            </a:r>
            <a:r>
              <a:rPr sz="2000" spc="-15" dirty="0">
                <a:latin typeface="Arial"/>
                <a:cs typeface="Arial"/>
              </a:rPr>
              <a:t>way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reduce costs </a:t>
            </a:r>
            <a:r>
              <a:rPr sz="2000" spc="-15" dirty="0">
                <a:latin typeface="Arial"/>
                <a:cs typeface="Arial"/>
              </a:rPr>
              <a:t>is </a:t>
            </a:r>
            <a:r>
              <a:rPr sz="2000" spc="-10" dirty="0">
                <a:latin typeface="Arial"/>
                <a:cs typeface="Arial"/>
              </a:rPr>
              <a:t>through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better</a:t>
            </a:r>
            <a:r>
              <a:rPr sz="2000" b="1" spc="11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outcomes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6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10" dirty="0">
                <a:latin typeface="Arial"/>
                <a:cs typeface="Arial"/>
              </a:rPr>
              <a:t>Many </a:t>
            </a:r>
            <a:r>
              <a:rPr sz="2000" dirty="0">
                <a:latin typeface="Arial"/>
                <a:cs typeface="Arial"/>
              </a:rPr>
              <a:t>cost </a:t>
            </a:r>
            <a:r>
              <a:rPr sz="2000" spc="-5" dirty="0">
                <a:latin typeface="Arial"/>
                <a:cs typeface="Arial"/>
              </a:rPr>
              <a:t>improvements </a:t>
            </a:r>
            <a:r>
              <a:rPr sz="2000" spc="-10" dirty="0">
                <a:latin typeface="Arial"/>
                <a:cs typeface="Arial"/>
              </a:rPr>
              <a:t>also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improve</a:t>
            </a:r>
            <a:r>
              <a:rPr sz="2000" b="1" spc="1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outcomes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85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360045" algn="l"/>
                <a:tab pos="360680" algn="l"/>
              </a:tabLst>
            </a:pPr>
            <a:r>
              <a:rPr lang="en-US" sz="2000" spc="-5" dirty="0" smtClean="0">
                <a:latin typeface="Arial"/>
                <a:cs typeface="Arial"/>
              </a:rPr>
              <a:t>				T</a:t>
            </a:r>
            <a:r>
              <a:rPr sz="2000" spc="-15" dirty="0" smtClean="0">
                <a:latin typeface="Arial"/>
                <a:cs typeface="Arial"/>
              </a:rPr>
              <a:t>ypical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cost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reduction opportunities of</a:t>
            </a:r>
            <a:r>
              <a:rPr sz="2000" b="1" spc="37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73E87"/>
                </a:solidFill>
                <a:latin typeface="Arial"/>
                <a:cs typeface="Arial"/>
              </a:rPr>
              <a:t>30+%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5774" y="5943600"/>
            <a:ext cx="494030" cy="414655"/>
          </a:xfrm>
          <a:custGeom>
            <a:avLst/>
            <a:gdLst/>
            <a:ahLst/>
            <a:cxnLst/>
            <a:rect l="l" t="t" r="r" b="b"/>
            <a:pathLst>
              <a:path w="494029" h="414654">
                <a:moveTo>
                  <a:pt x="370332" y="0"/>
                </a:moveTo>
                <a:lnTo>
                  <a:pt x="123444" y="0"/>
                </a:lnTo>
                <a:lnTo>
                  <a:pt x="123444" y="218782"/>
                </a:lnTo>
                <a:lnTo>
                  <a:pt x="0" y="218782"/>
                </a:lnTo>
                <a:lnTo>
                  <a:pt x="246888" y="414528"/>
                </a:lnTo>
                <a:lnTo>
                  <a:pt x="493776" y="218782"/>
                </a:lnTo>
                <a:lnTo>
                  <a:pt x="370332" y="218782"/>
                </a:lnTo>
                <a:lnTo>
                  <a:pt x="37033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44000" y="6382563"/>
            <a:ext cx="270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5" dirty="0">
                <a:latin typeface="Arial"/>
                <a:cs typeface="Arial"/>
              </a:rPr>
              <a:t>According to Bob Kaplan</a:t>
            </a:r>
            <a:endParaRPr lang="en-US" spc="-5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5770" y="122228"/>
            <a:ext cx="926846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Health Care Problem Remains a Global Issue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Health Care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Spending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</a:rPr>
              <a:t>vs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</a:rPr>
              <a:t>GDP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and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Income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292100" y="6516147"/>
            <a:ext cx="532003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latin typeface="Trebuchet MS"/>
                <a:cs typeface="Trebuchet MS"/>
              </a:rPr>
              <a:t>Wages: Average </a:t>
            </a:r>
            <a:r>
              <a:rPr sz="800" spc="-15" dirty="0">
                <a:latin typeface="Trebuchet MS"/>
                <a:cs typeface="Trebuchet MS"/>
              </a:rPr>
              <a:t>annual </a:t>
            </a:r>
            <a:r>
              <a:rPr sz="800" spc="-5" dirty="0">
                <a:latin typeface="Trebuchet MS"/>
                <a:cs typeface="Trebuchet MS"/>
              </a:rPr>
              <a:t>wages </a:t>
            </a:r>
            <a:r>
              <a:rPr sz="800" spc="-10" dirty="0">
                <a:latin typeface="Trebuchet MS"/>
                <a:cs typeface="Trebuchet MS"/>
              </a:rPr>
              <a:t>per full-time and full-year equivalent employee in the total</a:t>
            </a:r>
            <a:r>
              <a:rPr sz="800" spc="14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economy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latin typeface="Trebuchet MS"/>
                <a:cs typeface="Trebuchet MS"/>
              </a:rPr>
              <a:t>Source:</a:t>
            </a:r>
            <a:r>
              <a:rPr sz="800" spc="25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EIU</a:t>
            </a:r>
            <a:r>
              <a:rPr sz="800" spc="15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GDP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(USD),</a:t>
            </a:r>
            <a:r>
              <a:rPr sz="800" spc="5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Average</a:t>
            </a:r>
            <a:r>
              <a:rPr sz="800" spc="5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Wages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(USD)</a:t>
            </a:r>
            <a:r>
              <a:rPr sz="800" spc="5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and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Healthcare</a:t>
            </a:r>
            <a:r>
              <a:rPr sz="800" spc="5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expenditure</a:t>
            </a:r>
            <a:r>
              <a:rPr sz="800" spc="8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(USD)</a:t>
            </a:r>
            <a:r>
              <a:rPr sz="800" spc="45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from</a:t>
            </a:r>
            <a:r>
              <a:rPr sz="800" spc="1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1990-2018;</a:t>
            </a:r>
            <a:r>
              <a:rPr sz="800" spc="12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ECIPE</a:t>
            </a:r>
            <a:r>
              <a:rPr sz="800" spc="10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Article</a:t>
            </a:r>
            <a:r>
              <a:rPr sz="800" spc="55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2011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7483" y="6234684"/>
            <a:ext cx="575945" cy="0"/>
          </a:xfrm>
          <a:custGeom>
            <a:avLst/>
            <a:gdLst/>
            <a:ahLst/>
            <a:cxnLst/>
            <a:rect l="l" t="t" r="r" b="b"/>
            <a:pathLst>
              <a:path w="575944">
                <a:moveTo>
                  <a:pt x="0" y="0"/>
                </a:moveTo>
                <a:lnTo>
                  <a:pt x="575614" y="0"/>
                </a:lnTo>
              </a:path>
            </a:pathLst>
          </a:custGeom>
          <a:ln w="27432">
            <a:solidFill>
              <a:srgbClr val="04B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0515" y="6225540"/>
            <a:ext cx="575945" cy="0"/>
          </a:xfrm>
          <a:custGeom>
            <a:avLst/>
            <a:gdLst/>
            <a:ahLst/>
            <a:cxnLst/>
            <a:rect l="l" t="t" r="r" b="b"/>
            <a:pathLst>
              <a:path w="575945">
                <a:moveTo>
                  <a:pt x="0" y="0"/>
                </a:moveTo>
                <a:lnTo>
                  <a:pt x="575614" y="0"/>
                </a:lnTo>
              </a:path>
            </a:pathLst>
          </a:custGeom>
          <a:ln w="27432">
            <a:solidFill>
              <a:srgbClr val="073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6804" y="6225540"/>
            <a:ext cx="575945" cy="0"/>
          </a:xfrm>
          <a:custGeom>
            <a:avLst/>
            <a:gdLst/>
            <a:ahLst/>
            <a:cxnLst/>
            <a:rect l="l" t="t" r="r" b="b"/>
            <a:pathLst>
              <a:path w="575945">
                <a:moveTo>
                  <a:pt x="0" y="0"/>
                </a:moveTo>
                <a:lnTo>
                  <a:pt x="575614" y="0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1951" y="6031991"/>
            <a:ext cx="8406765" cy="387350"/>
          </a:xfrm>
          <a:prstGeom prst="rect">
            <a:avLst/>
          </a:prstGeom>
          <a:ln w="24384">
            <a:solidFill>
              <a:srgbClr val="8FB5E4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725805">
              <a:lnSpc>
                <a:spcPct val="100000"/>
              </a:lnSpc>
              <a:spcBef>
                <a:spcPts val="770"/>
              </a:spcBef>
              <a:tabLst>
                <a:tab pos="3649345" algn="l"/>
                <a:tab pos="6717665" algn="l"/>
              </a:tabLst>
            </a:pPr>
            <a:r>
              <a:rPr sz="1200" spc="-5" dirty="0">
                <a:latin typeface="Arial"/>
                <a:cs typeface="Arial"/>
              </a:rPr>
              <a:t>Average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Wage	</a:t>
            </a:r>
            <a:r>
              <a:rPr sz="1200" dirty="0">
                <a:latin typeface="Arial"/>
                <a:cs typeface="Arial"/>
              </a:rPr>
              <a:t>Gross </a:t>
            </a:r>
            <a:r>
              <a:rPr sz="1200" spc="-5" dirty="0">
                <a:latin typeface="Arial"/>
                <a:cs typeface="Arial"/>
              </a:rPr>
              <a:t>Domestic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Product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(GDP)	</a:t>
            </a:r>
            <a:r>
              <a:rPr sz="1200" dirty="0">
                <a:latin typeface="Arial"/>
                <a:cs typeface="Arial"/>
              </a:rPr>
              <a:t>Health </a:t>
            </a:r>
            <a:r>
              <a:rPr sz="1200" spc="-5" dirty="0">
                <a:latin typeface="Arial"/>
                <a:cs typeface="Arial"/>
              </a:rPr>
              <a:t>Care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Spending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6948" y="1813560"/>
            <a:ext cx="3237230" cy="1475740"/>
            <a:chOff x="726948" y="1813560"/>
            <a:chExt cx="3237230" cy="1475740"/>
          </a:xfrm>
        </p:grpSpPr>
        <p:sp>
          <p:nvSpPr>
            <p:cNvPr id="10" name="object 10"/>
            <p:cNvSpPr/>
            <p:nvPr/>
          </p:nvSpPr>
          <p:spPr>
            <a:xfrm>
              <a:off x="772668" y="1818132"/>
              <a:ext cx="0" cy="1457325"/>
            </a:xfrm>
            <a:custGeom>
              <a:avLst/>
              <a:gdLst/>
              <a:ahLst/>
              <a:cxnLst/>
              <a:rect l="l" t="t" r="r" b="b"/>
              <a:pathLst>
                <a:path h="1457325">
                  <a:moveTo>
                    <a:pt x="0" y="145694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6948" y="1818132"/>
              <a:ext cx="45720" cy="1457325"/>
            </a:xfrm>
            <a:custGeom>
              <a:avLst/>
              <a:gdLst/>
              <a:ahLst/>
              <a:cxnLst/>
              <a:rect l="l" t="t" r="r" b="b"/>
              <a:pathLst>
                <a:path w="45720" h="1457325">
                  <a:moveTo>
                    <a:pt x="0" y="1456944"/>
                  </a:moveTo>
                  <a:lnTo>
                    <a:pt x="45720" y="1456944"/>
                  </a:lnTo>
                </a:path>
                <a:path w="45720" h="1457325">
                  <a:moveTo>
                    <a:pt x="0" y="1094232"/>
                  </a:moveTo>
                  <a:lnTo>
                    <a:pt x="45720" y="1094232"/>
                  </a:lnTo>
                </a:path>
                <a:path w="45720" h="1457325">
                  <a:moveTo>
                    <a:pt x="0" y="728472"/>
                  </a:moveTo>
                  <a:lnTo>
                    <a:pt x="45720" y="728472"/>
                  </a:lnTo>
                </a:path>
                <a:path w="45720" h="1457325">
                  <a:moveTo>
                    <a:pt x="0" y="362712"/>
                  </a:moveTo>
                  <a:lnTo>
                    <a:pt x="45720" y="362712"/>
                  </a:lnTo>
                </a:path>
                <a:path w="45720" h="1457325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2668" y="3275076"/>
              <a:ext cx="3191510" cy="0"/>
            </a:xfrm>
            <a:custGeom>
              <a:avLst/>
              <a:gdLst/>
              <a:ahLst/>
              <a:cxnLst/>
              <a:rect l="l" t="t" r="r" b="b"/>
              <a:pathLst>
                <a:path w="3191510">
                  <a:moveTo>
                    <a:pt x="0" y="0"/>
                  </a:moveTo>
                  <a:lnTo>
                    <a:pt x="3191256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32" y="2403348"/>
              <a:ext cx="3081655" cy="871855"/>
            </a:xfrm>
            <a:custGeom>
              <a:avLst/>
              <a:gdLst/>
              <a:ahLst/>
              <a:cxnLst/>
              <a:rect l="l" t="t" r="r" b="b"/>
              <a:pathLst>
                <a:path w="3081654" h="871854">
                  <a:moveTo>
                    <a:pt x="0" y="871727"/>
                  </a:moveTo>
                  <a:lnTo>
                    <a:pt x="109728" y="859535"/>
                  </a:lnTo>
                  <a:lnTo>
                    <a:pt x="219456" y="838199"/>
                  </a:lnTo>
                  <a:lnTo>
                    <a:pt x="329184" y="816863"/>
                  </a:lnTo>
                  <a:lnTo>
                    <a:pt x="438912" y="792479"/>
                  </a:lnTo>
                  <a:lnTo>
                    <a:pt x="548640" y="768095"/>
                  </a:lnTo>
                  <a:lnTo>
                    <a:pt x="658368" y="743711"/>
                  </a:lnTo>
                  <a:lnTo>
                    <a:pt x="768096" y="713231"/>
                  </a:lnTo>
                  <a:lnTo>
                    <a:pt x="880872" y="682751"/>
                  </a:lnTo>
                  <a:lnTo>
                    <a:pt x="990600" y="646175"/>
                  </a:lnTo>
                  <a:lnTo>
                    <a:pt x="1100328" y="609599"/>
                  </a:lnTo>
                  <a:lnTo>
                    <a:pt x="1210056" y="588263"/>
                  </a:lnTo>
                  <a:lnTo>
                    <a:pt x="1319784" y="566927"/>
                  </a:lnTo>
                  <a:lnTo>
                    <a:pt x="1429512" y="533399"/>
                  </a:lnTo>
                  <a:lnTo>
                    <a:pt x="1539240" y="487679"/>
                  </a:lnTo>
                  <a:lnTo>
                    <a:pt x="1648968" y="438911"/>
                  </a:lnTo>
                  <a:lnTo>
                    <a:pt x="1758695" y="393191"/>
                  </a:lnTo>
                  <a:lnTo>
                    <a:pt x="1871472" y="353567"/>
                  </a:lnTo>
                  <a:lnTo>
                    <a:pt x="1981200" y="338327"/>
                  </a:lnTo>
                  <a:lnTo>
                    <a:pt x="2090927" y="356615"/>
                  </a:lnTo>
                  <a:lnTo>
                    <a:pt x="2200656" y="323087"/>
                  </a:lnTo>
                  <a:lnTo>
                    <a:pt x="2310384" y="289559"/>
                  </a:lnTo>
                  <a:lnTo>
                    <a:pt x="2420112" y="252983"/>
                  </a:lnTo>
                  <a:lnTo>
                    <a:pt x="2529840" y="219455"/>
                  </a:lnTo>
                  <a:lnTo>
                    <a:pt x="2639568" y="173735"/>
                  </a:lnTo>
                  <a:lnTo>
                    <a:pt x="2749296" y="131063"/>
                  </a:lnTo>
                  <a:lnTo>
                    <a:pt x="2859024" y="100583"/>
                  </a:lnTo>
                  <a:lnTo>
                    <a:pt x="2971800" y="54863"/>
                  </a:lnTo>
                  <a:lnTo>
                    <a:pt x="3081528" y="0"/>
                  </a:lnTo>
                </a:path>
              </a:pathLst>
            </a:custGeom>
            <a:ln w="27432">
              <a:solidFill>
                <a:srgbClr val="073E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7532" y="2778252"/>
              <a:ext cx="3081655" cy="497205"/>
            </a:xfrm>
            <a:custGeom>
              <a:avLst/>
              <a:gdLst/>
              <a:ahLst/>
              <a:cxnLst/>
              <a:rect l="l" t="t" r="r" b="b"/>
              <a:pathLst>
                <a:path w="3081654" h="497204">
                  <a:moveTo>
                    <a:pt x="0" y="496824"/>
                  </a:moveTo>
                  <a:lnTo>
                    <a:pt x="109728" y="481584"/>
                  </a:lnTo>
                  <a:lnTo>
                    <a:pt x="219456" y="463296"/>
                  </a:lnTo>
                  <a:lnTo>
                    <a:pt x="329184" y="454152"/>
                  </a:lnTo>
                  <a:lnTo>
                    <a:pt x="438912" y="448056"/>
                  </a:lnTo>
                  <a:lnTo>
                    <a:pt x="548640" y="438912"/>
                  </a:lnTo>
                  <a:lnTo>
                    <a:pt x="658368" y="423672"/>
                  </a:lnTo>
                  <a:lnTo>
                    <a:pt x="768096" y="402336"/>
                  </a:lnTo>
                  <a:lnTo>
                    <a:pt x="880872" y="381000"/>
                  </a:lnTo>
                  <a:lnTo>
                    <a:pt x="990600" y="359664"/>
                  </a:lnTo>
                  <a:lnTo>
                    <a:pt x="1100328" y="332232"/>
                  </a:lnTo>
                  <a:lnTo>
                    <a:pt x="1210056" y="316992"/>
                  </a:lnTo>
                  <a:lnTo>
                    <a:pt x="1319784" y="304800"/>
                  </a:lnTo>
                  <a:lnTo>
                    <a:pt x="1429512" y="286512"/>
                  </a:lnTo>
                  <a:lnTo>
                    <a:pt x="1539240" y="262128"/>
                  </a:lnTo>
                  <a:lnTo>
                    <a:pt x="1648968" y="243840"/>
                  </a:lnTo>
                  <a:lnTo>
                    <a:pt x="1758695" y="216408"/>
                  </a:lnTo>
                  <a:lnTo>
                    <a:pt x="1871472" y="188976"/>
                  </a:lnTo>
                  <a:lnTo>
                    <a:pt x="1981200" y="170688"/>
                  </a:lnTo>
                  <a:lnTo>
                    <a:pt x="2090927" y="164592"/>
                  </a:lnTo>
                  <a:lnTo>
                    <a:pt x="2200656" y="149352"/>
                  </a:lnTo>
                  <a:lnTo>
                    <a:pt x="2310384" y="128016"/>
                  </a:lnTo>
                  <a:lnTo>
                    <a:pt x="2420112" y="109728"/>
                  </a:lnTo>
                  <a:lnTo>
                    <a:pt x="2529840" y="103632"/>
                  </a:lnTo>
                  <a:lnTo>
                    <a:pt x="2639568" y="79248"/>
                  </a:lnTo>
                  <a:lnTo>
                    <a:pt x="2749296" y="60960"/>
                  </a:lnTo>
                  <a:lnTo>
                    <a:pt x="2859024" y="42672"/>
                  </a:lnTo>
                  <a:lnTo>
                    <a:pt x="2971800" y="24384"/>
                  </a:lnTo>
                  <a:lnTo>
                    <a:pt x="3081528" y="0"/>
                  </a:lnTo>
                </a:path>
              </a:pathLst>
            </a:custGeom>
            <a:ln w="27432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7532" y="2211324"/>
              <a:ext cx="3081655" cy="1064260"/>
            </a:xfrm>
            <a:custGeom>
              <a:avLst/>
              <a:gdLst/>
              <a:ahLst/>
              <a:cxnLst/>
              <a:rect l="l" t="t" r="r" b="b"/>
              <a:pathLst>
                <a:path w="3081654" h="1064260">
                  <a:moveTo>
                    <a:pt x="0" y="1063752"/>
                  </a:moveTo>
                  <a:lnTo>
                    <a:pt x="109728" y="1036319"/>
                  </a:lnTo>
                  <a:lnTo>
                    <a:pt x="219456" y="1008888"/>
                  </a:lnTo>
                  <a:lnTo>
                    <a:pt x="329184" y="984504"/>
                  </a:lnTo>
                  <a:lnTo>
                    <a:pt x="438912" y="963167"/>
                  </a:lnTo>
                  <a:lnTo>
                    <a:pt x="548640" y="941832"/>
                  </a:lnTo>
                  <a:lnTo>
                    <a:pt x="658368" y="923544"/>
                  </a:lnTo>
                  <a:lnTo>
                    <a:pt x="768096" y="902207"/>
                  </a:lnTo>
                  <a:lnTo>
                    <a:pt x="880872" y="877823"/>
                  </a:lnTo>
                  <a:lnTo>
                    <a:pt x="990600" y="850391"/>
                  </a:lnTo>
                  <a:lnTo>
                    <a:pt x="1100328" y="813815"/>
                  </a:lnTo>
                  <a:lnTo>
                    <a:pt x="1210056" y="765047"/>
                  </a:lnTo>
                  <a:lnTo>
                    <a:pt x="1319784" y="710183"/>
                  </a:lnTo>
                  <a:lnTo>
                    <a:pt x="1429512" y="655319"/>
                  </a:lnTo>
                  <a:lnTo>
                    <a:pt x="1539240" y="606551"/>
                  </a:lnTo>
                  <a:lnTo>
                    <a:pt x="1648968" y="560831"/>
                  </a:lnTo>
                  <a:lnTo>
                    <a:pt x="1758695" y="509015"/>
                  </a:lnTo>
                  <a:lnTo>
                    <a:pt x="1871472" y="463295"/>
                  </a:lnTo>
                  <a:lnTo>
                    <a:pt x="1981200" y="429767"/>
                  </a:lnTo>
                  <a:lnTo>
                    <a:pt x="2090927" y="393191"/>
                  </a:lnTo>
                  <a:lnTo>
                    <a:pt x="2200656" y="356615"/>
                  </a:lnTo>
                  <a:lnTo>
                    <a:pt x="2310384" y="329183"/>
                  </a:lnTo>
                  <a:lnTo>
                    <a:pt x="2420112" y="292607"/>
                  </a:lnTo>
                  <a:lnTo>
                    <a:pt x="2529840" y="265175"/>
                  </a:lnTo>
                  <a:lnTo>
                    <a:pt x="2639568" y="207263"/>
                  </a:lnTo>
                  <a:lnTo>
                    <a:pt x="2749296" y="140207"/>
                  </a:lnTo>
                  <a:lnTo>
                    <a:pt x="2859024" y="91439"/>
                  </a:lnTo>
                  <a:lnTo>
                    <a:pt x="2971800" y="48767"/>
                  </a:lnTo>
                  <a:lnTo>
                    <a:pt x="3081528" y="0"/>
                  </a:lnTo>
                </a:path>
              </a:pathLst>
            </a:custGeom>
            <a:ln w="274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89492" y="1385281"/>
            <a:ext cx="32893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</a:pPr>
            <a:r>
              <a:rPr sz="1850" spc="5" dirty="0">
                <a:solidFill>
                  <a:srgbClr val="595958"/>
                </a:solidFill>
                <a:latin typeface="Arial"/>
                <a:cs typeface="Arial"/>
              </a:rPr>
              <a:t>US</a:t>
            </a:r>
            <a:endParaRPr sz="18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05583" y="1374647"/>
            <a:ext cx="499309" cy="33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1760" y="1374647"/>
            <a:ext cx="1249680" cy="338455"/>
          </a:xfrm>
          <a:custGeom>
            <a:avLst/>
            <a:gdLst/>
            <a:ahLst/>
            <a:cxnLst/>
            <a:rect l="l" t="t" r="r" b="b"/>
            <a:pathLst>
              <a:path w="1249679" h="338455">
                <a:moveTo>
                  <a:pt x="1249680" y="0"/>
                </a:moveTo>
                <a:lnTo>
                  <a:pt x="0" y="0"/>
                </a:lnTo>
                <a:lnTo>
                  <a:pt x="0" y="338327"/>
                </a:lnTo>
                <a:lnTo>
                  <a:pt x="1249680" y="338327"/>
                </a:lnTo>
                <a:lnTo>
                  <a:pt x="124968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552188" y="1822704"/>
            <a:ext cx="3276600" cy="1483360"/>
            <a:chOff x="4552188" y="1822704"/>
            <a:chExt cx="3276600" cy="1483360"/>
          </a:xfrm>
        </p:grpSpPr>
        <p:sp>
          <p:nvSpPr>
            <p:cNvPr id="20" name="object 20"/>
            <p:cNvSpPr/>
            <p:nvPr/>
          </p:nvSpPr>
          <p:spPr>
            <a:xfrm>
              <a:off x="4597908" y="1827276"/>
              <a:ext cx="0" cy="1457325"/>
            </a:xfrm>
            <a:custGeom>
              <a:avLst/>
              <a:gdLst/>
              <a:ahLst/>
              <a:cxnLst/>
              <a:rect l="l" t="t" r="r" b="b"/>
              <a:pathLst>
                <a:path h="1457325">
                  <a:moveTo>
                    <a:pt x="0" y="145694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52188" y="1827276"/>
              <a:ext cx="45720" cy="1457325"/>
            </a:xfrm>
            <a:custGeom>
              <a:avLst/>
              <a:gdLst/>
              <a:ahLst/>
              <a:cxnLst/>
              <a:rect l="l" t="t" r="r" b="b"/>
              <a:pathLst>
                <a:path w="45720" h="1457325">
                  <a:moveTo>
                    <a:pt x="0" y="1456944"/>
                  </a:moveTo>
                  <a:lnTo>
                    <a:pt x="45720" y="1456944"/>
                  </a:lnTo>
                </a:path>
                <a:path w="45720" h="1457325">
                  <a:moveTo>
                    <a:pt x="0" y="1094232"/>
                  </a:moveTo>
                  <a:lnTo>
                    <a:pt x="45720" y="1094232"/>
                  </a:lnTo>
                </a:path>
                <a:path w="45720" h="1457325">
                  <a:moveTo>
                    <a:pt x="0" y="728472"/>
                  </a:moveTo>
                  <a:lnTo>
                    <a:pt x="45720" y="728472"/>
                  </a:lnTo>
                </a:path>
                <a:path w="45720" h="1457325">
                  <a:moveTo>
                    <a:pt x="0" y="362712"/>
                  </a:moveTo>
                  <a:lnTo>
                    <a:pt x="45720" y="362712"/>
                  </a:lnTo>
                </a:path>
                <a:path w="45720" h="1457325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97908" y="3284220"/>
              <a:ext cx="3230880" cy="0"/>
            </a:xfrm>
            <a:custGeom>
              <a:avLst/>
              <a:gdLst/>
              <a:ahLst/>
              <a:cxnLst/>
              <a:rect l="l" t="t" r="r" b="b"/>
              <a:pathLst>
                <a:path w="3230879">
                  <a:moveTo>
                    <a:pt x="0" y="0"/>
                  </a:moveTo>
                  <a:lnTo>
                    <a:pt x="323088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55820" y="2705100"/>
              <a:ext cx="3118485" cy="586740"/>
            </a:xfrm>
            <a:custGeom>
              <a:avLst/>
              <a:gdLst/>
              <a:ahLst/>
              <a:cxnLst/>
              <a:rect l="l" t="t" r="r" b="b"/>
              <a:pathLst>
                <a:path w="3118484" h="586739">
                  <a:moveTo>
                    <a:pt x="0" y="579120"/>
                  </a:moveTo>
                  <a:lnTo>
                    <a:pt x="109728" y="563880"/>
                  </a:lnTo>
                  <a:lnTo>
                    <a:pt x="222504" y="551688"/>
                  </a:lnTo>
                  <a:lnTo>
                    <a:pt x="319570" y="586739"/>
                  </a:lnTo>
                </a:path>
                <a:path w="3118484" h="586739">
                  <a:moveTo>
                    <a:pt x="353377" y="586739"/>
                  </a:moveTo>
                  <a:lnTo>
                    <a:pt x="445008" y="566928"/>
                  </a:lnTo>
                  <a:lnTo>
                    <a:pt x="554736" y="536448"/>
                  </a:lnTo>
                  <a:lnTo>
                    <a:pt x="667512" y="512064"/>
                  </a:lnTo>
                  <a:lnTo>
                    <a:pt x="777240" y="469392"/>
                  </a:lnTo>
                  <a:lnTo>
                    <a:pt x="890016" y="441960"/>
                  </a:lnTo>
                  <a:lnTo>
                    <a:pt x="999744" y="432816"/>
                  </a:lnTo>
                  <a:lnTo>
                    <a:pt x="1112520" y="438912"/>
                  </a:lnTo>
                  <a:lnTo>
                    <a:pt x="1222248" y="448056"/>
                  </a:lnTo>
                  <a:lnTo>
                    <a:pt x="1335024" y="399288"/>
                  </a:lnTo>
                  <a:lnTo>
                    <a:pt x="1447800" y="316992"/>
                  </a:lnTo>
                  <a:lnTo>
                    <a:pt x="1557528" y="207264"/>
                  </a:lnTo>
                  <a:lnTo>
                    <a:pt x="1670304" y="170688"/>
                  </a:lnTo>
                  <a:lnTo>
                    <a:pt x="1780032" y="118872"/>
                  </a:lnTo>
                  <a:lnTo>
                    <a:pt x="1892808" y="0"/>
                  </a:lnTo>
                  <a:lnTo>
                    <a:pt x="2002536" y="48768"/>
                  </a:lnTo>
                  <a:lnTo>
                    <a:pt x="2115312" y="207264"/>
                  </a:lnTo>
                  <a:lnTo>
                    <a:pt x="2225040" y="192024"/>
                  </a:lnTo>
                  <a:lnTo>
                    <a:pt x="2337816" y="137160"/>
                  </a:lnTo>
                  <a:lnTo>
                    <a:pt x="2447544" y="121920"/>
                  </a:lnTo>
                  <a:lnTo>
                    <a:pt x="2560320" y="100584"/>
                  </a:lnTo>
                  <a:lnTo>
                    <a:pt x="2670048" y="15240"/>
                  </a:lnTo>
                  <a:lnTo>
                    <a:pt x="2782824" y="57912"/>
                  </a:lnTo>
                  <a:lnTo>
                    <a:pt x="2895600" y="128016"/>
                  </a:lnTo>
                  <a:lnTo>
                    <a:pt x="3005328" y="140208"/>
                  </a:lnTo>
                  <a:lnTo>
                    <a:pt x="3118104" y="64008"/>
                  </a:lnTo>
                </a:path>
              </a:pathLst>
            </a:custGeom>
            <a:ln w="27432">
              <a:solidFill>
                <a:srgbClr val="073E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55820" y="2784348"/>
              <a:ext cx="3118485" cy="500380"/>
            </a:xfrm>
            <a:custGeom>
              <a:avLst/>
              <a:gdLst/>
              <a:ahLst/>
              <a:cxnLst/>
              <a:rect l="l" t="t" r="r" b="b"/>
              <a:pathLst>
                <a:path w="3118484" h="500379">
                  <a:moveTo>
                    <a:pt x="0" y="499872"/>
                  </a:moveTo>
                  <a:lnTo>
                    <a:pt x="109728" y="469392"/>
                  </a:lnTo>
                  <a:lnTo>
                    <a:pt x="222504" y="451104"/>
                  </a:lnTo>
                  <a:lnTo>
                    <a:pt x="332232" y="496824"/>
                  </a:lnTo>
                  <a:lnTo>
                    <a:pt x="445008" y="478536"/>
                  </a:lnTo>
                  <a:lnTo>
                    <a:pt x="554736" y="454152"/>
                  </a:lnTo>
                  <a:lnTo>
                    <a:pt x="667512" y="445008"/>
                  </a:lnTo>
                  <a:lnTo>
                    <a:pt x="777240" y="402336"/>
                  </a:lnTo>
                  <a:lnTo>
                    <a:pt x="890016" y="368808"/>
                  </a:lnTo>
                  <a:lnTo>
                    <a:pt x="999744" y="359664"/>
                  </a:lnTo>
                  <a:lnTo>
                    <a:pt x="1112520" y="365760"/>
                  </a:lnTo>
                  <a:lnTo>
                    <a:pt x="1222248" y="362712"/>
                  </a:lnTo>
                  <a:lnTo>
                    <a:pt x="1335024" y="329184"/>
                  </a:lnTo>
                  <a:lnTo>
                    <a:pt x="1447800" y="259080"/>
                  </a:lnTo>
                  <a:lnTo>
                    <a:pt x="1557528" y="161544"/>
                  </a:lnTo>
                  <a:lnTo>
                    <a:pt x="1670304" y="152400"/>
                  </a:lnTo>
                  <a:lnTo>
                    <a:pt x="1780032" y="106680"/>
                  </a:lnTo>
                  <a:lnTo>
                    <a:pt x="1892808" y="0"/>
                  </a:lnTo>
                  <a:lnTo>
                    <a:pt x="2002536" y="54864"/>
                  </a:lnTo>
                  <a:lnTo>
                    <a:pt x="2115312" y="161544"/>
                  </a:lnTo>
                  <a:lnTo>
                    <a:pt x="2225040" y="158496"/>
                  </a:lnTo>
                  <a:lnTo>
                    <a:pt x="2337816" y="121920"/>
                  </a:lnTo>
                  <a:lnTo>
                    <a:pt x="2447544" y="121920"/>
                  </a:lnTo>
                  <a:lnTo>
                    <a:pt x="2560320" y="124968"/>
                  </a:lnTo>
                  <a:lnTo>
                    <a:pt x="2670048" y="79248"/>
                  </a:lnTo>
                  <a:lnTo>
                    <a:pt x="2782824" y="115824"/>
                  </a:lnTo>
                  <a:lnTo>
                    <a:pt x="2895600" y="185928"/>
                  </a:lnTo>
                  <a:lnTo>
                    <a:pt x="3005328" y="210312"/>
                  </a:lnTo>
                  <a:lnTo>
                    <a:pt x="3118104" y="213360"/>
                  </a:lnTo>
                </a:path>
              </a:pathLst>
            </a:custGeom>
            <a:ln w="27432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55820" y="2083308"/>
              <a:ext cx="3118485" cy="1201420"/>
            </a:xfrm>
            <a:custGeom>
              <a:avLst/>
              <a:gdLst/>
              <a:ahLst/>
              <a:cxnLst/>
              <a:rect l="l" t="t" r="r" b="b"/>
              <a:pathLst>
                <a:path w="3118484" h="1201420">
                  <a:moveTo>
                    <a:pt x="0" y="1200912"/>
                  </a:moveTo>
                  <a:lnTo>
                    <a:pt x="109728" y="1155192"/>
                  </a:lnTo>
                  <a:lnTo>
                    <a:pt x="222504" y="1109472"/>
                  </a:lnTo>
                  <a:lnTo>
                    <a:pt x="332232" y="1155192"/>
                  </a:lnTo>
                  <a:lnTo>
                    <a:pt x="445008" y="1121664"/>
                  </a:lnTo>
                  <a:lnTo>
                    <a:pt x="554736" y="1118616"/>
                  </a:lnTo>
                  <a:lnTo>
                    <a:pt x="667512" y="1094232"/>
                  </a:lnTo>
                  <a:lnTo>
                    <a:pt x="777240" y="1060704"/>
                  </a:lnTo>
                  <a:lnTo>
                    <a:pt x="890016" y="1021080"/>
                  </a:lnTo>
                  <a:lnTo>
                    <a:pt x="999744" y="990600"/>
                  </a:lnTo>
                  <a:lnTo>
                    <a:pt x="1112520" y="987552"/>
                  </a:lnTo>
                  <a:lnTo>
                    <a:pt x="1222248" y="969264"/>
                  </a:lnTo>
                  <a:lnTo>
                    <a:pt x="1335024" y="886968"/>
                  </a:lnTo>
                  <a:lnTo>
                    <a:pt x="1447800" y="755904"/>
                  </a:lnTo>
                  <a:lnTo>
                    <a:pt x="1557528" y="588264"/>
                  </a:lnTo>
                  <a:lnTo>
                    <a:pt x="1670304" y="527304"/>
                  </a:lnTo>
                  <a:lnTo>
                    <a:pt x="1780032" y="441960"/>
                  </a:lnTo>
                  <a:lnTo>
                    <a:pt x="1892808" y="277368"/>
                  </a:lnTo>
                  <a:lnTo>
                    <a:pt x="2002536" y="320040"/>
                  </a:lnTo>
                  <a:lnTo>
                    <a:pt x="2115312" y="441960"/>
                  </a:lnTo>
                  <a:lnTo>
                    <a:pt x="2225040" y="438912"/>
                  </a:lnTo>
                  <a:lnTo>
                    <a:pt x="2337816" y="371856"/>
                  </a:lnTo>
                  <a:lnTo>
                    <a:pt x="2447544" y="356616"/>
                  </a:lnTo>
                  <a:lnTo>
                    <a:pt x="2560320" y="131064"/>
                  </a:lnTo>
                  <a:lnTo>
                    <a:pt x="2670048" y="0"/>
                  </a:lnTo>
                  <a:lnTo>
                    <a:pt x="2782824" y="70103"/>
                  </a:lnTo>
                  <a:lnTo>
                    <a:pt x="2895600" y="213359"/>
                  </a:lnTo>
                  <a:lnTo>
                    <a:pt x="3005328" y="237744"/>
                  </a:lnTo>
                  <a:lnTo>
                    <a:pt x="3118104" y="94487"/>
                  </a:lnTo>
                </a:path>
              </a:pathLst>
            </a:custGeom>
            <a:ln w="2743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201680" y="3167570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35535" y="1394768"/>
            <a:ext cx="32893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</a:pPr>
            <a:r>
              <a:rPr sz="1850" spc="5" dirty="0">
                <a:solidFill>
                  <a:srgbClr val="595958"/>
                </a:solidFill>
                <a:latin typeface="Arial"/>
                <a:cs typeface="Arial"/>
              </a:rPr>
              <a:t>UK</a:t>
            </a:r>
            <a:endParaRPr sz="18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58255" y="1426463"/>
            <a:ext cx="485330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65392" y="1426463"/>
            <a:ext cx="1249680" cy="338455"/>
          </a:xfrm>
          <a:custGeom>
            <a:avLst/>
            <a:gdLst/>
            <a:ahLst/>
            <a:cxnLst/>
            <a:rect l="l" t="t" r="r" b="b"/>
            <a:pathLst>
              <a:path w="1249679" h="338455">
                <a:moveTo>
                  <a:pt x="1249679" y="0"/>
                </a:moveTo>
                <a:lnTo>
                  <a:pt x="0" y="0"/>
                </a:lnTo>
                <a:lnTo>
                  <a:pt x="0" y="338327"/>
                </a:lnTo>
                <a:lnTo>
                  <a:pt x="1249679" y="338327"/>
                </a:lnTo>
                <a:lnTo>
                  <a:pt x="124967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8447531" y="1813560"/>
            <a:ext cx="3194685" cy="1445260"/>
            <a:chOff x="8447531" y="1813560"/>
            <a:chExt cx="3194685" cy="1445260"/>
          </a:xfrm>
        </p:grpSpPr>
        <p:sp>
          <p:nvSpPr>
            <p:cNvPr id="31" name="object 31"/>
            <p:cNvSpPr/>
            <p:nvPr/>
          </p:nvSpPr>
          <p:spPr>
            <a:xfrm>
              <a:off x="8493251" y="1818132"/>
              <a:ext cx="0" cy="1426845"/>
            </a:xfrm>
            <a:custGeom>
              <a:avLst/>
              <a:gdLst/>
              <a:ahLst/>
              <a:cxnLst/>
              <a:rect l="l" t="t" r="r" b="b"/>
              <a:pathLst>
                <a:path h="1426845">
                  <a:moveTo>
                    <a:pt x="0" y="142646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47531" y="1818132"/>
              <a:ext cx="45720" cy="1426845"/>
            </a:xfrm>
            <a:custGeom>
              <a:avLst/>
              <a:gdLst/>
              <a:ahLst/>
              <a:cxnLst/>
              <a:rect l="l" t="t" r="r" b="b"/>
              <a:pathLst>
                <a:path w="45720" h="1426845">
                  <a:moveTo>
                    <a:pt x="0" y="1426464"/>
                  </a:moveTo>
                  <a:lnTo>
                    <a:pt x="45720" y="1426464"/>
                  </a:lnTo>
                </a:path>
                <a:path w="45720" h="1426845">
                  <a:moveTo>
                    <a:pt x="0" y="1069848"/>
                  </a:moveTo>
                  <a:lnTo>
                    <a:pt x="45720" y="1069848"/>
                  </a:lnTo>
                </a:path>
                <a:path w="45720" h="1426845">
                  <a:moveTo>
                    <a:pt x="0" y="713232"/>
                  </a:moveTo>
                  <a:lnTo>
                    <a:pt x="45720" y="713232"/>
                  </a:lnTo>
                </a:path>
                <a:path w="45720" h="1426845">
                  <a:moveTo>
                    <a:pt x="0" y="356616"/>
                  </a:moveTo>
                  <a:lnTo>
                    <a:pt x="45720" y="356616"/>
                  </a:lnTo>
                </a:path>
                <a:path w="45720" h="1426845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93251" y="3244596"/>
              <a:ext cx="3148965" cy="0"/>
            </a:xfrm>
            <a:custGeom>
              <a:avLst/>
              <a:gdLst/>
              <a:ahLst/>
              <a:cxnLst/>
              <a:rect l="l" t="t" r="r" b="b"/>
              <a:pathLst>
                <a:path w="3148965">
                  <a:moveTo>
                    <a:pt x="0" y="0"/>
                  </a:moveTo>
                  <a:lnTo>
                    <a:pt x="314858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548115" y="2168652"/>
              <a:ext cx="3042285" cy="1076325"/>
            </a:xfrm>
            <a:custGeom>
              <a:avLst/>
              <a:gdLst/>
              <a:ahLst/>
              <a:cxnLst/>
              <a:rect l="l" t="t" r="r" b="b"/>
              <a:pathLst>
                <a:path w="3042284" h="1076325">
                  <a:moveTo>
                    <a:pt x="0" y="1075944"/>
                  </a:moveTo>
                  <a:lnTo>
                    <a:pt x="109728" y="1051560"/>
                  </a:lnTo>
                  <a:lnTo>
                    <a:pt x="216408" y="1002792"/>
                  </a:lnTo>
                  <a:lnTo>
                    <a:pt x="326136" y="1033272"/>
                  </a:lnTo>
                  <a:lnTo>
                    <a:pt x="435864" y="999744"/>
                  </a:lnTo>
                  <a:lnTo>
                    <a:pt x="542544" y="908304"/>
                  </a:lnTo>
                  <a:lnTo>
                    <a:pt x="652272" y="893064"/>
                  </a:lnTo>
                  <a:lnTo>
                    <a:pt x="758952" y="920496"/>
                  </a:lnTo>
                  <a:lnTo>
                    <a:pt x="868680" y="890016"/>
                  </a:lnTo>
                  <a:lnTo>
                    <a:pt x="978408" y="880872"/>
                  </a:lnTo>
                  <a:lnTo>
                    <a:pt x="1085088" y="911352"/>
                  </a:lnTo>
                  <a:lnTo>
                    <a:pt x="1194816" y="886968"/>
                  </a:lnTo>
                  <a:lnTo>
                    <a:pt x="1304544" y="813816"/>
                  </a:lnTo>
                  <a:lnTo>
                    <a:pt x="1411224" y="640080"/>
                  </a:lnTo>
                  <a:lnTo>
                    <a:pt x="1520952" y="496824"/>
                  </a:lnTo>
                  <a:lnTo>
                    <a:pt x="1627632" y="420624"/>
                  </a:lnTo>
                  <a:lnTo>
                    <a:pt x="1737360" y="329184"/>
                  </a:lnTo>
                  <a:lnTo>
                    <a:pt x="1847088" y="140208"/>
                  </a:lnTo>
                  <a:lnTo>
                    <a:pt x="1953768" y="0"/>
                  </a:lnTo>
                  <a:lnTo>
                    <a:pt x="2063495" y="121920"/>
                  </a:lnTo>
                  <a:lnTo>
                    <a:pt x="2173224" y="179832"/>
                  </a:lnTo>
                  <a:lnTo>
                    <a:pt x="2279904" y="131064"/>
                  </a:lnTo>
                  <a:lnTo>
                    <a:pt x="2389632" y="265176"/>
                  </a:lnTo>
                  <a:lnTo>
                    <a:pt x="2496312" y="243840"/>
                  </a:lnTo>
                  <a:lnTo>
                    <a:pt x="2606040" y="228600"/>
                  </a:lnTo>
                  <a:lnTo>
                    <a:pt x="2715768" y="387096"/>
                  </a:lnTo>
                  <a:lnTo>
                    <a:pt x="2822448" y="353568"/>
                  </a:lnTo>
                  <a:lnTo>
                    <a:pt x="2932176" y="286512"/>
                  </a:lnTo>
                  <a:lnTo>
                    <a:pt x="3041904" y="149352"/>
                  </a:lnTo>
                </a:path>
              </a:pathLst>
            </a:custGeom>
            <a:ln w="27432">
              <a:solidFill>
                <a:srgbClr val="073E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48115" y="2695956"/>
              <a:ext cx="3042285" cy="548640"/>
            </a:xfrm>
            <a:custGeom>
              <a:avLst/>
              <a:gdLst/>
              <a:ahLst/>
              <a:cxnLst/>
              <a:rect l="l" t="t" r="r" b="b"/>
              <a:pathLst>
                <a:path w="3042284" h="548639">
                  <a:moveTo>
                    <a:pt x="0" y="548639"/>
                  </a:moveTo>
                  <a:lnTo>
                    <a:pt x="109728" y="527303"/>
                  </a:lnTo>
                  <a:lnTo>
                    <a:pt x="216408" y="469391"/>
                  </a:lnTo>
                  <a:lnTo>
                    <a:pt x="326136" y="487679"/>
                  </a:lnTo>
                  <a:lnTo>
                    <a:pt x="435864" y="460247"/>
                  </a:lnTo>
                  <a:lnTo>
                    <a:pt x="542544" y="393191"/>
                  </a:lnTo>
                  <a:lnTo>
                    <a:pt x="652272" y="387095"/>
                  </a:lnTo>
                  <a:lnTo>
                    <a:pt x="758952" y="429767"/>
                  </a:lnTo>
                  <a:lnTo>
                    <a:pt x="868680" y="426719"/>
                  </a:lnTo>
                  <a:lnTo>
                    <a:pt x="978408" y="441959"/>
                  </a:lnTo>
                  <a:lnTo>
                    <a:pt x="1085088" y="493775"/>
                  </a:lnTo>
                  <a:lnTo>
                    <a:pt x="1194816" y="493775"/>
                  </a:lnTo>
                  <a:lnTo>
                    <a:pt x="1304544" y="457199"/>
                  </a:lnTo>
                  <a:lnTo>
                    <a:pt x="1411224" y="350519"/>
                  </a:lnTo>
                  <a:lnTo>
                    <a:pt x="1520952" y="280415"/>
                  </a:lnTo>
                  <a:lnTo>
                    <a:pt x="1627632" y="256031"/>
                  </a:lnTo>
                  <a:lnTo>
                    <a:pt x="1737360" y="228599"/>
                  </a:lnTo>
                  <a:lnTo>
                    <a:pt x="1847088" y="131063"/>
                  </a:lnTo>
                  <a:lnTo>
                    <a:pt x="1953768" y="12191"/>
                  </a:lnTo>
                  <a:lnTo>
                    <a:pt x="2063495" y="9143"/>
                  </a:lnTo>
                  <a:lnTo>
                    <a:pt x="2173224" y="48767"/>
                  </a:lnTo>
                  <a:lnTo>
                    <a:pt x="2279904" y="0"/>
                  </a:lnTo>
                  <a:lnTo>
                    <a:pt x="2389632" y="76199"/>
                  </a:lnTo>
                  <a:lnTo>
                    <a:pt x="2496312" y="30479"/>
                  </a:lnTo>
                  <a:lnTo>
                    <a:pt x="2606040" y="36575"/>
                  </a:lnTo>
                  <a:lnTo>
                    <a:pt x="2715768" y="173735"/>
                  </a:lnTo>
                  <a:lnTo>
                    <a:pt x="2822448" y="173735"/>
                  </a:lnTo>
                  <a:lnTo>
                    <a:pt x="2932176" y="155447"/>
                  </a:lnTo>
                  <a:lnTo>
                    <a:pt x="3041904" y="112775"/>
                  </a:lnTo>
                </a:path>
              </a:pathLst>
            </a:custGeom>
            <a:ln w="27432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48115" y="1937004"/>
              <a:ext cx="3042285" cy="1308100"/>
            </a:xfrm>
            <a:custGeom>
              <a:avLst/>
              <a:gdLst/>
              <a:ahLst/>
              <a:cxnLst/>
              <a:rect l="l" t="t" r="r" b="b"/>
              <a:pathLst>
                <a:path w="3042284" h="1308100">
                  <a:moveTo>
                    <a:pt x="0" y="1307591"/>
                  </a:moveTo>
                  <a:lnTo>
                    <a:pt x="109728" y="1274063"/>
                  </a:lnTo>
                  <a:lnTo>
                    <a:pt x="216408" y="1197863"/>
                  </a:lnTo>
                  <a:lnTo>
                    <a:pt x="326136" y="1210055"/>
                  </a:lnTo>
                  <a:lnTo>
                    <a:pt x="435864" y="1182623"/>
                  </a:lnTo>
                  <a:lnTo>
                    <a:pt x="542544" y="1066799"/>
                  </a:lnTo>
                  <a:lnTo>
                    <a:pt x="652272" y="1048511"/>
                  </a:lnTo>
                  <a:lnTo>
                    <a:pt x="758952" y="1091183"/>
                  </a:lnTo>
                  <a:lnTo>
                    <a:pt x="868680" y="1066799"/>
                  </a:lnTo>
                  <a:lnTo>
                    <a:pt x="978408" y="1054607"/>
                  </a:lnTo>
                  <a:lnTo>
                    <a:pt x="1085088" y="1106423"/>
                  </a:lnTo>
                  <a:lnTo>
                    <a:pt x="1194816" y="1088135"/>
                  </a:lnTo>
                  <a:lnTo>
                    <a:pt x="1304544" y="1021079"/>
                  </a:lnTo>
                  <a:lnTo>
                    <a:pt x="1411224" y="761999"/>
                  </a:lnTo>
                  <a:lnTo>
                    <a:pt x="1520952" y="606551"/>
                  </a:lnTo>
                  <a:lnTo>
                    <a:pt x="1627632" y="530351"/>
                  </a:lnTo>
                  <a:lnTo>
                    <a:pt x="1737360" y="429767"/>
                  </a:lnTo>
                  <a:lnTo>
                    <a:pt x="1847088" y="225551"/>
                  </a:lnTo>
                  <a:lnTo>
                    <a:pt x="1953768" y="0"/>
                  </a:lnTo>
                  <a:lnTo>
                    <a:pt x="2063495" y="27431"/>
                  </a:lnTo>
                  <a:lnTo>
                    <a:pt x="2173224" y="109727"/>
                  </a:lnTo>
                  <a:lnTo>
                    <a:pt x="2279904" y="39623"/>
                  </a:lnTo>
                  <a:lnTo>
                    <a:pt x="2389632" y="207263"/>
                  </a:lnTo>
                  <a:lnTo>
                    <a:pt x="2496312" y="182879"/>
                  </a:lnTo>
                  <a:lnTo>
                    <a:pt x="2606040" y="158495"/>
                  </a:lnTo>
                  <a:lnTo>
                    <a:pt x="2715768" y="338327"/>
                  </a:lnTo>
                  <a:lnTo>
                    <a:pt x="2822448" y="316991"/>
                  </a:lnTo>
                  <a:lnTo>
                    <a:pt x="2932176" y="228599"/>
                  </a:lnTo>
                  <a:lnTo>
                    <a:pt x="3041904" y="79247"/>
                  </a:lnTo>
                </a:path>
              </a:pathLst>
            </a:custGeom>
            <a:ln w="2743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877729" y="1385281"/>
            <a:ext cx="15875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</a:pPr>
            <a:r>
              <a:rPr sz="1850" spc="10" dirty="0">
                <a:solidFill>
                  <a:srgbClr val="595958"/>
                </a:solidFill>
                <a:latin typeface="Arial"/>
                <a:cs typeface="Arial"/>
              </a:rPr>
              <a:t>S</a:t>
            </a:r>
            <a:endParaRPr sz="18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717023" y="1426463"/>
            <a:ext cx="481583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375392" y="1426463"/>
            <a:ext cx="1249680" cy="338455"/>
          </a:xfrm>
          <a:custGeom>
            <a:avLst/>
            <a:gdLst/>
            <a:ahLst/>
            <a:cxnLst/>
            <a:rect l="l" t="t" r="r" b="b"/>
            <a:pathLst>
              <a:path w="1249679" h="338455">
                <a:moveTo>
                  <a:pt x="1249679" y="0"/>
                </a:moveTo>
                <a:lnTo>
                  <a:pt x="0" y="0"/>
                </a:lnTo>
                <a:lnTo>
                  <a:pt x="0" y="338327"/>
                </a:lnTo>
                <a:lnTo>
                  <a:pt x="1249679" y="338327"/>
                </a:lnTo>
                <a:lnTo>
                  <a:pt x="124967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355600" y="1374647"/>
          <a:ext cx="11433807" cy="2171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100"/>
                <a:gridCol w="3498850"/>
                <a:gridCol w="1181100"/>
                <a:gridCol w="440689"/>
                <a:gridCol w="2257425"/>
                <a:gridCol w="343534"/>
                <a:gridCol w="3420109"/>
              </a:tblGrid>
              <a:tr h="51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68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540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844"/>
                        </a:lnSpc>
                        <a:tabLst>
                          <a:tab pos="2106295" algn="l"/>
                        </a:tabLst>
                      </a:pPr>
                      <a:r>
                        <a:rPr sz="1350" spc="-7" baseline="-9259" dirty="0">
                          <a:latin typeface="Arial"/>
                          <a:cs typeface="Arial"/>
                        </a:rPr>
                        <a:t>Index	</a:t>
                      </a:r>
                      <a:r>
                        <a:rPr sz="800" b="1" spc="-5" dirty="0">
                          <a:latin typeface="Trebuchet MS"/>
                          <a:cs typeface="Trebuchet MS"/>
                        </a:rPr>
                        <a:t>HC </a:t>
                      </a:r>
                      <a:r>
                        <a:rPr sz="800" b="1" spc="-10" dirty="0">
                          <a:latin typeface="Trebuchet MS"/>
                          <a:cs typeface="Trebuchet MS"/>
                        </a:rPr>
                        <a:t>expenditure</a:t>
                      </a:r>
                      <a:r>
                        <a:rPr sz="8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15" dirty="0">
                          <a:latin typeface="Trebuchet MS"/>
                          <a:cs typeface="Trebuchet MS"/>
                        </a:rPr>
                        <a:t>2018: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60655">
                        <a:lnSpc>
                          <a:spcPts val="1019"/>
                        </a:lnSpc>
                        <a:tabLst>
                          <a:tab pos="2310765" algn="l"/>
                        </a:tabLst>
                      </a:pPr>
                      <a:r>
                        <a:rPr sz="1350" baseline="-15432" dirty="0">
                          <a:latin typeface="Arial"/>
                          <a:cs typeface="Arial"/>
                        </a:rPr>
                        <a:t>(1990=100)	</a:t>
                      </a:r>
                      <a:r>
                        <a:rPr sz="800" b="1" spc="-15" dirty="0">
                          <a:latin typeface="Trebuchet MS"/>
                          <a:cs typeface="Trebuchet MS"/>
                        </a:rPr>
                        <a:t>17.2% </a:t>
                      </a:r>
                      <a:r>
                        <a:rPr sz="800" b="1" spc="-5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b="1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15" dirty="0">
                          <a:latin typeface="Trebuchet MS"/>
                          <a:cs typeface="Trebuchet MS"/>
                        </a:rPr>
                        <a:t>GDP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115" marR="406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Index 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1990=100)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ts val="925"/>
                        </a:lnSpc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293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b="1" spc="-5" dirty="0">
                          <a:latin typeface="Trebuchet MS"/>
                          <a:cs typeface="Trebuchet MS"/>
                        </a:rPr>
                        <a:t>HC </a:t>
                      </a:r>
                      <a:r>
                        <a:rPr sz="800" b="1" spc="-10" dirty="0">
                          <a:latin typeface="Trebuchet MS"/>
                          <a:cs typeface="Trebuchet MS"/>
                        </a:rPr>
                        <a:t>expenditure</a:t>
                      </a:r>
                      <a:r>
                        <a:rPr sz="8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15" dirty="0">
                          <a:latin typeface="Trebuchet MS"/>
                          <a:cs typeface="Trebuchet MS"/>
                        </a:rPr>
                        <a:t>2018: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584835" algn="ctr">
                        <a:lnSpc>
                          <a:spcPct val="100000"/>
                        </a:lnSpc>
                      </a:pPr>
                      <a:r>
                        <a:rPr sz="800" b="1" spc="-15" dirty="0">
                          <a:latin typeface="Trebuchet MS"/>
                          <a:cs typeface="Trebuchet MS"/>
                        </a:rPr>
                        <a:t>9.8% </a:t>
                      </a:r>
                      <a:r>
                        <a:rPr sz="800" b="1" spc="-5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800" b="1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15" dirty="0">
                          <a:latin typeface="Trebuchet MS"/>
                          <a:cs typeface="Trebuchet MS"/>
                        </a:rPr>
                        <a:t>GDP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905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2106295" algn="l"/>
                        </a:tabLst>
                      </a:pPr>
                      <a:r>
                        <a:rPr sz="1350" spc="-7" baseline="-9259" dirty="0">
                          <a:latin typeface="Arial"/>
                          <a:cs typeface="Arial"/>
                        </a:rPr>
                        <a:t>Index	</a:t>
                      </a:r>
                      <a:r>
                        <a:rPr sz="800" b="1" spc="-5" dirty="0">
                          <a:latin typeface="Trebuchet MS"/>
                          <a:cs typeface="Trebuchet MS"/>
                        </a:rPr>
                        <a:t>HC </a:t>
                      </a:r>
                      <a:r>
                        <a:rPr sz="800" b="1" spc="-10" dirty="0">
                          <a:latin typeface="Trebuchet MS"/>
                          <a:cs typeface="Trebuchet MS"/>
                        </a:rPr>
                        <a:t>expenditure</a:t>
                      </a:r>
                      <a:r>
                        <a:rPr sz="800" b="1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15" dirty="0">
                          <a:latin typeface="Trebuchet MS"/>
                          <a:cs typeface="Trebuchet MS"/>
                        </a:rPr>
                        <a:t>2018: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  <a:spcBef>
                          <a:spcPts val="155"/>
                        </a:spcBef>
                        <a:tabLst>
                          <a:tab pos="2341245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(1990=100)	</a:t>
                      </a:r>
                      <a:r>
                        <a:rPr sz="1200" b="1" spc="-22" baseline="17361" dirty="0">
                          <a:latin typeface="Trebuchet MS"/>
                          <a:cs typeface="Trebuchet MS"/>
                        </a:rPr>
                        <a:t>8.9% </a:t>
                      </a:r>
                      <a:r>
                        <a:rPr sz="1200" b="1" spc="-7" baseline="17361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200" b="1" spc="75" baseline="1736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2" baseline="17361" dirty="0">
                          <a:latin typeface="Trebuchet MS"/>
                          <a:cs typeface="Trebuchet MS"/>
                        </a:rPr>
                        <a:t>GDP</a:t>
                      </a:r>
                      <a:endParaRPr sz="1200" baseline="17361">
                        <a:latin typeface="Trebuchet MS"/>
                        <a:cs typeface="Trebuchet MS"/>
                      </a:endParaRPr>
                    </a:p>
                  </a:txBody>
                  <a:tcPr marL="0" marR="0" marT="31115" marB="0"/>
                </a:tc>
              </a:tr>
              <a:tr h="360806"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12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400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0807"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300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46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0807"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84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2643">
                <a:tc>
                  <a:txBody>
                    <a:bodyPr/>
                    <a:lstStyle/>
                    <a:p>
                      <a:pPr marR="2540" algn="r">
                        <a:lnSpc>
                          <a:spcPts val="1315"/>
                        </a:lnSpc>
                        <a:spcBef>
                          <a:spcPts val="7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5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430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1990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1994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1998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2010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2014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1355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1990</a:t>
                      </a:r>
                      <a:r>
                        <a:rPr sz="12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1994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55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1998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355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2002 2006 2010 2014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21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1990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1994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1998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2002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2010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2014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41" name="object 41"/>
          <p:cNvGrpSpPr/>
          <p:nvPr/>
        </p:nvGrpSpPr>
        <p:grpSpPr>
          <a:xfrm>
            <a:off x="726948" y="4224528"/>
            <a:ext cx="3194685" cy="1388745"/>
            <a:chOff x="726948" y="4224528"/>
            <a:chExt cx="3194685" cy="1388745"/>
          </a:xfrm>
        </p:grpSpPr>
        <p:sp>
          <p:nvSpPr>
            <p:cNvPr id="42" name="object 42"/>
            <p:cNvSpPr/>
            <p:nvPr/>
          </p:nvSpPr>
          <p:spPr>
            <a:xfrm>
              <a:off x="772668" y="4229100"/>
              <a:ext cx="0" cy="1362710"/>
            </a:xfrm>
            <a:custGeom>
              <a:avLst/>
              <a:gdLst/>
              <a:ahLst/>
              <a:cxnLst/>
              <a:rect l="l" t="t" r="r" b="b"/>
              <a:pathLst>
                <a:path h="1362710">
                  <a:moveTo>
                    <a:pt x="0" y="136245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6948" y="4229100"/>
              <a:ext cx="45720" cy="1362710"/>
            </a:xfrm>
            <a:custGeom>
              <a:avLst/>
              <a:gdLst/>
              <a:ahLst/>
              <a:cxnLst/>
              <a:rect l="l" t="t" r="r" b="b"/>
              <a:pathLst>
                <a:path w="45720" h="1362710">
                  <a:moveTo>
                    <a:pt x="0" y="1362456"/>
                  </a:moveTo>
                  <a:lnTo>
                    <a:pt x="45720" y="1362456"/>
                  </a:lnTo>
                </a:path>
                <a:path w="45720" h="1362710">
                  <a:moveTo>
                    <a:pt x="0" y="1021080"/>
                  </a:moveTo>
                  <a:lnTo>
                    <a:pt x="45720" y="1021080"/>
                  </a:lnTo>
                </a:path>
                <a:path w="45720" h="1362710">
                  <a:moveTo>
                    <a:pt x="0" y="679704"/>
                  </a:moveTo>
                  <a:lnTo>
                    <a:pt x="45720" y="679704"/>
                  </a:lnTo>
                </a:path>
                <a:path w="45720" h="1362710">
                  <a:moveTo>
                    <a:pt x="0" y="341375"/>
                  </a:moveTo>
                  <a:lnTo>
                    <a:pt x="45720" y="341375"/>
                  </a:lnTo>
                </a:path>
                <a:path w="45720" h="136271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2668" y="5591556"/>
              <a:ext cx="3148965" cy="0"/>
            </a:xfrm>
            <a:custGeom>
              <a:avLst/>
              <a:gdLst/>
              <a:ahLst/>
              <a:cxnLst/>
              <a:rect l="l" t="t" r="r" b="b"/>
              <a:pathLst>
                <a:path w="3148965">
                  <a:moveTo>
                    <a:pt x="0" y="0"/>
                  </a:moveTo>
                  <a:lnTo>
                    <a:pt x="314858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4484" y="5186172"/>
              <a:ext cx="3042285" cy="405765"/>
            </a:xfrm>
            <a:custGeom>
              <a:avLst/>
              <a:gdLst/>
              <a:ahLst/>
              <a:cxnLst/>
              <a:rect l="l" t="t" r="r" b="b"/>
              <a:pathLst>
                <a:path w="3042285" h="405764">
                  <a:moveTo>
                    <a:pt x="0" y="405383"/>
                  </a:moveTo>
                  <a:lnTo>
                    <a:pt x="109728" y="399287"/>
                  </a:lnTo>
                  <a:lnTo>
                    <a:pt x="219456" y="371855"/>
                  </a:lnTo>
                  <a:lnTo>
                    <a:pt x="326136" y="405383"/>
                  </a:lnTo>
                  <a:lnTo>
                    <a:pt x="435864" y="390143"/>
                  </a:lnTo>
                  <a:lnTo>
                    <a:pt x="545592" y="338327"/>
                  </a:lnTo>
                  <a:lnTo>
                    <a:pt x="652272" y="341375"/>
                  </a:lnTo>
                  <a:lnTo>
                    <a:pt x="762000" y="371855"/>
                  </a:lnTo>
                  <a:lnTo>
                    <a:pt x="868680" y="359663"/>
                  </a:lnTo>
                  <a:lnTo>
                    <a:pt x="978408" y="365759"/>
                  </a:lnTo>
                  <a:lnTo>
                    <a:pt x="1088136" y="396239"/>
                  </a:lnTo>
                  <a:lnTo>
                    <a:pt x="1194816" y="393191"/>
                  </a:lnTo>
                  <a:lnTo>
                    <a:pt x="1304544" y="362711"/>
                  </a:lnTo>
                  <a:lnTo>
                    <a:pt x="1414272" y="277367"/>
                  </a:lnTo>
                  <a:lnTo>
                    <a:pt x="1520952" y="207263"/>
                  </a:lnTo>
                  <a:lnTo>
                    <a:pt x="1630680" y="185927"/>
                  </a:lnTo>
                  <a:lnTo>
                    <a:pt x="1737360" y="155447"/>
                  </a:lnTo>
                  <a:lnTo>
                    <a:pt x="1847088" y="67055"/>
                  </a:lnTo>
                  <a:lnTo>
                    <a:pt x="1956816" y="0"/>
                  </a:lnTo>
                  <a:lnTo>
                    <a:pt x="2063495" y="57911"/>
                  </a:lnTo>
                  <a:lnTo>
                    <a:pt x="2173224" y="73151"/>
                  </a:lnTo>
                  <a:lnTo>
                    <a:pt x="2282952" y="18287"/>
                  </a:lnTo>
                  <a:lnTo>
                    <a:pt x="2389632" y="60959"/>
                  </a:lnTo>
                  <a:lnTo>
                    <a:pt x="2499360" y="30479"/>
                  </a:lnTo>
                  <a:lnTo>
                    <a:pt x="2606040" y="18287"/>
                  </a:lnTo>
                  <a:lnTo>
                    <a:pt x="2715768" y="124967"/>
                  </a:lnTo>
                  <a:lnTo>
                    <a:pt x="2825496" y="118871"/>
                  </a:lnTo>
                  <a:lnTo>
                    <a:pt x="2932176" y="85343"/>
                  </a:lnTo>
                  <a:lnTo>
                    <a:pt x="3041904" y="21335"/>
                  </a:lnTo>
                </a:path>
              </a:pathLst>
            </a:custGeom>
            <a:ln w="27431">
              <a:solidFill>
                <a:srgbClr val="073E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4484" y="5292852"/>
              <a:ext cx="3042285" cy="306705"/>
            </a:xfrm>
            <a:custGeom>
              <a:avLst/>
              <a:gdLst/>
              <a:ahLst/>
              <a:cxnLst/>
              <a:rect l="l" t="t" r="r" b="b"/>
              <a:pathLst>
                <a:path w="3042285" h="306704">
                  <a:moveTo>
                    <a:pt x="0" y="298704"/>
                  </a:moveTo>
                  <a:lnTo>
                    <a:pt x="109728" y="292608"/>
                  </a:lnTo>
                  <a:lnTo>
                    <a:pt x="219456" y="265176"/>
                  </a:lnTo>
                  <a:lnTo>
                    <a:pt x="326136" y="289560"/>
                  </a:lnTo>
                  <a:lnTo>
                    <a:pt x="435864" y="280416"/>
                  </a:lnTo>
                  <a:lnTo>
                    <a:pt x="545592" y="234696"/>
                  </a:lnTo>
                  <a:lnTo>
                    <a:pt x="652272" y="240792"/>
                  </a:lnTo>
                  <a:lnTo>
                    <a:pt x="762000" y="274320"/>
                  </a:lnTo>
                  <a:lnTo>
                    <a:pt x="868680" y="274320"/>
                  </a:lnTo>
                  <a:lnTo>
                    <a:pt x="978408" y="286512"/>
                  </a:lnTo>
                  <a:lnTo>
                    <a:pt x="1037844" y="306324"/>
                  </a:lnTo>
                </a:path>
                <a:path w="3042285" h="306704">
                  <a:moveTo>
                    <a:pt x="1266139" y="306324"/>
                  </a:moveTo>
                  <a:lnTo>
                    <a:pt x="1304544" y="295656"/>
                  </a:lnTo>
                  <a:lnTo>
                    <a:pt x="1414272" y="219456"/>
                  </a:lnTo>
                  <a:lnTo>
                    <a:pt x="1520952" y="161544"/>
                  </a:lnTo>
                  <a:lnTo>
                    <a:pt x="1630680" y="146304"/>
                  </a:lnTo>
                  <a:lnTo>
                    <a:pt x="1737360" y="124968"/>
                  </a:lnTo>
                  <a:lnTo>
                    <a:pt x="1847088" y="64008"/>
                  </a:lnTo>
                  <a:lnTo>
                    <a:pt x="1956816" y="6096"/>
                  </a:lnTo>
                  <a:lnTo>
                    <a:pt x="2063495" y="27432"/>
                  </a:lnTo>
                  <a:lnTo>
                    <a:pt x="2173224" y="39624"/>
                  </a:lnTo>
                  <a:lnTo>
                    <a:pt x="2282952" y="0"/>
                  </a:lnTo>
                  <a:lnTo>
                    <a:pt x="2389632" y="36576"/>
                  </a:lnTo>
                  <a:lnTo>
                    <a:pt x="2499360" y="9144"/>
                  </a:lnTo>
                  <a:lnTo>
                    <a:pt x="2606040" y="0"/>
                  </a:lnTo>
                  <a:lnTo>
                    <a:pt x="2715768" y="100584"/>
                  </a:lnTo>
                  <a:lnTo>
                    <a:pt x="2825496" y="94488"/>
                  </a:lnTo>
                  <a:lnTo>
                    <a:pt x="2932176" y="73152"/>
                  </a:lnTo>
                  <a:lnTo>
                    <a:pt x="3041904" y="42672"/>
                  </a:lnTo>
                </a:path>
              </a:pathLst>
            </a:custGeom>
            <a:ln w="27432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4484" y="5036820"/>
              <a:ext cx="3042285" cy="554990"/>
            </a:xfrm>
            <a:custGeom>
              <a:avLst/>
              <a:gdLst/>
              <a:ahLst/>
              <a:cxnLst/>
              <a:rect l="l" t="t" r="r" b="b"/>
              <a:pathLst>
                <a:path w="3042285" h="554989">
                  <a:moveTo>
                    <a:pt x="0" y="554735"/>
                  </a:moveTo>
                  <a:lnTo>
                    <a:pt x="109728" y="542543"/>
                  </a:lnTo>
                  <a:lnTo>
                    <a:pt x="219456" y="502919"/>
                  </a:lnTo>
                  <a:lnTo>
                    <a:pt x="326136" y="521207"/>
                  </a:lnTo>
                  <a:lnTo>
                    <a:pt x="435864" y="505967"/>
                  </a:lnTo>
                  <a:lnTo>
                    <a:pt x="545592" y="405383"/>
                  </a:lnTo>
                  <a:lnTo>
                    <a:pt x="652272" y="408431"/>
                  </a:lnTo>
                  <a:lnTo>
                    <a:pt x="762000" y="454151"/>
                  </a:lnTo>
                  <a:lnTo>
                    <a:pt x="868680" y="445007"/>
                  </a:lnTo>
                  <a:lnTo>
                    <a:pt x="978408" y="454151"/>
                  </a:lnTo>
                  <a:lnTo>
                    <a:pt x="1088136" y="496823"/>
                  </a:lnTo>
                  <a:lnTo>
                    <a:pt x="1194816" y="490727"/>
                  </a:lnTo>
                  <a:lnTo>
                    <a:pt x="1304544" y="441959"/>
                  </a:lnTo>
                  <a:lnTo>
                    <a:pt x="1414272" y="338327"/>
                  </a:lnTo>
                  <a:lnTo>
                    <a:pt x="1520952" y="256031"/>
                  </a:lnTo>
                  <a:lnTo>
                    <a:pt x="1630680" y="231647"/>
                  </a:lnTo>
                  <a:lnTo>
                    <a:pt x="1737360" y="207263"/>
                  </a:lnTo>
                  <a:lnTo>
                    <a:pt x="1847088" y="118871"/>
                  </a:lnTo>
                  <a:lnTo>
                    <a:pt x="1956816" y="33527"/>
                  </a:lnTo>
                  <a:lnTo>
                    <a:pt x="2063495" y="51815"/>
                  </a:lnTo>
                  <a:lnTo>
                    <a:pt x="2173224" y="79247"/>
                  </a:lnTo>
                  <a:lnTo>
                    <a:pt x="2282952" y="15239"/>
                  </a:lnTo>
                  <a:lnTo>
                    <a:pt x="2389632" y="67055"/>
                  </a:lnTo>
                  <a:lnTo>
                    <a:pt x="2499360" y="24383"/>
                  </a:lnTo>
                  <a:lnTo>
                    <a:pt x="2606040" y="0"/>
                  </a:lnTo>
                  <a:lnTo>
                    <a:pt x="2715768" y="137159"/>
                  </a:lnTo>
                  <a:lnTo>
                    <a:pt x="2825496" y="137159"/>
                  </a:lnTo>
                  <a:lnTo>
                    <a:pt x="2932176" y="97535"/>
                  </a:lnTo>
                  <a:lnTo>
                    <a:pt x="3041904" y="6095"/>
                  </a:lnTo>
                </a:path>
              </a:pathLst>
            </a:custGeom>
            <a:ln w="2743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74650" y="5473529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4650" y="5133220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4650" y="4792911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4650" y="4452602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4650" y="4112293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5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61451" y="3797646"/>
            <a:ext cx="14541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</a:pPr>
            <a:r>
              <a:rPr sz="1850" spc="10" dirty="0">
                <a:solidFill>
                  <a:srgbClr val="595958"/>
                </a:solidFill>
                <a:latin typeface="Arial"/>
                <a:cs typeface="Arial"/>
              </a:rPr>
              <a:t>F</a:t>
            </a:r>
            <a:endParaRPr sz="18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1823" y="3824706"/>
            <a:ext cx="61912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Index  </a:t>
            </a:r>
            <a:r>
              <a:rPr sz="900" spc="5" dirty="0">
                <a:latin typeface="Arial"/>
                <a:cs typeface="Arial"/>
              </a:rPr>
              <a:t>(</a:t>
            </a:r>
            <a:r>
              <a:rPr sz="900" dirty="0">
                <a:latin typeface="Arial"/>
                <a:cs typeface="Arial"/>
              </a:rPr>
              <a:t>1990=100)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552188" y="4224528"/>
            <a:ext cx="3276600" cy="1388745"/>
            <a:chOff x="4552188" y="4224528"/>
            <a:chExt cx="3276600" cy="1388745"/>
          </a:xfrm>
        </p:grpSpPr>
        <p:sp>
          <p:nvSpPr>
            <p:cNvPr id="56" name="object 56"/>
            <p:cNvSpPr/>
            <p:nvPr/>
          </p:nvSpPr>
          <p:spPr>
            <a:xfrm>
              <a:off x="4597908" y="4229100"/>
              <a:ext cx="0" cy="1362710"/>
            </a:xfrm>
            <a:custGeom>
              <a:avLst/>
              <a:gdLst/>
              <a:ahLst/>
              <a:cxnLst/>
              <a:rect l="l" t="t" r="r" b="b"/>
              <a:pathLst>
                <a:path h="1362710">
                  <a:moveTo>
                    <a:pt x="0" y="136245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552188" y="4229100"/>
              <a:ext cx="45720" cy="1362710"/>
            </a:xfrm>
            <a:custGeom>
              <a:avLst/>
              <a:gdLst/>
              <a:ahLst/>
              <a:cxnLst/>
              <a:rect l="l" t="t" r="r" b="b"/>
              <a:pathLst>
                <a:path w="45720" h="1362710">
                  <a:moveTo>
                    <a:pt x="0" y="1362456"/>
                  </a:moveTo>
                  <a:lnTo>
                    <a:pt x="45720" y="1362456"/>
                  </a:lnTo>
                </a:path>
                <a:path w="45720" h="1362710">
                  <a:moveTo>
                    <a:pt x="0" y="1021080"/>
                  </a:moveTo>
                  <a:lnTo>
                    <a:pt x="45720" y="1021080"/>
                  </a:lnTo>
                </a:path>
                <a:path w="45720" h="1362710">
                  <a:moveTo>
                    <a:pt x="0" y="679704"/>
                  </a:moveTo>
                  <a:lnTo>
                    <a:pt x="45720" y="679704"/>
                  </a:lnTo>
                </a:path>
                <a:path w="45720" h="1362710">
                  <a:moveTo>
                    <a:pt x="0" y="341375"/>
                  </a:moveTo>
                  <a:lnTo>
                    <a:pt x="45720" y="341375"/>
                  </a:lnTo>
                </a:path>
                <a:path w="45720" h="136271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97908" y="5591556"/>
              <a:ext cx="3230880" cy="0"/>
            </a:xfrm>
            <a:custGeom>
              <a:avLst/>
              <a:gdLst/>
              <a:ahLst/>
              <a:cxnLst/>
              <a:rect l="l" t="t" r="r" b="b"/>
              <a:pathLst>
                <a:path w="3230879">
                  <a:moveTo>
                    <a:pt x="0" y="0"/>
                  </a:moveTo>
                  <a:lnTo>
                    <a:pt x="323088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20" y="5125212"/>
              <a:ext cx="3118485" cy="466725"/>
            </a:xfrm>
            <a:custGeom>
              <a:avLst/>
              <a:gdLst/>
              <a:ahLst/>
              <a:cxnLst/>
              <a:rect l="l" t="t" r="r" b="b"/>
              <a:pathLst>
                <a:path w="3118484" h="466725">
                  <a:moveTo>
                    <a:pt x="0" y="466344"/>
                  </a:moveTo>
                  <a:lnTo>
                    <a:pt x="109728" y="417575"/>
                  </a:lnTo>
                  <a:lnTo>
                    <a:pt x="222504" y="371855"/>
                  </a:lnTo>
                  <a:lnTo>
                    <a:pt x="332232" y="402336"/>
                  </a:lnTo>
                  <a:lnTo>
                    <a:pt x="445008" y="377952"/>
                  </a:lnTo>
                  <a:lnTo>
                    <a:pt x="554736" y="313944"/>
                  </a:lnTo>
                  <a:lnTo>
                    <a:pt x="667512" y="323088"/>
                  </a:lnTo>
                  <a:lnTo>
                    <a:pt x="777240" y="365759"/>
                  </a:lnTo>
                  <a:lnTo>
                    <a:pt x="890016" y="359664"/>
                  </a:lnTo>
                  <a:lnTo>
                    <a:pt x="999744" y="371855"/>
                  </a:lnTo>
                  <a:lnTo>
                    <a:pt x="1112520" y="420623"/>
                  </a:lnTo>
                  <a:lnTo>
                    <a:pt x="1222248" y="420623"/>
                  </a:lnTo>
                  <a:lnTo>
                    <a:pt x="1335024" y="393192"/>
                  </a:lnTo>
                  <a:lnTo>
                    <a:pt x="1447800" y="307848"/>
                  </a:lnTo>
                  <a:lnTo>
                    <a:pt x="1557528" y="249936"/>
                  </a:lnTo>
                  <a:lnTo>
                    <a:pt x="1670304" y="240791"/>
                  </a:lnTo>
                  <a:lnTo>
                    <a:pt x="1780032" y="213359"/>
                  </a:lnTo>
                  <a:lnTo>
                    <a:pt x="1892808" y="124968"/>
                  </a:lnTo>
                  <a:lnTo>
                    <a:pt x="2002536" y="64007"/>
                  </a:lnTo>
                  <a:lnTo>
                    <a:pt x="2115312" y="128015"/>
                  </a:lnTo>
                  <a:lnTo>
                    <a:pt x="2225040" y="131064"/>
                  </a:lnTo>
                  <a:lnTo>
                    <a:pt x="2337816" y="64007"/>
                  </a:lnTo>
                  <a:lnTo>
                    <a:pt x="2447544" y="106679"/>
                  </a:lnTo>
                  <a:lnTo>
                    <a:pt x="2560320" y="64007"/>
                  </a:lnTo>
                  <a:lnTo>
                    <a:pt x="2670048" y="36575"/>
                  </a:lnTo>
                  <a:lnTo>
                    <a:pt x="2782824" y="140208"/>
                  </a:lnTo>
                  <a:lnTo>
                    <a:pt x="2895600" y="118872"/>
                  </a:lnTo>
                  <a:lnTo>
                    <a:pt x="3005328" y="76200"/>
                  </a:lnTo>
                  <a:lnTo>
                    <a:pt x="3118104" y="0"/>
                  </a:lnTo>
                </a:path>
              </a:pathLst>
            </a:custGeom>
            <a:ln w="27432">
              <a:solidFill>
                <a:srgbClr val="073E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55820" y="5353812"/>
              <a:ext cx="3118485" cy="245745"/>
            </a:xfrm>
            <a:custGeom>
              <a:avLst/>
              <a:gdLst/>
              <a:ahLst/>
              <a:cxnLst/>
              <a:rect l="l" t="t" r="r" b="b"/>
              <a:pathLst>
                <a:path w="3118484" h="245745">
                  <a:moveTo>
                    <a:pt x="0" y="237744"/>
                  </a:moveTo>
                  <a:lnTo>
                    <a:pt x="30480" y="245364"/>
                  </a:lnTo>
                </a:path>
                <a:path w="3118484" h="245745">
                  <a:moveTo>
                    <a:pt x="155543" y="245364"/>
                  </a:moveTo>
                  <a:lnTo>
                    <a:pt x="222504" y="216408"/>
                  </a:lnTo>
                  <a:lnTo>
                    <a:pt x="332232" y="234696"/>
                  </a:lnTo>
                  <a:lnTo>
                    <a:pt x="445008" y="222504"/>
                  </a:lnTo>
                  <a:lnTo>
                    <a:pt x="554736" y="173736"/>
                  </a:lnTo>
                  <a:lnTo>
                    <a:pt x="667512" y="176783"/>
                  </a:lnTo>
                  <a:lnTo>
                    <a:pt x="777240" y="216408"/>
                  </a:lnTo>
                  <a:lnTo>
                    <a:pt x="890016" y="216408"/>
                  </a:lnTo>
                  <a:lnTo>
                    <a:pt x="999744" y="228600"/>
                  </a:lnTo>
                  <a:lnTo>
                    <a:pt x="1044048" y="245364"/>
                  </a:lnTo>
                </a:path>
                <a:path w="3118484" h="245745">
                  <a:moveTo>
                    <a:pt x="1342072" y="245364"/>
                  </a:moveTo>
                  <a:lnTo>
                    <a:pt x="1447800" y="176783"/>
                  </a:lnTo>
                  <a:lnTo>
                    <a:pt x="1557528" y="134111"/>
                  </a:lnTo>
                  <a:lnTo>
                    <a:pt x="1670304" y="128015"/>
                  </a:lnTo>
                  <a:lnTo>
                    <a:pt x="1780032" y="118872"/>
                  </a:lnTo>
                  <a:lnTo>
                    <a:pt x="1892808" y="67055"/>
                  </a:lnTo>
                  <a:lnTo>
                    <a:pt x="2002536" y="18287"/>
                  </a:lnTo>
                  <a:lnTo>
                    <a:pt x="2115312" y="48767"/>
                  </a:lnTo>
                  <a:lnTo>
                    <a:pt x="2225040" y="60959"/>
                  </a:lnTo>
                  <a:lnTo>
                    <a:pt x="2337816" y="15239"/>
                  </a:lnTo>
                  <a:lnTo>
                    <a:pt x="2447544" y="42671"/>
                  </a:lnTo>
                  <a:lnTo>
                    <a:pt x="2560320" y="15239"/>
                  </a:lnTo>
                  <a:lnTo>
                    <a:pt x="2670048" y="0"/>
                  </a:lnTo>
                  <a:lnTo>
                    <a:pt x="2782824" y="85343"/>
                  </a:lnTo>
                  <a:lnTo>
                    <a:pt x="2895600" y="76199"/>
                  </a:lnTo>
                  <a:lnTo>
                    <a:pt x="3005328" y="51815"/>
                  </a:lnTo>
                  <a:lnTo>
                    <a:pt x="3118104" y="21335"/>
                  </a:lnTo>
                </a:path>
              </a:pathLst>
            </a:custGeom>
            <a:ln w="27432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878324" y="4802124"/>
              <a:ext cx="2895600" cy="683260"/>
            </a:xfrm>
            <a:custGeom>
              <a:avLst/>
              <a:gdLst/>
              <a:ahLst/>
              <a:cxnLst/>
              <a:rect l="l" t="t" r="r" b="b"/>
              <a:pathLst>
                <a:path w="2895600" h="683260">
                  <a:moveTo>
                    <a:pt x="0" y="646176"/>
                  </a:moveTo>
                  <a:lnTo>
                    <a:pt x="109728" y="682752"/>
                  </a:lnTo>
                  <a:lnTo>
                    <a:pt x="222504" y="646176"/>
                  </a:lnTo>
                  <a:lnTo>
                    <a:pt x="332232" y="560832"/>
                  </a:lnTo>
                  <a:lnTo>
                    <a:pt x="445008" y="554735"/>
                  </a:lnTo>
                  <a:lnTo>
                    <a:pt x="554736" y="609599"/>
                  </a:lnTo>
                  <a:lnTo>
                    <a:pt x="667512" y="603504"/>
                  </a:lnTo>
                  <a:lnTo>
                    <a:pt x="777240" y="615696"/>
                  </a:lnTo>
                  <a:lnTo>
                    <a:pt x="890016" y="670560"/>
                  </a:lnTo>
                  <a:lnTo>
                    <a:pt x="999744" y="667511"/>
                  </a:lnTo>
                  <a:lnTo>
                    <a:pt x="1112520" y="624840"/>
                  </a:lnTo>
                  <a:lnTo>
                    <a:pt x="1225296" y="509016"/>
                  </a:lnTo>
                  <a:lnTo>
                    <a:pt x="1335024" y="451103"/>
                  </a:lnTo>
                  <a:lnTo>
                    <a:pt x="1447800" y="426719"/>
                  </a:lnTo>
                  <a:lnTo>
                    <a:pt x="1557528" y="402335"/>
                  </a:lnTo>
                  <a:lnTo>
                    <a:pt x="1670304" y="304799"/>
                  </a:lnTo>
                  <a:lnTo>
                    <a:pt x="1780032" y="210311"/>
                  </a:lnTo>
                  <a:lnTo>
                    <a:pt x="1892808" y="210311"/>
                  </a:lnTo>
                  <a:lnTo>
                    <a:pt x="2002536" y="222503"/>
                  </a:lnTo>
                  <a:lnTo>
                    <a:pt x="2115312" y="140207"/>
                  </a:lnTo>
                  <a:lnTo>
                    <a:pt x="2225040" y="192023"/>
                  </a:lnTo>
                  <a:lnTo>
                    <a:pt x="2337816" y="124967"/>
                  </a:lnTo>
                  <a:lnTo>
                    <a:pt x="2447544" y="85343"/>
                  </a:lnTo>
                  <a:lnTo>
                    <a:pt x="2560320" y="228599"/>
                  </a:lnTo>
                  <a:lnTo>
                    <a:pt x="2673096" y="198119"/>
                  </a:lnTo>
                  <a:lnTo>
                    <a:pt x="2782824" y="131063"/>
                  </a:lnTo>
                  <a:lnTo>
                    <a:pt x="2895600" y="0"/>
                  </a:lnTo>
                </a:path>
              </a:pathLst>
            </a:custGeom>
            <a:ln w="274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201680" y="5133220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201680" y="4792911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01680" y="4452602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201680" y="4112293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5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014783" y="3797646"/>
            <a:ext cx="17208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5"/>
              </a:lnSpc>
            </a:pPr>
            <a:r>
              <a:rPr sz="1850" spc="15" dirty="0">
                <a:solidFill>
                  <a:srgbClr val="595958"/>
                </a:solidFill>
                <a:latin typeface="Arial"/>
                <a:cs typeface="Arial"/>
              </a:rPr>
              <a:t>D</a:t>
            </a:r>
            <a:endParaRPr sz="18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621898" y="3851173"/>
            <a:ext cx="61912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Index  </a:t>
            </a:r>
            <a:r>
              <a:rPr sz="900" spc="5" dirty="0">
                <a:latin typeface="Arial"/>
                <a:cs typeface="Arial"/>
              </a:rPr>
              <a:t>(</a:t>
            </a:r>
            <a:r>
              <a:rPr sz="900" dirty="0">
                <a:latin typeface="Arial"/>
                <a:cs typeface="Arial"/>
              </a:rPr>
              <a:t>1990=100)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496300" y="4224528"/>
            <a:ext cx="3145790" cy="1381125"/>
            <a:chOff x="8496300" y="4224528"/>
            <a:chExt cx="3145790" cy="1381125"/>
          </a:xfrm>
        </p:grpSpPr>
        <p:sp>
          <p:nvSpPr>
            <p:cNvPr id="69" name="object 69"/>
            <p:cNvSpPr/>
            <p:nvPr/>
          </p:nvSpPr>
          <p:spPr>
            <a:xfrm>
              <a:off x="8542019" y="4229100"/>
              <a:ext cx="0" cy="1362710"/>
            </a:xfrm>
            <a:custGeom>
              <a:avLst/>
              <a:gdLst/>
              <a:ahLst/>
              <a:cxnLst/>
              <a:rect l="l" t="t" r="r" b="b"/>
              <a:pathLst>
                <a:path h="1362710">
                  <a:moveTo>
                    <a:pt x="0" y="136245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496300" y="4229100"/>
              <a:ext cx="45720" cy="1362710"/>
            </a:xfrm>
            <a:custGeom>
              <a:avLst/>
              <a:gdLst/>
              <a:ahLst/>
              <a:cxnLst/>
              <a:rect l="l" t="t" r="r" b="b"/>
              <a:pathLst>
                <a:path w="45720" h="1362710">
                  <a:moveTo>
                    <a:pt x="0" y="1362456"/>
                  </a:moveTo>
                  <a:lnTo>
                    <a:pt x="45720" y="1362456"/>
                  </a:lnTo>
                </a:path>
                <a:path w="45720" h="1362710">
                  <a:moveTo>
                    <a:pt x="0" y="1021080"/>
                  </a:moveTo>
                  <a:lnTo>
                    <a:pt x="45720" y="1021080"/>
                  </a:lnTo>
                </a:path>
                <a:path w="45720" h="1362710">
                  <a:moveTo>
                    <a:pt x="0" y="679704"/>
                  </a:moveTo>
                  <a:lnTo>
                    <a:pt x="45720" y="679704"/>
                  </a:lnTo>
                </a:path>
                <a:path w="45720" h="1362710">
                  <a:moveTo>
                    <a:pt x="0" y="341375"/>
                  </a:moveTo>
                  <a:lnTo>
                    <a:pt x="45720" y="341375"/>
                  </a:lnTo>
                </a:path>
                <a:path w="45720" h="136271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42019" y="5591556"/>
              <a:ext cx="3100070" cy="0"/>
            </a:xfrm>
            <a:custGeom>
              <a:avLst/>
              <a:gdLst/>
              <a:ahLst/>
              <a:cxnLst/>
              <a:rect l="l" t="t" r="r" b="b"/>
              <a:pathLst>
                <a:path w="3100070">
                  <a:moveTo>
                    <a:pt x="0" y="0"/>
                  </a:moveTo>
                  <a:lnTo>
                    <a:pt x="3099816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93835" y="5049012"/>
              <a:ext cx="2996565" cy="542925"/>
            </a:xfrm>
            <a:custGeom>
              <a:avLst/>
              <a:gdLst/>
              <a:ahLst/>
              <a:cxnLst/>
              <a:rect l="l" t="t" r="r" b="b"/>
              <a:pathLst>
                <a:path w="2996565" h="542925">
                  <a:moveTo>
                    <a:pt x="0" y="542544"/>
                  </a:moveTo>
                  <a:lnTo>
                    <a:pt x="106680" y="521208"/>
                  </a:lnTo>
                  <a:lnTo>
                    <a:pt x="213360" y="484631"/>
                  </a:lnTo>
                  <a:lnTo>
                    <a:pt x="320040" y="512064"/>
                  </a:lnTo>
                  <a:lnTo>
                    <a:pt x="429768" y="484631"/>
                  </a:lnTo>
                  <a:lnTo>
                    <a:pt x="536448" y="408431"/>
                  </a:lnTo>
                  <a:lnTo>
                    <a:pt x="643128" y="396240"/>
                  </a:lnTo>
                  <a:lnTo>
                    <a:pt x="749808" y="426720"/>
                  </a:lnTo>
                  <a:lnTo>
                    <a:pt x="856488" y="414528"/>
                  </a:lnTo>
                  <a:lnTo>
                    <a:pt x="963168" y="423672"/>
                  </a:lnTo>
                  <a:lnTo>
                    <a:pt x="1069848" y="460247"/>
                  </a:lnTo>
                  <a:lnTo>
                    <a:pt x="1176528" y="454152"/>
                  </a:lnTo>
                  <a:lnTo>
                    <a:pt x="1283208" y="414528"/>
                  </a:lnTo>
                  <a:lnTo>
                    <a:pt x="1389888" y="304800"/>
                  </a:lnTo>
                  <a:lnTo>
                    <a:pt x="1496568" y="222504"/>
                  </a:lnTo>
                  <a:lnTo>
                    <a:pt x="1603248" y="201168"/>
                  </a:lnTo>
                  <a:lnTo>
                    <a:pt x="1712976" y="167640"/>
                  </a:lnTo>
                  <a:lnTo>
                    <a:pt x="1819656" y="73151"/>
                  </a:lnTo>
                  <a:lnTo>
                    <a:pt x="1926336" y="0"/>
                  </a:lnTo>
                  <a:lnTo>
                    <a:pt x="2033016" y="76200"/>
                  </a:lnTo>
                  <a:lnTo>
                    <a:pt x="2139696" y="100584"/>
                  </a:lnTo>
                  <a:lnTo>
                    <a:pt x="2246376" y="45720"/>
                  </a:lnTo>
                  <a:lnTo>
                    <a:pt x="2353056" y="118872"/>
                  </a:lnTo>
                  <a:lnTo>
                    <a:pt x="2459736" y="100584"/>
                  </a:lnTo>
                  <a:lnTo>
                    <a:pt x="2566416" y="88392"/>
                  </a:lnTo>
                  <a:lnTo>
                    <a:pt x="2673096" y="210311"/>
                  </a:lnTo>
                  <a:lnTo>
                    <a:pt x="2779776" y="198119"/>
                  </a:lnTo>
                  <a:lnTo>
                    <a:pt x="2886456" y="167640"/>
                  </a:lnTo>
                  <a:lnTo>
                    <a:pt x="2996184" y="103631"/>
                  </a:lnTo>
                </a:path>
              </a:pathLst>
            </a:custGeom>
            <a:ln w="27432">
              <a:solidFill>
                <a:srgbClr val="073E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93835" y="5164836"/>
              <a:ext cx="2996565" cy="426720"/>
            </a:xfrm>
            <a:custGeom>
              <a:avLst/>
              <a:gdLst/>
              <a:ahLst/>
              <a:cxnLst/>
              <a:rect l="l" t="t" r="r" b="b"/>
              <a:pathLst>
                <a:path w="2996565" h="426720">
                  <a:moveTo>
                    <a:pt x="0" y="426719"/>
                  </a:moveTo>
                  <a:lnTo>
                    <a:pt x="106680" y="408431"/>
                  </a:lnTo>
                  <a:lnTo>
                    <a:pt x="213360" y="371855"/>
                  </a:lnTo>
                  <a:lnTo>
                    <a:pt x="320040" y="396239"/>
                  </a:lnTo>
                  <a:lnTo>
                    <a:pt x="429768" y="374903"/>
                  </a:lnTo>
                  <a:lnTo>
                    <a:pt x="536448" y="320039"/>
                  </a:lnTo>
                  <a:lnTo>
                    <a:pt x="643128" y="310895"/>
                  </a:lnTo>
                  <a:lnTo>
                    <a:pt x="749808" y="341375"/>
                  </a:lnTo>
                  <a:lnTo>
                    <a:pt x="856488" y="335279"/>
                  </a:lnTo>
                  <a:lnTo>
                    <a:pt x="963168" y="344423"/>
                  </a:lnTo>
                  <a:lnTo>
                    <a:pt x="1069848" y="390143"/>
                  </a:lnTo>
                  <a:lnTo>
                    <a:pt x="1176528" y="390143"/>
                  </a:lnTo>
                  <a:lnTo>
                    <a:pt x="1283208" y="359663"/>
                  </a:lnTo>
                  <a:lnTo>
                    <a:pt x="1389888" y="265175"/>
                  </a:lnTo>
                  <a:lnTo>
                    <a:pt x="1496568" y="192023"/>
                  </a:lnTo>
                  <a:lnTo>
                    <a:pt x="1603248" y="170687"/>
                  </a:lnTo>
                  <a:lnTo>
                    <a:pt x="1712976" y="146303"/>
                  </a:lnTo>
                  <a:lnTo>
                    <a:pt x="1819656" y="76199"/>
                  </a:lnTo>
                  <a:lnTo>
                    <a:pt x="1926336" y="0"/>
                  </a:lnTo>
                  <a:lnTo>
                    <a:pt x="2033016" y="39623"/>
                  </a:lnTo>
                  <a:lnTo>
                    <a:pt x="2139696" y="57911"/>
                  </a:lnTo>
                  <a:lnTo>
                    <a:pt x="2246376" y="15239"/>
                  </a:lnTo>
                  <a:lnTo>
                    <a:pt x="2353056" y="73151"/>
                  </a:lnTo>
                  <a:lnTo>
                    <a:pt x="2459736" y="42671"/>
                  </a:lnTo>
                  <a:lnTo>
                    <a:pt x="2566416" y="36575"/>
                  </a:lnTo>
                  <a:lnTo>
                    <a:pt x="2673096" y="140207"/>
                  </a:lnTo>
                  <a:lnTo>
                    <a:pt x="2779776" y="140207"/>
                  </a:lnTo>
                  <a:lnTo>
                    <a:pt x="2886456" y="121919"/>
                  </a:lnTo>
                  <a:lnTo>
                    <a:pt x="2996184" y="88391"/>
                  </a:lnTo>
                </a:path>
              </a:pathLst>
            </a:custGeom>
            <a:ln w="27432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93835" y="4896612"/>
              <a:ext cx="2996565" cy="695325"/>
            </a:xfrm>
            <a:custGeom>
              <a:avLst/>
              <a:gdLst/>
              <a:ahLst/>
              <a:cxnLst/>
              <a:rect l="l" t="t" r="r" b="b"/>
              <a:pathLst>
                <a:path w="2996565" h="695325">
                  <a:moveTo>
                    <a:pt x="0" y="694944"/>
                  </a:moveTo>
                  <a:lnTo>
                    <a:pt x="106680" y="658368"/>
                  </a:lnTo>
                  <a:lnTo>
                    <a:pt x="213360" y="630936"/>
                  </a:lnTo>
                  <a:lnTo>
                    <a:pt x="320040" y="661416"/>
                  </a:lnTo>
                  <a:lnTo>
                    <a:pt x="429768" y="640080"/>
                  </a:lnTo>
                  <a:lnTo>
                    <a:pt x="536448" y="569976"/>
                  </a:lnTo>
                  <a:lnTo>
                    <a:pt x="643128" y="551688"/>
                  </a:lnTo>
                  <a:lnTo>
                    <a:pt x="749808" y="566928"/>
                  </a:lnTo>
                  <a:lnTo>
                    <a:pt x="856488" y="548640"/>
                  </a:lnTo>
                  <a:lnTo>
                    <a:pt x="963168" y="554736"/>
                  </a:lnTo>
                  <a:lnTo>
                    <a:pt x="1069848" y="579120"/>
                  </a:lnTo>
                  <a:lnTo>
                    <a:pt x="1176528" y="563880"/>
                  </a:lnTo>
                  <a:lnTo>
                    <a:pt x="1283208" y="515112"/>
                  </a:lnTo>
                  <a:lnTo>
                    <a:pt x="1389888" y="396240"/>
                  </a:lnTo>
                  <a:lnTo>
                    <a:pt x="1496568" y="280416"/>
                  </a:lnTo>
                  <a:lnTo>
                    <a:pt x="1603248" y="243839"/>
                  </a:lnTo>
                  <a:lnTo>
                    <a:pt x="1712976" y="198120"/>
                  </a:lnTo>
                  <a:lnTo>
                    <a:pt x="1819656" y="124967"/>
                  </a:lnTo>
                  <a:lnTo>
                    <a:pt x="1926336" y="0"/>
                  </a:lnTo>
                  <a:lnTo>
                    <a:pt x="2033016" y="45720"/>
                  </a:lnTo>
                  <a:lnTo>
                    <a:pt x="2139696" y="79248"/>
                  </a:lnTo>
                  <a:lnTo>
                    <a:pt x="2246376" y="24384"/>
                  </a:lnTo>
                  <a:lnTo>
                    <a:pt x="2353056" y="100584"/>
                  </a:lnTo>
                  <a:lnTo>
                    <a:pt x="2459736" y="76200"/>
                  </a:lnTo>
                  <a:lnTo>
                    <a:pt x="2566416" y="57912"/>
                  </a:lnTo>
                  <a:lnTo>
                    <a:pt x="2673096" y="204215"/>
                  </a:lnTo>
                  <a:lnTo>
                    <a:pt x="2779776" y="195072"/>
                  </a:lnTo>
                  <a:lnTo>
                    <a:pt x="2886456" y="131064"/>
                  </a:lnTo>
                  <a:lnTo>
                    <a:pt x="2996184" y="36575"/>
                  </a:lnTo>
                </a:path>
              </a:pathLst>
            </a:custGeom>
            <a:ln w="274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644245" y="5473529"/>
            <a:ext cx="11127105" cy="38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algn="ctr">
              <a:lnSpc>
                <a:spcPts val="1430"/>
              </a:lnSpc>
              <a:spcBef>
                <a:spcPts val="100"/>
              </a:spcBef>
              <a:tabLst>
                <a:tab pos="4147820" algn="l"/>
              </a:tabLst>
            </a:pPr>
            <a:r>
              <a:rPr sz="1200" spc="-10" dirty="0">
                <a:latin typeface="Arial"/>
                <a:cs typeface="Arial"/>
              </a:rPr>
              <a:t>100	</a:t>
            </a:r>
            <a:r>
              <a:rPr sz="1200" spc="-15" dirty="0"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0"/>
              </a:lnSpc>
              <a:tabLst>
                <a:tab pos="3827779" algn="l"/>
                <a:tab pos="7767955" algn="l"/>
              </a:tabLst>
            </a:pPr>
            <a:r>
              <a:rPr sz="1200" spc="-10" dirty="0">
                <a:latin typeface="Arial"/>
                <a:cs typeface="Arial"/>
              </a:rPr>
              <a:t>1990 </a:t>
            </a:r>
            <a:r>
              <a:rPr sz="1200" spc="114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1994 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1998 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2002 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2006 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2010 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2014 </a:t>
            </a:r>
            <a:r>
              <a:rPr sz="1200" spc="1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2018	1990   1994   1998   2002   2006   2010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2014 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2018	1990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1994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1998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2002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2006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2010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2014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143875" y="5133220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143875" y="4792911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143875" y="4452602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143875" y="4112293"/>
            <a:ext cx="275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5</a:t>
            </a:r>
            <a:r>
              <a:rPr sz="1200" spc="-25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934664" y="3762425"/>
            <a:ext cx="9207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5" dirty="0">
                <a:solidFill>
                  <a:srgbClr val="595958"/>
                </a:solidFill>
                <a:latin typeface="Arial"/>
                <a:cs typeface="Arial"/>
              </a:rPr>
              <a:t>I</a:t>
            </a:r>
            <a:endParaRPr sz="18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614879" y="3901973"/>
            <a:ext cx="61912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900" spc="-5" dirty="0">
                <a:latin typeface="Arial"/>
                <a:cs typeface="Arial"/>
              </a:rPr>
              <a:t>Index  </a:t>
            </a:r>
            <a:r>
              <a:rPr sz="900" spc="5" dirty="0">
                <a:latin typeface="Arial"/>
                <a:cs typeface="Arial"/>
              </a:rPr>
              <a:t>(</a:t>
            </a:r>
            <a:r>
              <a:rPr sz="900" dirty="0">
                <a:latin typeface="Arial"/>
                <a:cs typeface="Arial"/>
              </a:rPr>
              <a:t>1990</a:t>
            </a:r>
            <a:r>
              <a:rPr sz="900" spc="-5" dirty="0">
                <a:latin typeface="Arial"/>
                <a:cs typeface="Arial"/>
              </a:rPr>
              <a:t>=</a:t>
            </a:r>
            <a:r>
              <a:rPr sz="900" dirty="0">
                <a:latin typeface="Arial"/>
                <a:cs typeface="Arial"/>
              </a:rPr>
              <a:t>100)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852159" y="3785615"/>
            <a:ext cx="499872" cy="332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84248" y="3785615"/>
            <a:ext cx="499872" cy="3322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741407" y="3785615"/>
            <a:ext cx="478535" cy="320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651760" y="3785615"/>
            <a:ext cx="1249680" cy="33845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42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800" b="1" spc="-5" dirty="0">
                <a:latin typeface="Trebuchet MS"/>
                <a:cs typeface="Trebuchet MS"/>
              </a:rPr>
              <a:t>HC </a:t>
            </a:r>
            <a:r>
              <a:rPr sz="800" b="1" spc="-10" dirty="0">
                <a:latin typeface="Trebuchet MS"/>
                <a:cs typeface="Trebuchet MS"/>
              </a:rPr>
              <a:t>expenditure</a:t>
            </a:r>
            <a:r>
              <a:rPr sz="800" b="1" spc="15" dirty="0">
                <a:latin typeface="Trebuchet MS"/>
                <a:cs typeface="Trebuchet MS"/>
              </a:rPr>
              <a:t> </a:t>
            </a:r>
            <a:r>
              <a:rPr sz="800" b="1" spc="-15" dirty="0">
                <a:latin typeface="Trebuchet MS"/>
                <a:cs typeface="Trebuchet MS"/>
              </a:rPr>
              <a:t>2018:</a:t>
            </a:r>
            <a:endParaRPr sz="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800" b="1" spc="-15" dirty="0">
                <a:latin typeface="Trebuchet MS"/>
                <a:cs typeface="Trebuchet MS"/>
              </a:rPr>
              <a:t>11.2% </a:t>
            </a:r>
            <a:r>
              <a:rPr sz="800" b="1" spc="-5" dirty="0">
                <a:latin typeface="Trebuchet MS"/>
                <a:cs typeface="Trebuchet MS"/>
              </a:rPr>
              <a:t>of</a:t>
            </a:r>
            <a:r>
              <a:rPr sz="800" b="1" spc="-155" dirty="0">
                <a:latin typeface="Trebuchet MS"/>
                <a:cs typeface="Trebuchet MS"/>
              </a:rPr>
              <a:t> </a:t>
            </a:r>
            <a:r>
              <a:rPr sz="800" b="1" spc="-15" dirty="0">
                <a:latin typeface="Trebuchet MS"/>
                <a:cs typeface="Trebuchet MS"/>
              </a:rPr>
              <a:t>GDP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565392" y="3785615"/>
            <a:ext cx="1249680" cy="33845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42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800" b="1" spc="-5" dirty="0">
                <a:latin typeface="Trebuchet MS"/>
                <a:cs typeface="Trebuchet MS"/>
              </a:rPr>
              <a:t>HC </a:t>
            </a:r>
            <a:r>
              <a:rPr sz="800" b="1" spc="-10" dirty="0">
                <a:latin typeface="Trebuchet MS"/>
                <a:cs typeface="Trebuchet MS"/>
              </a:rPr>
              <a:t>expenditure</a:t>
            </a:r>
            <a:r>
              <a:rPr sz="800" b="1" spc="15" dirty="0">
                <a:latin typeface="Trebuchet MS"/>
                <a:cs typeface="Trebuchet MS"/>
              </a:rPr>
              <a:t> </a:t>
            </a:r>
            <a:r>
              <a:rPr sz="800" b="1" spc="-15" dirty="0">
                <a:latin typeface="Trebuchet MS"/>
                <a:cs typeface="Trebuchet MS"/>
              </a:rPr>
              <a:t>2018:</a:t>
            </a:r>
            <a:endParaRPr sz="800">
              <a:latin typeface="Trebuchet MS"/>
              <a:cs typeface="Trebuchet MS"/>
            </a:endParaRPr>
          </a:p>
          <a:p>
            <a:pPr marL="3175" algn="ctr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11.5% of</a:t>
            </a:r>
            <a:r>
              <a:rPr sz="800" b="1" spc="40" dirty="0">
                <a:latin typeface="Arial"/>
                <a:cs typeface="Arial"/>
              </a:rPr>
              <a:t> </a:t>
            </a:r>
            <a:r>
              <a:rPr sz="800" b="1" spc="-15" dirty="0">
                <a:latin typeface="Arial"/>
                <a:cs typeface="Arial"/>
              </a:rPr>
              <a:t>GDP</a:t>
            </a:r>
            <a:endParaRPr sz="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375392" y="3791711"/>
            <a:ext cx="1249680" cy="338455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800" b="1" spc="-5" dirty="0">
                <a:latin typeface="Trebuchet MS"/>
                <a:cs typeface="Trebuchet MS"/>
              </a:rPr>
              <a:t>HC </a:t>
            </a:r>
            <a:r>
              <a:rPr sz="800" b="1" spc="-10" dirty="0">
                <a:latin typeface="Trebuchet MS"/>
                <a:cs typeface="Trebuchet MS"/>
              </a:rPr>
              <a:t>expenditure</a:t>
            </a:r>
            <a:r>
              <a:rPr sz="800" b="1" spc="15" dirty="0">
                <a:latin typeface="Trebuchet MS"/>
                <a:cs typeface="Trebuchet MS"/>
              </a:rPr>
              <a:t> </a:t>
            </a:r>
            <a:r>
              <a:rPr sz="800" b="1" spc="-15" dirty="0">
                <a:latin typeface="Trebuchet MS"/>
                <a:cs typeface="Trebuchet MS"/>
              </a:rPr>
              <a:t>2018:</a:t>
            </a:r>
            <a:endParaRPr sz="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800" b="1" spc="-15" dirty="0">
                <a:latin typeface="Trebuchet MS"/>
                <a:cs typeface="Trebuchet MS"/>
              </a:rPr>
              <a:t>9.3% </a:t>
            </a:r>
            <a:r>
              <a:rPr sz="800" b="1" spc="-5" dirty="0">
                <a:latin typeface="Trebuchet MS"/>
                <a:cs typeface="Trebuchet MS"/>
              </a:rPr>
              <a:t>of</a:t>
            </a:r>
            <a:r>
              <a:rPr sz="800" b="1" spc="45" dirty="0">
                <a:latin typeface="Trebuchet MS"/>
                <a:cs typeface="Trebuchet MS"/>
              </a:rPr>
              <a:t> </a:t>
            </a:r>
            <a:r>
              <a:rPr sz="800" b="1" spc="-15" dirty="0">
                <a:latin typeface="Trebuchet MS"/>
                <a:cs typeface="Trebuchet MS"/>
              </a:rPr>
              <a:t>GDP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195" y="106489"/>
            <a:ext cx="108267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2060"/>
                </a:solidFill>
              </a:rPr>
              <a:t>Creating </a:t>
            </a:r>
            <a:r>
              <a:rPr b="1" spc="-5" dirty="0">
                <a:solidFill>
                  <a:srgbClr val="002060"/>
                </a:solidFill>
              </a:rPr>
              <a:t>a </a:t>
            </a:r>
            <a:r>
              <a:rPr b="1" spc="-35" dirty="0">
                <a:solidFill>
                  <a:srgbClr val="002060"/>
                </a:solidFill>
              </a:rPr>
              <a:t>Value-Based </a:t>
            </a:r>
            <a:r>
              <a:rPr b="1" spc="-10" dirty="0">
                <a:solidFill>
                  <a:srgbClr val="002060"/>
                </a:solidFill>
              </a:rPr>
              <a:t>Health Care Delivery</a:t>
            </a:r>
            <a:r>
              <a:rPr b="1" spc="200" dirty="0">
                <a:solidFill>
                  <a:srgbClr val="002060"/>
                </a:solidFill>
              </a:rPr>
              <a:t> </a:t>
            </a:r>
            <a:r>
              <a:rPr b="1" spc="-15" dirty="0">
                <a:solidFill>
                  <a:srgbClr val="002060"/>
                </a:solidFill>
              </a:rPr>
              <a:t>System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914400"/>
            <a:ext cx="10820400" cy="5235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algn="ctr">
              <a:lnSpc>
                <a:spcPct val="100000"/>
              </a:lnSpc>
              <a:spcBef>
                <a:spcPts val="10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Strategic</a:t>
            </a:r>
            <a:r>
              <a:rPr sz="2800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Agenda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(according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</a:t>
            </a:r>
            <a:r>
              <a:rPr lang="en-US" sz="2800" i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Michael Porter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Re-organize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 around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 conditions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(or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groups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related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conditions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) into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integrated practice </a:t>
            </a:r>
            <a:r>
              <a:rPr sz="2200" b="1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units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(IPUs)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,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covering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full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cycle</a:t>
            </a:r>
            <a:r>
              <a:rPr lang="en-US"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</a:t>
            </a:r>
            <a:r>
              <a:rPr sz="2200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</a:t>
            </a:r>
          </a:p>
          <a:p>
            <a:pPr marL="927100" marR="693420" indent="-274320">
              <a:lnSpc>
                <a:spcPct val="100000"/>
              </a:lnSpc>
              <a:spcBef>
                <a:spcPts val="1015"/>
              </a:spcBef>
            </a:pP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− For primary </a:t>
            </a:r>
            <a:r>
              <a:rPr sz="20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preventive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care, </a:t>
            </a:r>
            <a:r>
              <a:rPr sz="20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IPUs should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serve </a:t>
            </a:r>
            <a:r>
              <a:rPr sz="2000" b="1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distinct </a:t>
            </a:r>
            <a:r>
              <a:rPr sz="2000" b="1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 </a:t>
            </a:r>
            <a:r>
              <a:rPr sz="2000" b="1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segments</a:t>
            </a:r>
            <a:endParaRPr sz="20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indent="-365760">
              <a:lnSpc>
                <a:spcPct val="100000"/>
              </a:lnSpc>
              <a:spcBef>
                <a:spcPts val="1575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Measure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outcomes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costs </a:t>
            </a:r>
            <a:r>
              <a:rPr sz="2200" spc="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for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every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patient,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 </a:t>
            </a:r>
            <a:r>
              <a:rPr sz="22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line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</a:t>
            </a:r>
            <a:r>
              <a:rPr sz="2200" spc="-1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</a:t>
            </a:r>
          </a:p>
          <a:p>
            <a:pPr marL="378460" marR="339725" indent="-365760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5" dirty="0">
                <a:latin typeface="Arial"/>
                <a:cs typeface="Arial"/>
              </a:rPr>
              <a:t>Move to value-based reimbursement models, and ultimately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bundled </a:t>
            </a:r>
            <a:r>
              <a:rPr sz="2200" b="1" spc="-5" dirty="0" smtClean="0">
                <a:solidFill>
                  <a:srgbClr val="C00000"/>
                </a:solidFill>
                <a:latin typeface="Arial"/>
                <a:cs typeface="Arial"/>
              </a:rPr>
              <a:t>payments </a:t>
            </a:r>
            <a:r>
              <a:rPr sz="2200" spc="10" dirty="0">
                <a:latin typeface="Arial"/>
                <a:cs typeface="Arial"/>
              </a:rPr>
              <a:t>for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 smtClean="0">
                <a:latin typeface="Arial"/>
                <a:cs typeface="Arial"/>
              </a:rPr>
              <a:t>conditions</a:t>
            </a:r>
            <a:endParaRPr lang="en-US" sz="2200" dirty="0">
              <a:latin typeface="Arial"/>
              <a:cs typeface="Arial"/>
            </a:endParaRPr>
          </a:p>
          <a:p>
            <a:pPr marL="378460" marR="339725" indent="-365760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ntegrate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coordinate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 across multi-site care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delivery</a:t>
            </a:r>
            <a:r>
              <a:rPr sz="2200" spc="-4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systems</a:t>
            </a:r>
          </a:p>
          <a:p>
            <a:pPr marL="378460" indent="-365760">
              <a:lnSpc>
                <a:spcPct val="100000"/>
              </a:lnSpc>
              <a:spcBef>
                <a:spcPts val="1989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Expand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or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affiliate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across geography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to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reinforce</a:t>
            </a:r>
            <a:r>
              <a:rPr sz="2200" spc="-7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excellence</a:t>
            </a:r>
            <a:endParaRPr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indent="-366395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Build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an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enabling </a:t>
            </a:r>
            <a:r>
              <a:rPr sz="2200" b="1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information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technology</a:t>
            </a:r>
            <a:r>
              <a:rPr sz="2200" b="1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platform</a:t>
            </a:r>
            <a:endParaRPr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9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73665" y="519299"/>
            <a:ext cx="60020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3200" b="1" spc="-1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Dysfunctional payment models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447800"/>
            <a:ext cx="11049000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00"/>
              </a:spcBef>
              <a:buClr>
                <a:srgbClr val="010101"/>
              </a:buClr>
              <a:buChar char="•"/>
              <a:tabLst>
                <a:tab pos="356870" algn="l"/>
                <a:tab pos="357505" algn="l"/>
              </a:tabLst>
            </a:pPr>
            <a:r>
              <a:rPr sz="2200" b="1" u="sng" spc="-5" dirty="0">
                <a:latin typeface="Arial"/>
                <a:cs typeface="Arial"/>
              </a:rPr>
              <a:t>Fee-for-Service </a:t>
            </a:r>
            <a:r>
              <a:rPr sz="2200" b="1" u="sng" spc="-10" dirty="0">
                <a:latin typeface="Arial"/>
                <a:cs typeface="Arial"/>
              </a:rPr>
              <a:t>payments </a:t>
            </a:r>
            <a:r>
              <a:rPr sz="2200" b="1" spc="-10" dirty="0">
                <a:latin typeface="Arial"/>
                <a:cs typeface="Arial"/>
              </a:rPr>
              <a:t>that reward </a:t>
            </a:r>
            <a:r>
              <a:rPr sz="2200" b="1" spc="-25" dirty="0">
                <a:solidFill>
                  <a:srgbClr val="C00000"/>
                </a:solidFill>
                <a:latin typeface="Arial"/>
                <a:cs typeface="Arial"/>
              </a:rPr>
              <a:t>Volume </a:t>
            </a:r>
            <a:r>
              <a:rPr sz="2200" b="1" spc="-10" dirty="0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sz="2200" b="1" spc="1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40" dirty="0">
                <a:solidFill>
                  <a:srgbClr val="C00000"/>
                </a:solidFill>
                <a:latin typeface="Arial"/>
                <a:cs typeface="Arial"/>
              </a:rPr>
              <a:t>Value</a:t>
            </a:r>
            <a:r>
              <a:rPr sz="2200" spc="-40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814069" marR="758190" lvl="1" indent="-344170">
              <a:lnSpc>
                <a:spcPct val="100000"/>
              </a:lnSpc>
              <a:spcBef>
                <a:spcPts val="600"/>
              </a:spcBef>
              <a:buClr>
                <a:srgbClr val="010101"/>
              </a:buClr>
              <a:buFont typeface="Courier New"/>
              <a:buChar char="o"/>
              <a:tabLst>
                <a:tab pos="814705" algn="l"/>
              </a:tabLst>
            </a:pPr>
            <a:r>
              <a:rPr sz="2200" spc="-15" dirty="0">
                <a:latin typeface="Arial"/>
                <a:cs typeface="Arial"/>
              </a:rPr>
              <a:t>Additional </a:t>
            </a:r>
            <a:r>
              <a:rPr sz="2200" spc="-5" dirty="0">
                <a:latin typeface="Arial"/>
                <a:cs typeface="Arial"/>
              </a:rPr>
              <a:t>compensation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readmissions, </a:t>
            </a:r>
            <a:r>
              <a:rPr sz="2200" spc="-15" dirty="0">
                <a:latin typeface="Arial"/>
                <a:cs typeface="Arial"/>
              </a:rPr>
              <a:t>low-value </a:t>
            </a:r>
            <a:r>
              <a:rPr sz="2200" spc="-5" dirty="0">
                <a:latin typeface="Arial"/>
                <a:cs typeface="Arial"/>
              </a:rPr>
              <a:t>tests </a:t>
            </a:r>
            <a:r>
              <a:rPr sz="2200" spc="-1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procedures,  complications, </a:t>
            </a:r>
            <a:r>
              <a:rPr sz="2200" spc="-10" dirty="0">
                <a:latin typeface="Arial"/>
                <a:cs typeface="Arial"/>
              </a:rPr>
              <a:t>and revision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 smtClean="0">
                <a:latin typeface="Arial"/>
                <a:cs typeface="Arial"/>
              </a:rPr>
              <a:t>treatments</a:t>
            </a:r>
            <a:endParaRPr sz="2200" dirty="0">
              <a:latin typeface="Arial"/>
              <a:cs typeface="Arial"/>
            </a:endParaRPr>
          </a:p>
          <a:p>
            <a:pPr marL="814069" marR="5080" lvl="1" indent="-344805">
              <a:lnSpc>
                <a:spcPct val="100000"/>
              </a:lnSpc>
              <a:spcBef>
                <a:spcPts val="600"/>
              </a:spcBef>
              <a:buClr>
                <a:srgbClr val="010101"/>
              </a:buClr>
              <a:buFont typeface="Courier New"/>
              <a:buChar char="o"/>
              <a:tabLst>
                <a:tab pos="814705" algn="l"/>
              </a:tabLst>
            </a:pPr>
            <a:r>
              <a:rPr sz="2200" spc="-15" dirty="0">
                <a:latin typeface="Arial"/>
                <a:cs typeface="Arial"/>
              </a:rPr>
              <a:t>Penalized when initial </a:t>
            </a:r>
            <a:r>
              <a:rPr sz="2200" spc="-5" dirty="0">
                <a:latin typeface="Arial"/>
                <a:cs typeface="Arial"/>
              </a:rPr>
              <a:t>treatment works perfectly </a:t>
            </a:r>
            <a:r>
              <a:rPr sz="2200" spc="-15" dirty="0">
                <a:latin typeface="Arial"/>
                <a:cs typeface="Arial"/>
              </a:rPr>
              <a:t>with </a:t>
            </a:r>
            <a:r>
              <a:rPr sz="2200" spc="-5" dirty="0">
                <a:latin typeface="Arial"/>
                <a:cs typeface="Arial"/>
              </a:rPr>
              <a:t>short treatment </a:t>
            </a:r>
            <a:r>
              <a:rPr sz="2200" spc="-15" dirty="0">
                <a:latin typeface="Arial"/>
                <a:cs typeface="Arial"/>
              </a:rPr>
              <a:t>cycles, </a:t>
            </a:r>
            <a:r>
              <a:rPr sz="2200" spc="-10" dirty="0">
                <a:latin typeface="Arial"/>
                <a:cs typeface="Arial"/>
              </a:rPr>
              <a:t>fewer  </a:t>
            </a:r>
            <a:r>
              <a:rPr sz="2200" spc="-15" dirty="0">
                <a:latin typeface="Arial"/>
                <a:cs typeface="Arial"/>
              </a:rPr>
              <a:t>ED </a:t>
            </a:r>
            <a:r>
              <a:rPr sz="2200" spc="-10" dirty="0">
                <a:latin typeface="Arial"/>
                <a:cs typeface="Arial"/>
              </a:rPr>
              <a:t>visits, </a:t>
            </a:r>
            <a:r>
              <a:rPr sz="2200" spc="-5" dirty="0">
                <a:latin typeface="Arial"/>
                <a:cs typeface="Arial"/>
              </a:rPr>
              <a:t>shorter </a:t>
            </a:r>
            <a:r>
              <a:rPr sz="2200" spc="-10" dirty="0">
                <a:latin typeface="Arial"/>
                <a:cs typeface="Arial"/>
              </a:rPr>
              <a:t>in-patient </a:t>
            </a:r>
            <a:r>
              <a:rPr sz="2200" spc="-15" dirty="0">
                <a:latin typeface="Arial"/>
                <a:cs typeface="Arial"/>
              </a:rPr>
              <a:t>stays, </a:t>
            </a:r>
            <a:r>
              <a:rPr sz="2200" spc="-10" dirty="0">
                <a:latin typeface="Arial"/>
                <a:cs typeface="Arial"/>
              </a:rPr>
              <a:t>and elimination of repeat</a:t>
            </a:r>
            <a:r>
              <a:rPr sz="2200" spc="335" dirty="0">
                <a:latin typeface="Arial"/>
                <a:cs typeface="Arial"/>
              </a:rPr>
              <a:t> </a:t>
            </a:r>
            <a:r>
              <a:rPr sz="2200" spc="-5" dirty="0" smtClean="0">
                <a:latin typeface="Arial"/>
                <a:cs typeface="Arial"/>
              </a:rPr>
              <a:t>treatments</a:t>
            </a:r>
            <a:endParaRPr sz="2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10101"/>
              </a:buClr>
              <a:buFont typeface="Courier New"/>
              <a:buChar char="o"/>
            </a:pPr>
            <a:endParaRPr sz="22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010101"/>
              </a:buClr>
              <a:buChar char="•"/>
              <a:tabLst>
                <a:tab pos="356870" algn="l"/>
                <a:tab pos="357505" algn="l"/>
              </a:tabLst>
            </a:pPr>
            <a:r>
              <a:rPr sz="2200" b="1" u="sng" spc="-10" dirty="0">
                <a:solidFill>
                  <a:srgbClr val="C00000"/>
                </a:solidFill>
                <a:latin typeface="Arial"/>
                <a:cs typeface="Arial"/>
              </a:rPr>
              <a:t>Global </a:t>
            </a:r>
            <a:r>
              <a:rPr lang="en-US" sz="2200" b="1" u="sng" spc="-10" dirty="0" smtClean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200" b="1" u="sng" spc="-10" dirty="0" smtClean="0">
                <a:solidFill>
                  <a:srgbClr val="C00000"/>
                </a:solidFill>
                <a:latin typeface="Arial"/>
                <a:cs typeface="Arial"/>
              </a:rPr>
              <a:t>udgets </a:t>
            </a:r>
            <a:r>
              <a:rPr sz="2200" spc="-5" dirty="0">
                <a:latin typeface="Arial"/>
                <a:cs typeface="Arial"/>
              </a:rPr>
              <a:t>(</a:t>
            </a:r>
            <a:r>
              <a:rPr sz="2200" u="sng" spc="-5" dirty="0">
                <a:latin typeface="Arial"/>
                <a:cs typeface="Arial"/>
              </a:rPr>
              <a:t>fixed </a:t>
            </a:r>
            <a:r>
              <a:rPr sz="2200" u="sng" spc="-10" dirty="0">
                <a:latin typeface="Arial"/>
                <a:cs typeface="Arial"/>
              </a:rPr>
              <a:t>budget per </a:t>
            </a:r>
            <a:r>
              <a:rPr sz="2200" u="sng" spc="-15" dirty="0">
                <a:latin typeface="Arial"/>
                <a:cs typeface="Arial"/>
              </a:rPr>
              <a:t>facility</a:t>
            </a:r>
            <a:r>
              <a:rPr sz="2200" spc="-15" dirty="0">
                <a:latin typeface="Arial"/>
                <a:cs typeface="Arial"/>
              </a:rPr>
              <a:t>) </a:t>
            </a:r>
            <a:r>
              <a:rPr sz="2200" b="1" spc="-15" dirty="0">
                <a:latin typeface="Arial"/>
                <a:cs typeface="Arial"/>
              </a:rPr>
              <a:t>lead </a:t>
            </a:r>
            <a:r>
              <a:rPr sz="2200" b="1" spc="-10" dirty="0">
                <a:latin typeface="Arial"/>
                <a:cs typeface="Arial"/>
              </a:rPr>
              <a:t>to rationing </a:t>
            </a:r>
            <a:r>
              <a:rPr sz="2200" b="1" spc="-10" dirty="0" smtClean="0">
                <a:latin typeface="Arial"/>
                <a:cs typeface="Arial"/>
              </a:rPr>
              <a:t>and</a:t>
            </a:r>
            <a:r>
              <a:rPr lang="en-US" sz="2200" b="1" spc="370" dirty="0" smtClean="0">
                <a:latin typeface="Arial"/>
                <a:cs typeface="Arial"/>
              </a:rPr>
              <a:t> </a:t>
            </a:r>
            <a:r>
              <a:rPr sz="2200" b="1" spc="-10" dirty="0" smtClean="0">
                <a:latin typeface="Arial"/>
                <a:cs typeface="Arial"/>
              </a:rPr>
              <a:t>queues</a:t>
            </a:r>
            <a:endParaRPr sz="2200" b="1" dirty="0">
              <a:latin typeface="Arial"/>
              <a:cs typeface="Arial"/>
            </a:endParaRPr>
          </a:p>
          <a:p>
            <a:pPr marL="814069" lvl="1" indent="-344805">
              <a:lnSpc>
                <a:spcPct val="100000"/>
              </a:lnSpc>
              <a:spcBef>
                <a:spcPts val="600"/>
              </a:spcBef>
              <a:buClr>
                <a:srgbClr val="010101"/>
              </a:buClr>
              <a:buFont typeface="Courier New"/>
              <a:buChar char="o"/>
              <a:tabLst>
                <a:tab pos="814705" algn="l"/>
              </a:tabLst>
            </a:pPr>
            <a:r>
              <a:rPr sz="2200" spc="-5" dirty="0">
                <a:latin typeface="Arial"/>
                <a:cs typeface="Arial"/>
              </a:rPr>
              <a:t>Limited </a:t>
            </a:r>
            <a:r>
              <a:rPr lang="en-US" sz="2200" spc="-5" dirty="0" smtClean="0">
                <a:latin typeface="Arial"/>
                <a:cs typeface="Arial"/>
              </a:rPr>
              <a:t>PET </a:t>
            </a:r>
            <a:r>
              <a:rPr sz="2200" spc="-5" dirty="0" smtClean="0">
                <a:latin typeface="Arial"/>
                <a:cs typeface="Arial"/>
              </a:rPr>
              <a:t>imaging </a:t>
            </a:r>
            <a:r>
              <a:rPr sz="2200" spc="-10" dirty="0">
                <a:latin typeface="Arial"/>
                <a:cs typeface="Arial"/>
              </a:rPr>
              <a:t>capacity and </a:t>
            </a:r>
            <a:r>
              <a:rPr sz="2200" spc="-15" dirty="0">
                <a:latin typeface="Arial"/>
                <a:cs typeface="Arial"/>
              </a:rPr>
              <a:t>long </a:t>
            </a:r>
            <a:r>
              <a:rPr sz="2200" spc="-20" dirty="0" smtClean="0">
                <a:latin typeface="Arial"/>
                <a:cs typeface="Arial"/>
              </a:rPr>
              <a:t>delays</a:t>
            </a:r>
            <a:endParaRPr lang="en-US" sz="2200" spc="-20" dirty="0" smtClean="0">
              <a:latin typeface="Arial"/>
              <a:cs typeface="Arial"/>
            </a:endParaRPr>
          </a:p>
          <a:p>
            <a:pPr marL="814069" lvl="1" indent="-344805">
              <a:lnSpc>
                <a:spcPct val="100000"/>
              </a:lnSpc>
              <a:spcBef>
                <a:spcPts val="600"/>
              </a:spcBef>
              <a:buClr>
                <a:srgbClr val="010101"/>
              </a:buClr>
              <a:buFont typeface="Courier New"/>
              <a:buChar char="o"/>
              <a:tabLst>
                <a:tab pos="814705" algn="l"/>
              </a:tabLst>
            </a:pPr>
            <a:r>
              <a:rPr lang="en-US" sz="2200" spc="-20" dirty="0" smtClean="0">
                <a:latin typeface="Arial"/>
                <a:cs typeface="Arial"/>
              </a:rPr>
              <a:t>Delay of integration of innovation</a:t>
            </a:r>
          </a:p>
          <a:p>
            <a:pPr marL="814069" lvl="1" indent="-344805">
              <a:lnSpc>
                <a:spcPct val="100000"/>
              </a:lnSpc>
              <a:spcBef>
                <a:spcPts val="600"/>
              </a:spcBef>
              <a:buClr>
                <a:srgbClr val="010101"/>
              </a:buClr>
              <a:buFont typeface="Courier New"/>
              <a:buChar char="o"/>
              <a:tabLst>
                <a:tab pos="814705" algn="l"/>
              </a:tabLst>
            </a:pPr>
            <a:r>
              <a:rPr lang="en-US" sz="2200" spc="-20" dirty="0" smtClean="0">
                <a:latin typeface="Arial"/>
                <a:cs typeface="Arial"/>
              </a:rPr>
              <a:t>No access to robotic surgery</a:t>
            </a:r>
          </a:p>
          <a:p>
            <a:pPr marL="814069" lvl="1" indent="-344805">
              <a:lnSpc>
                <a:spcPct val="100000"/>
              </a:lnSpc>
              <a:spcBef>
                <a:spcPts val="600"/>
              </a:spcBef>
              <a:buClr>
                <a:srgbClr val="010101"/>
              </a:buClr>
              <a:buFont typeface="Courier New"/>
              <a:buChar char="o"/>
              <a:tabLst>
                <a:tab pos="814705" algn="l"/>
              </a:tabLst>
            </a:pPr>
            <a:r>
              <a:rPr lang="en-US" sz="2200" spc="-20" dirty="0" smtClean="0">
                <a:latin typeface="Arial"/>
                <a:cs typeface="Arial"/>
              </a:rPr>
              <a:t>Etc…</a:t>
            </a:r>
          </a:p>
          <a:p>
            <a:pPr marL="814069" lvl="1" indent="-344805">
              <a:lnSpc>
                <a:spcPct val="100000"/>
              </a:lnSpc>
              <a:spcBef>
                <a:spcPts val="600"/>
              </a:spcBef>
              <a:buClr>
                <a:srgbClr val="010101"/>
              </a:buClr>
              <a:buFont typeface="Courier New"/>
              <a:buChar char="o"/>
              <a:tabLst>
                <a:tab pos="814705" algn="l"/>
              </a:tabLst>
            </a:pP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2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2904" y="94488"/>
            <a:ext cx="78841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Move to Value-Based Payment 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52488" y="1429511"/>
            <a:ext cx="2627630" cy="853440"/>
          </a:xfrm>
          <a:prstGeom prst="rect">
            <a:avLst/>
          </a:prstGeom>
          <a:solidFill>
            <a:srgbClr val="8FB5E4"/>
          </a:solidFill>
        </p:spPr>
        <p:txBody>
          <a:bodyPr vert="horz" wrap="square" lIns="0" tIns="114935" rIns="0" bIns="0" rtlCol="0">
            <a:spAutoFit/>
          </a:bodyPr>
          <a:lstStyle/>
          <a:p>
            <a:pPr marL="356870" marR="104775" indent="-244475">
              <a:lnSpc>
                <a:spcPct val="100000"/>
              </a:lnSpc>
              <a:spcBef>
                <a:spcPts val="905"/>
              </a:spcBef>
            </a:pPr>
            <a:r>
              <a:rPr sz="2000" spc="-10" dirty="0">
                <a:latin typeface="Arial"/>
                <a:cs typeface="Arial"/>
              </a:rPr>
              <a:t>Capitation/Population  Based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Payments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2488" y="3078479"/>
            <a:ext cx="2627630" cy="850900"/>
          </a:xfrm>
          <a:prstGeom prst="rect">
            <a:avLst/>
          </a:prstGeom>
          <a:solidFill>
            <a:srgbClr val="8FB5E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313690">
              <a:lnSpc>
                <a:spcPct val="100000"/>
              </a:lnSpc>
            </a:pPr>
            <a:r>
              <a:rPr sz="2000" spc="-15" dirty="0">
                <a:latin typeface="Arial"/>
                <a:cs typeface="Arial"/>
              </a:rPr>
              <a:t>Bundled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Payment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8972" y="2321864"/>
            <a:ext cx="2303628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rlito"/>
                <a:cs typeface="Carlito"/>
              </a:rPr>
              <a:t>Pay </a:t>
            </a:r>
            <a:r>
              <a:rPr sz="1800" spc="-15" dirty="0">
                <a:latin typeface="Carlito"/>
                <a:cs typeface="Carlito"/>
              </a:rPr>
              <a:t>for care for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b="1" spc="-15" dirty="0">
                <a:solidFill>
                  <a:srgbClr val="073E87"/>
                </a:solidFill>
                <a:latin typeface="Carlito"/>
                <a:cs typeface="Carlito"/>
              </a:rPr>
              <a:t>life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0796" y="3942181"/>
            <a:ext cx="257040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rlito"/>
                <a:cs typeface="Carlito"/>
              </a:rPr>
              <a:t>Pay </a:t>
            </a:r>
            <a:r>
              <a:rPr sz="1800" spc="-15" dirty="0">
                <a:latin typeface="Carlito"/>
                <a:cs typeface="Carlito"/>
              </a:rPr>
              <a:t>for care for </a:t>
            </a:r>
            <a:r>
              <a:rPr sz="1800" b="1" spc="-10" dirty="0" smtClean="0">
                <a:solidFill>
                  <a:srgbClr val="073E87"/>
                </a:solidFill>
                <a:latin typeface="Carlito"/>
                <a:cs typeface="Carlito"/>
              </a:rPr>
              <a:t>conditions</a:t>
            </a:r>
            <a:r>
              <a:rPr lang="en-US" sz="1800" b="1" spc="-10" dirty="0" smtClean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1800" spc="-10" dirty="0" smtClean="0">
                <a:latin typeface="Carlito"/>
                <a:cs typeface="Carlito"/>
              </a:rPr>
              <a:t>(</a:t>
            </a:r>
            <a:r>
              <a:rPr sz="1800" spc="-10" dirty="0">
                <a:latin typeface="Carlito"/>
                <a:cs typeface="Carlito"/>
              </a:rPr>
              <a:t>acute, </a:t>
            </a:r>
            <a:r>
              <a:rPr sz="1800" spc="-5" dirty="0">
                <a:latin typeface="Carlito"/>
                <a:cs typeface="Carlito"/>
              </a:rPr>
              <a:t>chronic) </a:t>
            </a:r>
            <a:r>
              <a:rPr sz="1800" spc="5" dirty="0">
                <a:latin typeface="Carlito"/>
                <a:cs typeface="Carlito"/>
              </a:rPr>
              <a:t>or </a:t>
            </a:r>
            <a:r>
              <a:rPr sz="1800" spc="-15" dirty="0" smtClean="0">
                <a:latin typeface="Carlito"/>
                <a:cs typeface="Carlito"/>
              </a:rPr>
              <a:t>for</a:t>
            </a:r>
            <a:r>
              <a:rPr lang="en-US" sz="1800" spc="-15" dirty="0" smtClean="0">
                <a:latin typeface="Carlito"/>
                <a:cs typeface="Carlito"/>
              </a:rPr>
              <a:t> </a:t>
            </a:r>
            <a:r>
              <a:rPr sz="1800" b="1" spc="-5" dirty="0" smtClean="0">
                <a:solidFill>
                  <a:srgbClr val="073E87"/>
                </a:solidFill>
                <a:latin typeface="Carlito"/>
                <a:cs typeface="Carlito"/>
              </a:rPr>
              <a:t>primary </a:t>
            </a:r>
            <a:r>
              <a:rPr sz="1800" b="1" spc="-10" dirty="0">
                <a:solidFill>
                  <a:srgbClr val="073E87"/>
                </a:solidFill>
                <a:latin typeface="Carlito"/>
                <a:cs typeface="Carlito"/>
              </a:rPr>
              <a:t>care </a:t>
            </a:r>
            <a:r>
              <a:rPr sz="1800" b="1" spc="-15" dirty="0" smtClean="0">
                <a:solidFill>
                  <a:srgbClr val="073E87"/>
                </a:solidFill>
                <a:latin typeface="Carlito"/>
                <a:cs typeface="Carlito"/>
              </a:rPr>
              <a:t>patient</a:t>
            </a:r>
            <a:r>
              <a:rPr lang="en-US" sz="1800" b="1" spc="-15" dirty="0" smtClean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1800" b="1" spc="-5" dirty="0" smtClean="0">
                <a:solidFill>
                  <a:srgbClr val="073E87"/>
                </a:solidFill>
                <a:latin typeface="Carlito"/>
                <a:cs typeface="Carlito"/>
              </a:rPr>
              <a:t>segments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5247817"/>
            <a:ext cx="10591800" cy="1371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6385" indent="-28638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86385" algn="l"/>
                <a:tab pos="299720" algn="l"/>
              </a:tabLst>
            </a:pPr>
            <a:r>
              <a:rPr sz="2000" spc="-5" dirty="0">
                <a:latin typeface="Carlito"/>
                <a:cs typeface="Carlito"/>
              </a:rPr>
              <a:t>Both approaches </a:t>
            </a:r>
            <a:r>
              <a:rPr sz="2000" spc="-20" dirty="0">
                <a:latin typeface="Carlito"/>
                <a:cs typeface="Carlito"/>
              </a:rPr>
              <a:t>create </a:t>
            </a:r>
            <a:r>
              <a:rPr sz="2000" spc="-15" dirty="0">
                <a:latin typeface="Carlito"/>
                <a:cs typeface="Carlito"/>
              </a:rPr>
              <a:t>positive incentives </a:t>
            </a:r>
            <a:r>
              <a:rPr sz="2000" spc="-25" dirty="0">
                <a:latin typeface="Carlito"/>
                <a:cs typeface="Carlito"/>
              </a:rPr>
              <a:t>for </a:t>
            </a:r>
            <a:r>
              <a:rPr sz="2000" b="1" spc="-5" dirty="0">
                <a:solidFill>
                  <a:srgbClr val="073E87"/>
                </a:solidFill>
                <a:latin typeface="Carlito"/>
                <a:cs typeface="Carlito"/>
              </a:rPr>
              <a:t>reducing</a:t>
            </a:r>
            <a:r>
              <a:rPr sz="2000" b="1" spc="295" dirty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2000" b="1" spc="-10" dirty="0" smtClean="0">
                <a:solidFill>
                  <a:srgbClr val="073E87"/>
                </a:solidFill>
                <a:latin typeface="Carlito"/>
                <a:cs typeface="Carlito"/>
              </a:rPr>
              <a:t>costs</a:t>
            </a:r>
            <a:r>
              <a:rPr lang="en-US" sz="2000" b="1" spc="-10" dirty="0" smtClean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2000" spc="-5" dirty="0" smtClean="0">
                <a:latin typeface="Carlito"/>
                <a:cs typeface="Carlito"/>
              </a:rPr>
              <a:t>and </a:t>
            </a:r>
            <a:r>
              <a:rPr sz="2000" b="1" spc="-15" dirty="0">
                <a:solidFill>
                  <a:srgbClr val="073E87"/>
                </a:solidFill>
                <a:latin typeface="Carlito"/>
                <a:cs typeface="Carlito"/>
              </a:rPr>
              <a:t>separate payment </a:t>
            </a:r>
            <a:r>
              <a:rPr sz="2000" spc="-15" dirty="0">
                <a:latin typeface="Carlito"/>
                <a:cs typeface="Carlito"/>
              </a:rPr>
              <a:t>from performing </a:t>
            </a:r>
            <a:r>
              <a:rPr sz="2000" spc="-5" dirty="0" smtClean="0">
                <a:latin typeface="Carlito"/>
                <a:cs typeface="Carlito"/>
              </a:rPr>
              <a:t>particular</a:t>
            </a:r>
            <a:r>
              <a:rPr lang="en-US" sz="2000" spc="190" dirty="0" smtClean="0">
                <a:latin typeface="Carlito"/>
                <a:cs typeface="Carlito"/>
              </a:rPr>
              <a:t> </a:t>
            </a:r>
            <a:r>
              <a:rPr sz="2000" spc="-10" dirty="0" smtClean="0">
                <a:latin typeface="Carlito"/>
                <a:cs typeface="Carlito"/>
              </a:rPr>
              <a:t>services</a:t>
            </a:r>
            <a:endParaRPr sz="2000" dirty="0">
              <a:latin typeface="Carlito"/>
              <a:cs typeface="Carlito"/>
            </a:endParaRPr>
          </a:p>
          <a:p>
            <a:pPr marL="299085" marR="412750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Capitation </a:t>
            </a:r>
            <a:r>
              <a:rPr sz="2000" spc="-15" dirty="0">
                <a:latin typeface="Carlito"/>
                <a:cs typeface="Carlito"/>
              </a:rPr>
              <a:t>at </a:t>
            </a:r>
            <a:r>
              <a:rPr sz="2000" spc="-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hospital </a:t>
            </a:r>
            <a:r>
              <a:rPr sz="2000" spc="-5" dirty="0">
                <a:latin typeface="Carlito"/>
                <a:cs typeface="Carlito"/>
              </a:rPr>
              <a:t>or </a:t>
            </a:r>
            <a:r>
              <a:rPr sz="2000" spc="-30" dirty="0">
                <a:latin typeface="Carlito"/>
                <a:cs typeface="Carlito"/>
              </a:rPr>
              <a:t>system </a:t>
            </a:r>
            <a:r>
              <a:rPr sz="2000" spc="-20" dirty="0">
                <a:latin typeface="Carlito"/>
                <a:cs typeface="Carlito"/>
              </a:rPr>
              <a:t>level </a:t>
            </a:r>
            <a:r>
              <a:rPr sz="2000" spc="-15" dirty="0">
                <a:latin typeface="Carlito"/>
                <a:cs typeface="Carlito"/>
              </a:rPr>
              <a:t>can </a:t>
            </a:r>
            <a:r>
              <a:rPr sz="2000" b="1" spc="-15" dirty="0">
                <a:solidFill>
                  <a:srgbClr val="073E87"/>
                </a:solidFill>
                <a:latin typeface="Carlito"/>
                <a:cs typeface="Carlito"/>
              </a:rPr>
              <a:t>coexist </a:t>
            </a:r>
            <a:r>
              <a:rPr sz="2000" spc="-10" dirty="0">
                <a:latin typeface="Carlito"/>
                <a:cs typeface="Carlito"/>
              </a:rPr>
              <a:t>with  </a:t>
            </a:r>
            <a:r>
              <a:rPr sz="2000" spc="-5" dirty="0">
                <a:latin typeface="Carlito"/>
                <a:cs typeface="Carlito"/>
              </a:rPr>
              <a:t>bundle </a:t>
            </a:r>
            <a:r>
              <a:rPr sz="2000" spc="-15" dirty="0">
                <a:latin typeface="Carlito"/>
                <a:cs typeface="Carlito"/>
              </a:rPr>
              <a:t>payment at </a:t>
            </a:r>
            <a:r>
              <a:rPr sz="2000" spc="-5" dirty="0" smtClean="0">
                <a:latin typeface="Carlito"/>
                <a:cs typeface="Carlito"/>
              </a:rPr>
              <a:t>the</a:t>
            </a:r>
            <a:r>
              <a:rPr lang="en-US" sz="2000" spc="-5" dirty="0" smtClean="0">
                <a:latin typeface="Carlito"/>
                <a:cs typeface="Carlito"/>
              </a:rPr>
              <a:t> </a:t>
            </a:r>
            <a:r>
              <a:rPr sz="2000" spc="-10" dirty="0" smtClean="0">
                <a:latin typeface="Carlito"/>
                <a:cs typeface="Carlito"/>
              </a:rPr>
              <a:t>condition</a:t>
            </a:r>
            <a:r>
              <a:rPr sz="2000" spc="75" dirty="0" smtClean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level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83295" y="2688335"/>
            <a:ext cx="365760" cy="317500"/>
          </a:xfrm>
          <a:custGeom>
            <a:avLst/>
            <a:gdLst/>
            <a:ahLst/>
            <a:cxnLst/>
            <a:rect l="l" t="t" r="r" b="b"/>
            <a:pathLst>
              <a:path w="365759" h="317500">
                <a:moveTo>
                  <a:pt x="274320" y="0"/>
                </a:moveTo>
                <a:lnTo>
                  <a:pt x="91440" y="0"/>
                </a:lnTo>
                <a:lnTo>
                  <a:pt x="91440" y="167297"/>
                </a:lnTo>
                <a:lnTo>
                  <a:pt x="0" y="167297"/>
                </a:lnTo>
                <a:lnTo>
                  <a:pt x="182880" y="316992"/>
                </a:lnTo>
                <a:lnTo>
                  <a:pt x="365760" y="167297"/>
                </a:lnTo>
                <a:lnTo>
                  <a:pt x="274320" y="167297"/>
                </a:lnTo>
                <a:lnTo>
                  <a:pt x="27432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4623" y="1752600"/>
            <a:ext cx="896619" cy="1841500"/>
          </a:xfrm>
          <a:custGeom>
            <a:avLst/>
            <a:gdLst/>
            <a:ahLst/>
            <a:cxnLst/>
            <a:rect l="l" t="t" r="r" b="b"/>
            <a:pathLst>
              <a:path w="896620" h="1841500">
                <a:moveTo>
                  <a:pt x="0" y="0"/>
                </a:moveTo>
                <a:lnTo>
                  <a:pt x="0" y="1840991"/>
                </a:lnTo>
                <a:lnTo>
                  <a:pt x="896112" y="920495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06039" y="1429511"/>
            <a:ext cx="2627630" cy="853440"/>
          </a:xfrm>
          <a:prstGeom prst="rect">
            <a:avLst/>
          </a:prstGeom>
          <a:solidFill>
            <a:srgbClr val="8FB5E4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marL="457834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Fee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Service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6039" y="3078479"/>
            <a:ext cx="2627630" cy="850900"/>
          </a:xfrm>
          <a:prstGeom prst="rect">
            <a:avLst/>
          </a:prstGeom>
          <a:solidFill>
            <a:srgbClr val="8FB5E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447675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Global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Budgets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93160" y="968755"/>
            <a:ext cx="5265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90085" algn="l"/>
              </a:tabLst>
            </a:pP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Volume</a:t>
            </a:r>
            <a:r>
              <a:rPr sz="2400" spc="-25" dirty="0">
                <a:latin typeface="Arial"/>
                <a:cs typeface="Arial"/>
              </a:rPr>
              <a:t>	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5735" y="3945750"/>
            <a:ext cx="25863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Budget </a:t>
            </a:r>
            <a:r>
              <a:rPr sz="1800" spc="-15" dirty="0">
                <a:latin typeface="Carlito"/>
                <a:cs typeface="Carlito"/>
              </a:rPr>
              <a:t>for </a:t>
            </a:r>
            <a:r>
              <a:rPr sz="1800" dirty="0" smtClean="0">
                <a:latin typeface="Carlito"/>
                <a:cs typeface="Carlito"/>
              </a:rPr>
              <a:t>a</a:t>
            </a:r>
            <a:r>
              <a:rPr lang="en-US" sz="1800" dirty="0" smtClean="0">
                <a:latin typeface="Carlito"/>
                <a:cs typeface="Carlito"/>
              </a:rPr>
              <a:t> </a:t>
            </a:r>
            <a:r>
              <a:rPr sz="1800" spc="-15" dirty="0" smtClean="0">
                <a:latin typeface="Carlito"/>
                <a:cs typeface="Carlito"/>
              </a:rPr>
              <a:t>define</a:t>
            </a:r>
            <a:r>
              <a:rPr lang="en-US" sz="1800" spc="-15" dirty="0" smtClean="0">
                <a:latin typeface="Carlito"/>
                <a:cs typeface="Carlito"/>
              </a:rPr>
              <a:t>d </a:t>
            </a:r>
            <a:r>
              <a:rPr lang="en-US" spc="-5" dirty="0" smtClean="0">
                <a:latin typeface="Carlito"/>
                <a:cs typeface="Carlito"/>
              </a:rPr>
              <a:t>period </a:t>
            </a:r>
            <a:r>
              <a:rPr lang="en-US" spc="5" dirty="0">
                <a:latin typeface="Carlito"/>
                <a:cs typeface="Carlito"/>
              </a:rPr>
              <a:t>of </a:t>
            </a:r>
            <a:r>
              <a:rPr lang="en-US" spc="-5" dirty="0">
                <a:latin typeface="Carlito"/>
                <a:cs typeface="Carlito"/>
              </a:rPr>
              <a:t>time </a:t>
            </a:r>
            <a:r>
              <a:rPr lang="en-US" spc="-10" dirty="0">
                <a:latin typeface="Carlito"/>
                <a:cs typeface="Carlito"/>
              </a:rPr>
              <a:t>that </a:t>
            </a:r>
            <a:r>
              <a:rPr lang="en-US" spc="-15" dirty="0">
                <a:latin typeface="Carlito"/>
                <a:cs typeface="Carlito"/>
              </a:rPr>
              <a:t>covers </a:t>
            </a:r>
            <a:r>
              <a:rPr sz="1800" spc="-15" dirty="0" smtClean="0">
                <a:latin typeface="Carlito"/>
                <a:cs typeface="Carlito"/>
              </a:rPr>
              <a:t>d </a:t>
            </a:r>
            <a:r>
              <a:rPr sz="1800" b="1" spc="-10" dirty="0" smtClean="0">
                <a:solidFill>
                  <a:srgbClr val="073E87"/>
                </a:solidFill>
                <a:latin typeface="Carlito"/>
                <a:cs typeface="Carlito"/>
              </a:rPr>
              <a:t>all</a:t>
            </a:r>
            <a:r>
              <a:rPr lang="en-US" sz="1800" b="1" spc="-10" dirty="0" smtClean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1800" b="1" spc="-10" dirty="0" smtClean="0">
                <a:solidFill>
                  <a:srgbClr val="073E87"/>
                </a:solidFill>
                <a:latin typeface="Carlito"/>
                <a:cs typeface="Carlito"/>
              </a:rPr>
              <a:t>presenting </a:t>
            </a:r>
            <a:r>
              <a:rPr sz="1800" b="1" spc="-5" dirty="0">
                <a:solidFill>
                  <a:srgbClr val="073E87"/>
                </a:solidFill>
                <a:latin typeface="Carlito"/>
                <a:cs typeface="Carlito"/>
              </a:rPr>
              <a:t>service</a:t>
            </a:r>
            <a:r>
              <a:rPr sz="1800" b="1" spc="-35" dirty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73E87"/>
                </a:solidFill>
                <a:latin typeface="Carlito"/>
                <a:cs typeface="Carlito"/>
              </a:rPr>
              <a:t>needs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8200" y="676655"/>
            <a:ext cx="4465320" cy="5698996"/>
          </a:xfrm>
          <a:prstGeom prst="rect">
            <a:avLst/>
          </a:prstGeom>
          <a:solidFill>
            <a:srgbClr val="E9F0FA"/>
          </a:solidFill>
          <a:ln w="2438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26390" marR="521334" indent="-228600">
              <a:lnSpc>
                <a:spcPct val="100000"/>
              </a:lnSpc>
              <a:spcBef>
                <a:spcPts val="1365"/>
              </a:spcBef>
              <a:buChar char="•"/>
              <a:tabLst>
                <a:tab pos="327025" algn="l"/>
              </a:tabLst>
            </a:pPr>
            <a:r>
              <a:rPr sz="1600" dirty="0">
                <a:latin typeface="Carlito"/>
                <a:cs typeface="Carlito"/>
              </a:rPr>
              <a:t>A </a:t>
            </a:r>
            <a:r>
              <a:rPr sz="1600" spc="-5" dirty="0">
                <a:latin typeface="Carlito"/>
                <a:cs typeface="Carlito"/>
              </a:rPr>
              <a:t>single </a:t>
            </a:r>
            <a:r>
              <a:rPr sz="1600" spc="-10" dirty="0">
                <a:latin typeface="Carlito"/>
                <a:cs typeface="Carlito"/>
              </a:rPr>
              <a:t>risk-adjusted payment </a:t>
            </a:r>
            <a:r>
              <a:rPr sz="1600" spc="-15" dirty="0">
                <a:latin typeface="Carlito"/>
                <a:cs typeface="Carlito"/>
              </a:rPr>
              <a:t>for </a:t>
            </a:r>
            <a:r>
              <a:rPr sz="1600" spc="-5" dirty="0">
                <a:latin typeface="Carlito"/>
                <a:cs typeface="Carlito"/>
              </a:rPr>
              <a:t>the  </a:t>
            </a:r>
            <a:r>
              <a:rPr sz="1600" spc="-15" dirty="0">
                <a:latin typeface="Carlito"/>
                <a:cs typeface="Carlito"/>
              </a:rPr>
              <a:t>overall </a:t>
            </a:r>
            <a:r>
              <a:rPr sz="1600" spc="-20" dirty="0">
                <a:latin typeface="Carlito"/>
                <a:cs typeface="Carlito"/>
              </a:rPr>
              <a:t>care </a:t>
            </a:r>
            <a:r>
              <a:rPr sz="1600" spc="-15" dirty="0">
                <a:latin typeface="Carlito"/>
                <a:cs typeface="Carlito"/>
              </a:rPr>
              <a:t>for </a:t>
            </a:r>
            <a:r>
              <a:rPr sz="1600" dirty="0">
                <a:latin typeface="Carlito"/>
                <a:cs typeface="Carlito"/>
              </a:rPr>
              <a:t>a</a:t>
            </a:r>
            <a:r>
              <a:rPr sz="1600" spc="70" dirty="0">
                <a:latin typeface="Carlito"/>
                <a:cs typeface="Carlito"/>
              </a:rPr>
              <a:t> </a:t>
            </a:r>
            <a:r>
              <a:rPr sz="1600" b="1" spc="-15" dirty="0">
                <a:solidFill>
                  <a:srgbClr val="073E87"/>
                </a:solidFill>
                <a:latin typeface="Carlito"/>
                <a:cs typeface="Carlito"/>
              </a:rPr>
              <a:t>life</a:t>
            </a: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Carlito"/>
              <a:buChar char="•"/>
            </a:pP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rlito"/>
              <a:buChar char="•"/>
            </a:pPr>
            <a:endParaRPr sz="2200" dirty="0">
              <a:latin typeface="Carlito"/>
              <a:cs typeface="Carlito"/>
            </a:endParaRPr>
          </a:p>
          <a:p>
            <a:pPr marL="326390" marR="844550" indent="-228600">
              <a:lnSpc>
                <a:spcPct val="100000"/>
              </a:lnSpc>
              <a:buChar char="•"/>
              <a:tabLst>
                <a:tab pos="327025" algn="l"/>
              </a:tabLst>
            </a:pPr>
            <a:r>
              <a:rPr sz="1600" spc="-10" dirty="0">
                <a:latin typeface="Carlito"/>
                <a:cs typeface="Carlito"/>
              </a:rPr>
              <a:t>Responsible </a:t>
            </a:r>
            <a:r>
              <a:rPr sz="1600" spc="-15" dirty="0">
                <a:latin typeface="Carlito"/>
                <a:cs typeface="Carlito"/>
              </a:rPr>
              <a:t>for </a:t>
            </a: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all </a:t>
            </a:r>
            <a:r>
              <a:rPr sz="1600" b="1" spc="5" dirty="0">
                <a:solidFill>
                  <a:srgbClr val="073E87"/>
                </a:solidFill>
                <a:latin typeface="Carlito"/>
                <a:cs typeface="Carlito"/>
              </a:rPr>
              <a:t>needed </a:t>
            </a: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care </a:t>
            </a:r>
            <a:r>
              <a:rPr sz="1600" spc="-5" dirty="0">
                <a:latin typeface="Carlito"/>
                <a:cs typeface="Carlito"/>
              </a:rPr>
              <a:t>in  the </a:t>
            </a:r>
            <a:r>
              <a:rPr sz="1600" spc="-20" dirty="0">
                <a:latin typeface="Carlito"/>
                <a:cs typeface="Carlito"/>
              </a:rPr>
              <a:t>covered</a:t>
            </a:r>
            <a:r>
              <a:rPr sz="1600" spc="5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population</a:t>
            </a: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Carlito"/>
              <a:buChar char="•"/>
            </a:pPr>
            <a:endParaRPr sz="1600" dirty="0">
              <a:latin typeface="Carlito"/>
              <a:cs typeface="Carlito"/>
            </a:endParaRPr>
          </a:p>
          <a:p>
            <a:pPr marL="326390" marR="919480" indent="-228600">
              <a:lnSpc>
                <a:spcPct val="100000"/>
              </a:lnSpc>
              <a:spcBef>
                <a:spcPts val="1410"/>
              </a:spcBef>
              <a:buChar char="•"/>
              <a:tabLst>
                <a:tab pos="327025" algn="l"/>
              </a:tabLst>
            </a:pPr>
            <a:r>
              <a:rPr sz="1600" spc="-10" dirty="0">
                <a:latin typeface="Carlito"/>
                <a:cs typeface="Carlito"/>
              </a:rPr>
              <a:t>Accountable </a:t>
            </a:r>
            <a:r>
              <a:rPr sz="1600" spc="-15" dirty="0">
                <a:latin typeface="Carlito"/>
                <a:cs typeface="Carlito"/>
              </a:rPr>
              <a:t>for </a:t>
            </a: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population level  quality </a:t>
            </a:r>
            <a:r>
              <a:rPr sz="1600" b="1" dirty="0">
                <a:solidFill>
                  <a:srgbClr val="073E87"/>
                </a:solidFill>
                <a:latin typeface="Carlito"/>
                <a:cs typeface="Carlito"/>
              </a:rPr>
              <a:t>metrics</a:t>
            </a: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Carlito"/>
              <a:buChar char="•"/>
            </a:pP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Carlito"/>
              <a:buChar char="•"/>
            </a:pPr>
            <a:endParaRPr sz="1600" dirty="0">
              <a:latin typeface="Carlito"/>
              <a:cs typeface="Carlito"/>
            </a:endParaRPr>
          </a:p>
          <a:p>
            <a:pPr marL="326390" marR="288290" indent="-228600">
              <a:lnSpc>
                <a:spcPct val="100000"/>
              </a:lnSpc>
              <a:spcBef>
                <a:spcPts val="1250"/>
              </a:spcBef>
              <a:buChar char="•"/>
              <a:tabLst>
                <a:tab pos="327025" algn="l"/>
              </a:tabLst>
            </a:pPr>
            <a:r>
              <a:rPr sz="1600" spc="-20" dirty="0">
                <a:latin typeface="Carlito"/>
                <a:cs typeface="Carlito"/>
              </a:rPr>
              <a:t>At </a:t>
            </a:r>
            <a:r>
              <a:rPr sz="1600" spc="-5" dirty="0">
                <a:latin typeface="Carlito"/>
                <a:cs typeface="Carlito"/>
              </a:rPr>
              <a:t>risk </a:t>
            </a:r>
            <a:r>
              <a:rPr sz="1600" spc="-15" dirty="0">
                <a:latin typeface="Carlito"/>
                <a:cs typeface="Carlito"/>
              </a:rPr>
              <a:t>for </a:t>
            </a:r>
            <a:r>
              <a:rPr sz="1600" spc="-5" dirty="0">
                <a:latin typeface="Carlito"/>
                <a:cs typeface="Carlito"/>
              </a:rPr>
              <a:t>the </a:t>
            </a:r>
            <a:r>
              <a:rPr sz="1600" spc="-20" dirty="0">
                <a:latin typeface="Carlito"/>
                <a:cs typeface="Carlito"/>
              </a:rPr>
              <a:t>difference </a:t>
            </a:r>
            <a:r>
              <a:rPr sz="1600" spc="-10" dirty="0">
                <a:latin typeface="Carlito"/>
                <a:cs typeface="Carlito"/>
              </a:rPr>
              <a:t>between </a:t>
            </a:r>
            <a:r>
              <a:rPr sz="1600" spc="-5" dirty="0">
                <a:latin typeface="Carlito"/>
                <a:cs typeface="Carlito"/>
              </a:rPr>
              <a:t>the </a:t>
            </a:r>
            <a:r>
              <a:rPr sz="1600" spc="-5" dirty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1600" b="1" spc="5" dirty="0">
                <a:solidFill>
                  <a:srgbClr val="073E87"/>
                </a:solidFill>
                <a:latin typeface="Carlito"/>
                <a:cs typeface="Carlito"/>
              </a:rPr>
              <a:t>sum </a:t>
            </a:r>
            <a:r>
              <a:rPr sz="1600" b="1" dirty="0">
                <a:solidFill>
                  <a:srgbClr val="073E87"/>
                </a:solidFill>
                <a:latin typeface="Carlito"/>
                <a:cs typeface="Carlito"/>
              </a:rPr>
              <a:t>of </a:t>
            </a: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payments </a:t>
            </a:r>
            <a:r>
              <a:rPr sz="1600" spc="-15" dirty="0">
                <a:latin typeface="Carlito"/>
                <a:cs typeface="Carlito"/>
              </a:rPr>
              <a:t>for </a:t>
            </a:r>
            <a:r>
              <a:rPr sz="1600" spc="-5" dirty="0">
                <a:latin typeface="Carlito"/>
                <a:cs typeface="Carlito"/>
              </a:rPr>
              <a:t>the </a:t>
            </a:r>
            <a:r>
              <a:rPr sz="1600" spc="-10" dirty="0">
                <a:latin typeface="Carlito"/>
                <a:cs typeface="Carlito"/>
              </a:rPr>
              <a:t>population </a:t>
            </a:r>
            <a:r>
              <a:rPr sz="1600" spc="-5" dirty="0">
                <a:latin typeface="Carlito"/>
                <a:cs typeface="Carlito"/>
              </a:rPr>
              <a:t>and </a:t>
            </a:r>
            <a:r>
              <a:rPr sz="1600" spc="-5" dirty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073E87"/>
                </a:solidFill>
                <a:latin typeface="Carlito"/>
                <a:cs typeface="Carlito"/>
              </a:rPr>
              <a:t>overall</a:t>
            </a:r>
            <a:r>
              <a:rPr sz="1600" b="1" spc="-45" dirty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73E87"/>
                </a:solidFill>
                <a:latin typeface="Carlito"/>
                <a:cs typeface="Carlito"/>
              </a:rPr>
              <a:t>spending</a:t>
            </a:r>
            <a:endParaRPr sz="1600" dirty="0">
              <a:latin typeface="Carlito"/>
              <a:cs typeface="Carlito"/>
            </a:endParaRPr>
          </a:p>
          <a:p>
            <a:pPr marL="841375" marR="182245" indent="-286385">
              <a:lnSpc>
                <a:spcPct val="100000"/>
              </a:lnSpc>
              <a:spcBef>
                <a:spcPts val="635"/>
              </a:spcBef>
              <a:tabLst>
                <a:tab pos="841375" algn="l"/>
              </a:tabLst>
            </a:pPr>
            <a:r>
              <a:rPr sz="1400" spc="-5" dirty="0">
                <a:latin typeface="Arial"/>
                <a:cs typeface="Arial"/>
              </a:rPr>
              <a:t>−	</a:t>
            </a:r>
            <a:r>
              <a:rPr sz="1400" b="1" spc="-15" dirty="0">
                <a:solidFill>
                  <a:srgbClr val="073E87"/>
                </a:solidFill>
                <a:latin typeface="Carlito"/>
                <a:cs typeface="Carlito"/>
              </a:rPr>
              <a:t>Providers </a:t>
            </a:r>
            <a:r>
              <a:rPr sz="1400" spc="-30" dirty="0">
                <a:latin typeface="Carlito"/>
                <a:cs typeface="Carlito"/>
              </a:rPr>
              <a:t>take </a:t>
            </a:r>
            <a:r>
              <a:rPr sz="1400" dirty="0">
                <a:latin typeface="Carlito"/>
                <a:cs typeface="Carlito"/>
              </a:rPr>
              <a:t>on </a:t>
            </a:r>
            <a:r>
              <a:rPr sz="1400" b="1" spc="-10" dirty="0">
                <a:solidFill>
                  <a:srgbClr val="073E87"/>
                </a:solidFill>
                <a:latin typeface="Carlito"/>
                <a:cs typeface="Carlito"/>
              </a:rPr>
              <a:t>disease </a:t>
            </a:r>
            <a:r>
              <a:rPr sz="1400" b="1" spc="-15" dirty="0">
                <a:solidFill>
                  <a:srgbClr val="073E87"/>
                </a:solidFill>
                <a:latin typeface="Carlito"/>
                <a:cs typeface="Carlito"/>
              </a:rPr>
              <a:t>incidence </a:t>
            </a:r>
            <a:r>
              <a:rPr sz="1400" b="1" spc="-5" dirty="0">
                <a:solidFill>
                  <a:srgbClr val="073E87"/>
                </a:solidFill>
                <a:latin typeface="Carlito"/>
                <a:cs typeface="Carlito"/>
              </a:rPr>
              <a:t>risk</a:t>
            </a:r>
            <a:r>
              <a:rPr sz="1400" spc="-5" dirty="0">
                <a:latin typeface="Carlito"/>
                <a:cs typeface="Carlito"/>
              </a:rPr>
              <a:t>,  </a:t>
            </a:r>
            <a:r>
              <a:rPr sz="1400" spc="-10" dirty="0">
                <a:latin typeface="Carlito"/>
                <a:cs typeface="Carlito"/>
              </a:rPr>
              <a:t>not </a:t>
            </a:r>
            <a:r>
              <a:rPr sz="1400" spc="-15" dirty="0">
                <a:latin typeface="Carlito"/>
                <a:cs typeface="Carlito"/>
              </a:rPr>
              <a:t>just </a:t>
            </a:r>
            <a:r>
              <a:rPr sz="1400" b="1" spc="-15" dirty="0">
                <a:solidFill>
                  <a:srgbClr val="073E87"/>
                </a:solidFill>
                <a:latin typeface="Carlito"/>
                <a:cs typeface="Carlito"/>
              </a:rPr>
              <a:t>execution/outlier</a:t>
            </a:r>
            <a:r>
              <a:rPr sz="1400" b="1" spc="160" dirty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1400" b="1" spc="-10" dirty="0">
                <a:solidFill>
                  <a:srgbClr val="073E87"/>
                </a:solidFill>
                <a:latin typeface="Carlito"/>
                <a:cs typeface="Carlito"/>
              </a:rPr>
              <a:t>risk</a:t>
            </a:r>
            <a:endParaRPr sz="1400" dirty="0">
              <a:latin typeface="Carlito"/>
              <a:cs typeface="Carlito"/>
            </a:endParaRPr>
          </a:p>
          <a:p>
            <a:pPr marL="326390" indent="-229235">
              <a:lnSpc>
                <a:spcPct val="100000"/>
              </a:lnSpc>
              <a:spcBef>
                <a:spcPts val="1075"/>
              </a:spcBef>
              <a:buChar char="•"/>
              <a:tabLst>
                <a:tab pos="327025" algn="l"/>
              </a:tabLst>
            </a:pPr>
            <a:r>
              <a:rPr sz="1600" spc="-10" dirty="0">
                <a:latin typeface="Carlito"/>
                <a:cs typeface="Carlito"/>
              </a:rPr>
              <a:t>Accountable </a:t>
            </a:r>
            <a:r>
              <a:rPr sz="1600" spc="-15" dirty="0">
                <a:latin typeface="Carlito"/>
                <a:cs typeface="Carlito"/>
              </a:rPr>
              <a:t>for </a:t>
            </a: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overall cost</a:t>
            </a:r>
            <a:r>
              <a:rPr sz="1600" b="1" spc="-10" dirty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and</a:t>
            </a:r>
            <a:endParaRPr sz="1600" dirty="0">
              <a:latin typeface="Carlito"/>
              <a:cs typeface="Carlito"/>
            </a:endParaRPr>
          </a:p>
          <a:p>
            <a:pPr marL="326390">
              <a:lnSpc>
                <a:spcPct val="100000"/>
              </a:lnSpc>
            </a:pP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population level </a:t>
            </a:r>
            <a:r>
              <a:rPr sz="1600" spc="-10" dirty="0">
                <a:latin typeface="Carlito"/>
                <a:cs typeface="Carlito"/>
              </a:rPr>
              <a:t>quality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measures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1152" y="676655"/>
            <a:ext cx="4879848" cy="5945217"/>
          </a:xfrm>
          <a:prstGeom prst="rect">
            <a:avLst/>
          </a:prstGeom>
          <a:solidFill>
            <a:srgbClr val="EDF7D3"/>
          </a:solidFill>
          <a:ln w="2438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75285" marR="628015" indent="-228600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374650" algn="l"/>
                <a:tab pos="374650" algn="l"/>
                <a:tab pos="4803775" algn="l"/>
              </a:tabLst>
            </a:pPr>
            <a:r>
              <a:rPr sz="1600" dirty="0">
                <a:latin typeface="Carlito"/>
                <a:cs typeface="Carlito"/>
              </a:rPr>
              <a:t>A </a:t>
            </a:r>
            <a:r>
              <a:rPr sz="1600" spc="-5" dirty="0">
                <a:latin typeface="Carlito"/>
                <a:cs typeface="Carlito"/>
              </a:rPr>
              <a:t>single risk </a:t>
            </a:r>
            <a:r>
              <a:rPr sz="1600" spc="-10" dirty="0">
                <a:latin typeface="Carlito"/>
                <a:cs typeface="Carlito"/>
              </a:rPr>
              <a:t>adjusted payment </a:t>
            </a:r>
            <a:r>
              <a:rPr sz="1600" spc="-15" dirty="0">
                <a:latin typeface="Carlito"/>
                <a:cs typeface="Carlito"/>
              </a:rPr>
              <a:t>for </a:t>
            </a:r>
            <a:r>
              <a:rPr sz="1600" spc="-5" dirty="0">
                <a:latin typeface="Carlito"/>
                <a:cs typeface="Carlito"/>
              </a:rPr>
              <a:t>the  </a:t>
            </a:r>
            <a:r>
              <a:rPr sz="1600" spc="-15" dirty="0">
                <a:latin typeface="Carlito"/>
                <a:cs typeface="Carlito"/>
              </a:rPr>
              <a:t>overall </a:t>
            </a:r>
            <a:r>
              <a:rPr sz="1600" spc="-20" dirty="0">
                <a:latin typeface="Carlito"/>
                <a:cs typeface="Carlito"/>
              </a:rPr>
              <a:t>care </a:t>
            </a:r>
            <a:r>
              <a:rPr sz="1600" spc="-15" dirty="0">
                <a:latin typeface="Carlito"/>
                <a:cs typeface="Carlito"/>
              </a:rPr>
              <a:t>for </a:t>
            </a:r>
            <a:r>
              <a:rPr sz="1600" dirty="0">
                <a:latin typeface="Carlito"/>
                <a:cs typeface="Carlito"/>
              </a:rPr>
              <a:t>a</a:t>
            </a:r>
            <a:r>
              <a:rPr sz="1600" spc="70" dirty="0"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condition</a:t>
            </a:r>
            <a:endParaRPr sz="1600" dirty="0">
              <a:latin typeface="Carlito"/>
              <a:cs typeface="Carlito"/>
            </a:endParaRPr>
          </a:p>
          <a:p>
            <a:pPr marL="664845" marR="652780" lvl="1" indent="-228600">
              <a:lnSpc>
                <a:spcPct val="100000"/>
              </a:lnSpc>
              <a:spcBef>
                <a:spcPts val="630"/>
              </a:spcBef>
              <a:buClr>
                <a:srgbClr val="000000"/>
              </a:buClr>
              <a:buFont typeface="Arial"/>
              <a:buChar char="−"/>
              <a:tabLst>
                <a:tab pos="374650" algn="l"/>
                <a:tab pos="374650" algn="l"/>
                <a:tab pos="4803775" algn="l"/>
              </a:tabLst>
            </a:pPr>
            <a:r>
              <a:rPr sz="1400" b="1" u="sng" spc="-10" dirty="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arlito"/>
                <a:cs typeface="Carlito"/>
              </a:rPr>
              <a:t>Not</a:t>
            </a:r>
            <a:r>
              <a:rPr sz="1400" b="1" spc="-10" dirty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for </a:t>
            </a:r>
            <a:r>
              <a:rPr sz="1400" spc="-5" dirty="0">
                <a:latin typeface="Carlito"/>
                <a:cs typeface="Carlito"/>
              </a:rPr>
              <a:t>a </a:t>
            </a:r>
            <a:r>
              <a:rPr sz="1400" spc="-20" dirty="0">
                <a:latin typeface="Carlito"/>
                <a:cs typeface="Carlito"/>
              </a:rPr>
              <a:t>specialty, </a:t>
            </a:r>
            <a:r>
              <a:rPr sz="1400" spc="-15" dirty="0">
                <a:latin typeface="Carlito"/>
                <a:cs typeface="Carlito"/>
              </a:rPr>
              <a:t>procedure, </a:t>
            </a:r>
            <a:r>
              <a:rPr sz="1400" dirty="0">
                <a:latin typeface="Carlito"/>
                <a:cs typeface="Carlito"/>
              </a:rPr>
              <a:t>or </a:t>
            </a:r>
            <a:r>
              <a:rPr sz="1400" spc="-10" dirty="0" smtClean="0">
                <a:latin typeface="Carlito"/>
                <a:cs typeface="Carlito"/>
              </a:rPr>
              <a:t>short</a:t>
            </a:r>
            <a:r>
              <a:rPr lang="en-US" sz="1400" spc="-10" dirty="0">
                <a:latin typeface="Carlito"/>
                <a:cs typeface="Carlito"/>
              </a:rPr>
              <a:t> </a:t>
            </a:r>
            <a:r>
              <a:rPr sz="1400" spc="-10" dirty="0" smtClean="0">
                <a:latin typeface="Carlito"/>
                <a:cs typeface="Carlito"/>
              </a:rPr>
              <a:t>episode</a:t>
            </a:r>
            <a:endParaRPr sz="1400" dirty="0">
              <a:latin typeface="Carlito"/>
              <a:cs typeface="Carlito"/>
            </a:endParaRPr>
          </a:p>
          <a:p>
            <a:pPr marL="375285" marR="22352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74650" algn="l"/>
                <a:tab pos="374650" algn="l"/>
                <a:tab pos="4803775" algn="l"/>
              </a:tabLst>
            </a:pPr>
            <a:r>
              <a:rPr sz="1600" spc="-15" dirty="0">
                <a:latin typeface="Carlito"/>
                <a:cs typeface="Carlito"/>
              </a:rPr>
              <a:t>Covers </a:t>
            </a:r>
            <a:r>
              <a:rPr sz="1600" spc="-5" dirty="0">
                <a:latin typeface="Carlito"/>
                <a:cs typeface="Carlito"/>
              </a:rPr>
              <a:t>the </a:t>
            </a: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full </a:t>
            </a:r>
            <a:r>
              <a:rPr sz="1600" b="1" spc="5" dirty="0">
                <a:solidFill>
                  <a:srgbClr val="073E87"/>
                </a:solidFill>
                <a:latin typeface="Carlito"/>
                <a:cs typeface="Carlito"/>
              </a:rPr>
              <a:t>set </a:t>
            </a:r>
            <a:r>
              <a:rPr sz="1600" spc="-5" dirty="0">
                <a:latin typeface="Carlito"/>
                <a:cs typeface="Carlito"/>
              </a:rPr>
              <a:t>of services needed </a:t>
            </a: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over  </a:t>
            </a:r>
            <a:r>
              <a:rPr sz="1600" b="1" dirty="0">
                <a:solidFill>
                  <a:srgbClr val="073E87"/>
                </a:solidFill>
                <a:latin typeface="Carlito"/>
                <a:cs typeface="Carlito"/>
              </a:rPr>
              <a:t>an </a:t>
            </a: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acute care cycle</a:t>
            </a:r>
            <a:r>
              <a:rPr sz="1600" spc="-5" dirty="0">
                <a:latin typeface="Carlito"/>
                <a:cs typeface="Carlito"/>
              </a:rPr>
              <a:t>, or </a:t>
            </a:r>
            <a:r>
              <a:rPr sz="1600" dirty="0">
                <a:latin typeface="Carlito"/>
                <a:cs typeface="Carlito"/>
              </a:rPr>
              <a:t>a </a:t>
            </a:r>
            <a:r>
              <a:rPr sz="1600" b="1" dirty="0">
                <a:solidFill>
                  <a:srgbClr val="073E87"/>
                </a:solidFill>
                <a:latin typeface="Carlito"/>
                <a:cs typeface="Carlito"/>
              </a:rPr>
              <a:t>defined time  period </a:t>
            </a:r>
            <a:r>
              <a:rPr sz="1600" spc="-15" dirty="0">
                <a:latin typeface="Carlito"/>
                <a:cs typeface="Carlito"/>
              </a:rPr>
              <a:t>for </a:t>
            </a:r>
            <a:r>
              <a:rPr sz="1600" spc="-10" dirty="0">
                <a:latin typeface="Carlito"/>
                <a:cs typeface="Carlito"/>
              </a:rPr>
              <a:t>chronic </a:t>
            </a:r>
            <a:r>
              <a:rPr sz="1600" spc="-20" dirty="0">
                <a:latin typeface="Carlito"/>
                <a:cs typeface="Carlito"/>
              </a:rPr>
              <a:t>care </a:t>
            </a:r>
            <a:r>
              <a:rPr sz="1600" spc="-5" dirty="0">
                <a:latin typeface="Carlito"/>
                <a:cs typeface="Carlito"/>
              </a:rPr>
              <a:t>or primary</a:t>
            </a:r>
            <a:r>
              <a:rPr sz="1600" spc="7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care</a:t>
            </a: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374650" algn="l"/>
                <a:tab pos="374650" algn="l"/>
                <a:tab pos="4803775" algn="l"/>
              </a:tabLst>
            </a:pPr>
            <a:endParaRPr sz="1150" dirty="0">
              <a:latin typeface="Carlito"/>
              <a:cs typeface="Carlito"/>
            </a:endParaRPr>
          </a:p>
          <a:p>
            <a:pPr marL="401638" marR="967740" indent="-255588">
              <a:lnSpc>
                <a:spcPct val="100000"/>
              </a:lnSpc>
              <a:buFont typeface="Arial"/>
              <a:buChar char="•"/>
            </a:pPr>
            <a:r>
              <a:rPr sz="1600" spc="-10" dirty="0">
                <a:latin typeface="Carlito"/>
                <a:cs typeface="Carlito"/>
              </a:rPr>
              <a:t>Contingent </a:t>
            </a:r>
            <a:r>
              <a:rPr sz="1600" spc="-5" dirty="0">
                <a:latin typeface="Carlito"/>
                <a:cs typeface="Carlito"/>
              </a:rPr>
              <a:t>on </a:t>
            </a:r>
            <a:r>
              <a:rPr sz="1600" b="1" spc="-5" dirty="0" smtClean="0">
                <a:solidFill>
                  <a:srgbClr val="073E87"/>
                </a:solidFill>
                <a:latin typeface="Carlito"/>
                <a:cs typeface="Carlito"/>
              </a:rPr>
              <a:t>condition-specific</a:t>
            </a:r>
            <a:r>
              <a:rPr lang="en-US" sz="1600" b="1" spc="-5" dirty="0" smtClean="0">
                <a:solidFill>
                  <a:srgbClr val="073E87"/>
                </a:solidFill>
                <a:latin typeface="Carlito"/>
                <a:cs typeface="Carlito"/>
              </a:rPr>
              <a:t> o</a:t>
            </a:r>
            <a:r>
              <a:rPr sz="1600" b="1" dirty="0" smtClean="0">
                <a:solidFill>
                  <a:srgbClr val="073E87"/>
                </a:solidFill>
                <a:latin typeface="Carlito"/>
                <a:cs typeface="Carlito"/>
              </a:rPr>
              <a:t>utcomes</a:t>
            </a:r>
            <a:endParaRPr sz="1600" dirty="0">
              <a:latin typeface="Carlito"/>
              <a:cs typeface="Carlito"/>
            </a:endParaRPr>
          </a:p>
          <a:p>
            <a:pPr marL="664845" lvl="1" indent="-229235">
              <a:lnSpc>
                <a:spcPct val="100000"/>
              </a:lnSpc>
              <a:spcBef>
                <a:spcPts val="635"/>
              </a:spcBef>
              <a:buFont typeface="Arial"/>
              <a:buChar char="−"/>
              <a:tabLst>
                <a:tab pos="374650" algn="l"/>
                <a:tab pos="374650" algn="l"/>
                <a:tab pos="4803775" algn="l"/>
              </a:tabLst>
            </a:pPr>
            <a:r>
              <a:rPr sz="1400" spc="-15" dirty="0">
                <a:latin typeface="Carlito"/>
                <a:cs typeface="Carlito"/>
              </a:rPr>
              <a:t>Including </a:t>
            </a:r>
            <a:r>
              <a:rPr sz="1400" spc="-10" dirty="0">
                <a:latin typeface="Carlito"/>
                <a:cs typeface="Carlito"/>
              </a:rPr>
              <a:t>responsibility for</a:t>
            </a:r>
            <a:r>
              <a:rPr sz="1400" spc="-140" dirty="0">
                <a:latin typeface="Carlito"/>
                <a:cs typeface="Carlito"/>
              </a:rPr>
              <a:t> </a:t>
            </a:r>
            <a:r>
              <a:rPr sz="1400" spc="-15" dirty="0">
                <a:latin typeface="Carlito"/>
                <a:cs typeface="Carlito"/>
              </a:rPr>
              <a:t>avoidable</a:t>
            </a:r>
            <a:endParaRPr sz="1400" dirty="0">
              <a:latin typeface="Carlito"/>
              <a:cs typeface="Carlito"/>
            </a:endParaRPr>
          </a:p>
          <a:p>
            <a:pPr marL="664845">
              <a:lnSpc>
                <a:spcPct val="100000"/>
              </a:lnSpc>
              <a:tabLst>
                <a:tab pos="374650" algn="l"/>
                <a:tab pos="374650" algn="l"/>
                <a:tab pos="4803775" algn="l"/>
              </a:tabLst>
            </a:pPr>
            <a:r>
              <a:rPr sz="1400" b="1" spc="-15" dirty="0">
                <a:solidFill>
                  <a:srgbClr val="073E87"/>
                </a:solidFill>
                <a:latin typeface="Carlito"/>
                <a:cs typeface="Carlito"/>
              </a:rPr>
              <a:t>complications</a:t>
            </a:r>
            <a:endParaRPr sz="1400" dirty="0">
              <a:latin typeface="Carlito"/>
              <a:cs typeface="Carlito"/>
            </a:endParaRPr>
          </a:p>
          <a:p>
            <a:pPr marL="375285" marR="490220" indent="-228600">
              <a:lnSpc>
                <a:spcPct val="100000"/>
              </a:lnSpc>
              <a:spcBef>
                <a:spcPts val="1165"/>
              </a:spcBef>
              <a:buFont typeface="Arial"/>
              <a:buChar char="•"/>
              <a:tabLst>
                <a:tab pos="374650" algn="l"/>
                <a:tab pos="374650" algn="l"/>
                <a:tab pos="4803775" algn="l"/>
              </a:tabLst>
            </a:pPr>
            <a:r>
              <a:rPr sz="1600" spc="-20" dirty="0">
                <a:latin typeface="Carlito"/>
                <a:cs typeface="Carlito"/>
              </a:rPr>
              <a:t>At </a:t>
            </a:r>
            <a:r>
              <a:rPr sz="1600" spc="-5" dirty="0">
                <a:latin typeface="Carlito"/>
                <a:cs typeface="Carlito"/>
              </a:rPr>
              <a:t>risk </a:t>
            </a:r>
            <a:r>
              <a:rPr sz="1600" spc="-15" dirty="0">
                <a:latin typeface="Carlito"/>
                <a:cs typeface="Carlito"/>
              </a:rPr>
              <a:t>for </a:t>
            </a:r>
            <a:r>
              <a:rPr sz="1600" spc="-5" dirty="0">
                <a:latin typeface="Carlito"/>
                <a:cs typeface="Carlito"/>
              </a:rPr>
              <a:t>the </a:t>
            </a:r>
            <a:r>
              <a:rPr sz="1600" spc="-20" dirty="0">
                <a:latin typeface="Carlito"/>
                <a:cs typeface="Carlito"/>
              </a:rPr>
              <a:t>difference </a:t>
            </a:r>
            <a:r>
              <a:rPr sz="1600" spc="-10" dirty="0">
                <a:latin typeface="Carlito"/>
                <a:cs typeface="Carlito"/>
              </a:rPr>
              <a:t>between </a:t>
            </a:r>
            <a:r>
              <a:rPr sz="1600" spc="-5" dirty="0">
                <a:latin typeface="Carlito"/>
                <a:cs typeface="Carlito"/>
              </a:rPr>
              <a:t>the </a:t>
            </a:r>
            <a:r>
              <a:rPr sz="1600" spc="-5" dirty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073E87"/>
                </a:solidFill>
                <a:latin typeface="Carlito"/>
                <a:cs typeface="Carlito"/>
              </a:rPr>
              <a:t>bundled </a:t>
            </a: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price </a:t>
            </a:r>
            <a:r>
              <a:rPr sz="1600" spc="-5" dirty="0">
                <a:latin typeface="Carlito"/>
                <a:cs typeface="Carlito"/>
              </a:rPr>
              <a:t>and the </a:t>
            </a: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actual cost </a:t>
            </a:r>
            <a:r>
              <a:rPr sz="1600" spc="-5" dirty="0">
                <a:latin typeface="Carlito"/>
                <a:cs typeface="Carlito"/>
              </a:rPr>
              <a:t>of all  included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services</a:t>
            </a:r>
            <a:endParaRPr sz="1600" dirty="0">
              <a:latin typeface="Carlito"/>
              <a:cs typeface="Carlito"/>
            </a:endParaRPr>
          </a:p>
          <a:p>
            <a:pPr marL="664845" marR="440690" lvl="1" indent="-228600">
              <a:lnSpc>
                <a:spcPct val="100000"/>
              </a:lnSpc>
              <a:spcBef>
                <a:spcPts val="635"/>
              </a:spcBef>
              <a:buClr>
                <a:srgbClr val="000000"/>
              </a:buClr>
              <a:buFont typeface="Arial"/>
              <a:buChar char="−"/>
              <a:tabLst>
                <a:tab pos="374650" algn="l"/>
                <a:tab pos="374650" algn="l"/>
                <a:tab pos="4803775" algn="l"/>
              </a:tabLst>
            </a:pPr>
            <a:r>
              <a:rPr sz="1400" b="1" spc="-10" dirty="0">
                <a:solidFill>
                  <a:srgbClr val="073E87"/>
                </a:solidFill>
                <a:latin typeface="Carlito"/>
                <a:cs typeface="Carlito"/>
              </a:rPr>
              <a:t>Limits of responsibility </a:t>
            </a:r>
            <a:r>
              <a:rPr sz="1400" spc="-10" dirty="0">
                <a:latin typeface="Carlito"/>
                <a:cs typeface="Carlito"/>
              </a:rPr>
              <a:t>for </a:t>
            </a:r>
            <a:r>
              <a:rPr sz="1400" spc="-20" dirty="0">
                <a:latin typeface="Carlito"/>
                <a:cs typeface="Carlito"/>
              </a:rPr>
              <a:t>unrelated </a:t>
            </a:r>
            <a:r>
              <a:rPr sz="1400" spc="-10" dirty="0">
                <a:latin typeface="Carlito"/>
                <a:cs typeface="Carlito"/>
              </a:rPr>
              <a:t>care  and</a:t>
            </a:r>
            <a:r>
              <a:rPr sz="1400" spc="25" dirty="0">
                <a:latin typeface="Carlito"/>
                <a:cs typeface="Carlito"/>
              </a:rPr>
              <a:t> </a:t>
            </a:r>
            <a:r>
              <a:rPr sz="1400" spc="-15" dirty="0">
                <a:latin typeface="Carlito"/>
                <a:cs typeface="Carlito"/>
              </a:rPr>
              <a:t>outliers</a:t>
            </a:r>
            <a:endParaRPr sz="1400" dirty="0">
              <a:latin typeface="Carlito"/>
              <a:cs typeface="Carlito"/>
            </a:endParaRPr>
          </a:p>
          <a:p>
            <a:pPr marL="375285" marR="718185" indent="-228600" algn="just">
              <a:lnSpc>
                <a:spcPct val="100000"/>
              </a:lnSpc>
              <a:spcBef>
                <a:spcPts val="1045"/>
              </a:spcBef>
              <a:buFont typeface="Arial"/>
              <a:buChar char="•"/>
              <a:tabLst>
                <a:tab pos="374650" algn="l"/>
                <a:tab pos="374650" algn="l"/>
                <a:tab pos="4803775" algn="l"/>
              </a:tabLst>
            </a:pPr>
            <a:r>
              <a:rPr sz="1600" spc="-10" dirty="0">
                <a:latin typeface="Carlito"/>
                <a:cs typeface="Carlito"/>
              </a:rPr>
              <a:t>Accountable </a:t>
            </a:r>
            <a:r>
              <a:rPr sz="1600" spc="-15" dirty="0">
                <a:latin typeface="Carlito"/>
                <a:cs typeface="Carlito"/>
              </a:rPr>
              <a:t>for costs </a:t>
            </a:r>
            <a:r>
              <a:rPr sz="1600" dirty="0">
                <a:latin typeface="Carlito"/>
                <a:cs typeface="Carlito"/>
              </a:rPr>
              <a:t>and </a:t>
            </a:r>
            <a:r>
              <a:rPr sz="1600" spc="-10" dirty="0">
                <a:latin typeface="Carlito"/>
                <a:cs typeface="Carlito"/>
              </a:rPr>
              <a:t>outcomes </a:t>
            </a:r>
            <a:r>
              <a:rPr sz="1600" spc="-10" dirty="0">
                <a:solidFill>
                  <a:srgbClr val="073E87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073E87"/>
                </a:solidFill>
                <a:latin typeface="Carlito"/>
                <a:cs typeface="Carlito"/>
              </a:rPr>
              <a:t>patient </a:t>
            </a:r>
            <a:r>
              <a:rPr sz="1600" b="1" dirty="0">
                <a:solidFill>
                  <a:srgbClr val="073E87"/>
                </a:solidFill>
                <a:latin typeface="Carlito"/>
                <a:cs typeface="Carlito"/>
              </a:rPr>
              <a:t>by </a:t>
            </a:r>
            <a:r>
              <a:rPr sz="1600" b="1" spc="-10" dirty="0">
                <a:solidFill>
                  <a:srgbClr val="073E87"/>
                </a:solidFill>
                <a:latin typeface="Carlito"/>
                <a:cs typeface="Carlito"/>
              </a:rPr>
              <a:t>patient</a:t>
            </a:r>
            <a:r>
              <a:rPr sz="1600" b="1" spc="-10" dirty="0">
                <a:latin typeface="Carlito"/>
                <a:cs typeface="Carlito"/>
              </a:rPr>
              <a:t>, </a:t>
            </a:r>
            <a:r>
              <a:rPr sz="1600" spc="-5" dirty="0">
                <a:latin typeface="Carlito"/>
                <a:cs typeface="Carlito"/>
              </a:rPr>
              <a:t>and </a:t>
            </a: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condition </a:t>
            </a:r>
            <a:r>
              <a:rPr sz="1600" b="1" dirty="0">
                <a:solidFill>
                  <a:srgbClr val="073E87"/>
                </a:solidFill>
                <a:latin typeface="Carlito"/>
                <a:cs typeface="Carlito"/>
              </a:rPr>
              <a:t>by  </a:t>
            </a:r>
            <a:r>
              <a:rPr sz="1600" b="1" spc="-5" dirty="0">
                <a:solidFill>
                  <a:srgbClr val="073E87"/>
                </a:solidFill>
                <a:latin typeface="Carlito"/>
                <a:cs typeface="Carlito"/>
              </a:rPr>
              <a:t>condition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9706" y="87820"/>
            <a:ext cx="8249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10000"/>
                </a:solidFill>
              </a:rPr>
              <a:t>Emerging Value-Based </a:t>
            </a:r>
            <a:r>
              <a:rPr sz="3600" spc="-15" dirty="0">
                <a:solidFill>
                  <a:srgbClr val="010000"/>
                </a:solidFill>
              </a:rPr>
              <a:t>Payment</a:t>
            </a:r>
            <a:r>
              <a:rPr sz="3600" spc="105" dirty="0">
                <a:solidFill>
                  <a:srgbClr val="010000"/>
                </a:solidFill>
              </a:rPr>
              <a:t> </a:t>
            </a:r>
            <a:r>
              <a:rPr sz="3600" spc="-10" dirty="0">
                <a:solidFill>
                  <a:srgbClr val="010000"/>
                </a:solidFill>
              </a:rPr>
              <a:t>Models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38200" y="731519"/>
            <a:ext cx="4419600" cy="420628"/>
          </a:xfrm>
          <a:prstGeom prst="rect">
            <a:avLst/>
          </a:prstGeom>
          <a:solidFill>
            <a:srgbClr val="8FB5E4"/>
          </a:solidFill>
        </p:spPr>
        <p:txBody>
          <a:bodyPr vert="horz" wrap="square" lIns="0" tIns="111760" rIns="0" bIns="0" rtlCol="0">
            <a:spAutoFit/>
          </a:bodyPr>
          <a:lstStyle/>
          <a:p>
            <a:pPr marL="359410">
              <a:lnSpc>
                <a:spcPct val="100000"/>
              </a:lnSpc>
              <a:spcBef>
                <a:spcPts val="880"/>
              </a:spcBef>
            </a:pP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Capitation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 (Population-Based)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6016" y="734567"/>
            <a:ext cx="4748784" cy="416781"/>
          </a:xfrm>
          <a:prstGeom prst="rect">
            <a:avLst/>
          </a:prstGeom>
          <a:solidFill>
            <a:srgbClr val="7C9C1E"/>
          </a:solidFill>
        </p:spPr>
        <p:txBody>
          <a:bodyPr vert="horz" wrap="square" lIns="0" tIns="107950" rIns="0" bIns="0" rtlCol="0">
            <a:spAutoFit/>
          </a:bodyPr>
          <a:lstStyle/>
          <a:p>
            <a:pPr marL="1072515">
              <a:lnSpc>
                <a:spcPct val="100000"/>
              </a:lnSpc>
              <a:spcBef>
                <a:spcPts val="850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Bundled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rlito"/>
                <a:cs typeface="Carlito"/>
              </a:rPr>
              <a:t>Payment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08903" y="3029711"/>
            <a:ext cx="817244" cy="878205"/>
            <a:chOff x="5708903" y="3029711"/>
            <a:chExt cx="817244" cy="878205"/>
          </a:xfrm>
        </p:grpSpPr>
        <p:sp>
          <p:nvSpPr>
            <p:cNvPr id="8" name="object 8"/>
            <p:cNvSpPr/>
            <p:nvPr/>
          </p:nvSpPr>
          <p:spPr>
            <a:xfrm>
              <a:off x="5713475" y="3034283"/>
              <a:ext cx="807720" cy="868680"/>
            </a:xfrm>
            <a:custGeom>
              <a:avLst/>
              <a:gdLst/>
              <a:ahLst/>
              <a:cxnLst/>
              <a:rect l="l" t="t" r="r" b="b"/>
              <a:pathLst>
                <a:path w="807720" h="868679">
                  <a:moveTo>
                    <a:pt x="426300" y="0"/>
                  </a:moveTo>
                  <a:lnTo>
                    <a:pt x="426300" y="217170"/>
                  </a:lnTo>
                  <a:lnTo>
                    <a:pt x="0" y="217170"/>
                  </a:lnTo>
                  <a:lnTo>
                    <a:pt x="0" y="651510"/>
                  </a:lnTo>
                  <a:lnTo>
                    <a:pt x="426300" y="651510"/>
                  </a:lnTo>
                  <a:lnTo>
                    <a:pt x="426300" y="868680"/>
                  </a:lnTo>
                  <a:lnTo>
                    <a:pt x="807720" y="434340"/>
                  </a:lnTo>
                  <a:lnTo>
                    <a:pt x="426300" y="0"/>
                  </a:lnTo>
                  <a:close/>
                </a:path>
              </a:pathLst>
            </a:custGeom>
            <a:solidFill>
              <a:srgbClr val="A7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13475" y="3034283"/>
              <a:ext cx="807720" cy="868680"/>
            </a:xfrm>
            <a:custGeom>
              <a:avLst/>
              <a:gdLst/>
              <a:ahLst/>
              <a:cxnLst/>
              <a:rect l="l" t="t" r="r" b="b"/>
              <a:pathLst>
                <a:path w="807720" h="868679">
                  <a:moveTo>
                    <a:pt x="426300" y="868680"/>
                  </a:moveTo>
                  <a:lnTo>
                    <a:pt x="426300" y="651510"/>
                  </a:lnTo>
                  <a:lnTo>
                    <a:pt x="0" y="651510"/>
                  </a:lnTo>
                  <a:lnTo>
                    <a:pt x="0" y="217170"/>
                  </a:lnTo>
                  <a:lnTo>
                    <a:pt x="426300" y="217170"/>
                  </a:lnTo>
                  <a:lnTo>
                    <a:pt x="426300" y="0"/>
                  </a:lnTo>
                  <a:lnTo>
                    <a:pt x="807720" y="434340"/>
                  </a:lnTo>
                  <a:lnTo>
                    <a:pt x="426300" y="868680"/>
                  </a:lnTo>
                  <a:close/>
                </a:path>
              </a:pathLst>
            </a:custGeom>
            <a:ln w="9144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195" y="106489"/>
            <a:ext cx="108267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2060"/>
                </a:solidFill>
              </a:rPr>
              <a:t>Creating </a:t>
            </a:r>
            <a:r>
              <a:rPr b="1" spc="-5" dirty="0">
                <a:solidFill>
                  <a:srgbClr val="002060"/>
                </a:solidFill>
              </a:rPr>
              <a:t>a </a:t>
            </a:r>
            <a:r>
              <a:rPr b="1" spc="-35" dirty="0">
                <a:solidFill>
                  <a:srgbClr val="002060"/>
                </a:solidFill>
              </a:rPr>
              <a:t>Value-Based </a:t>
            </a:r>
            <a:r>
              <a:rPr b="1" spc="-10" dirty="0">
                <a:solidFill>
                  <a:srgbClr val="002060"/>
                </a:solidFill>
              </a:rPr>
              <a:t>Health Care Delivery</a:t>
            </a:r>
            <a:r>
              <a:rPr b="1" spc="200" dirty="0">
                <a:solidFill>
                  <a:srgbClr val="002060"/>
                </a:solidFill>
              </a:rPr>
              <a:t> </a:t>
            </a:r>
            <a:r>
              <a:rPr b="1" spc="-15" dirty="0">
                <a:solidFill>
                  <a:srgbClr val="002060"/>
                </a:solidFill>
              </a:rPr>
              <a:t>System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914400"/>
            <a:ext cx="10820400" cy="5235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algn="ctr">
              <a:lnSpc>
                <a:spcPct val="100000"/>
              </a:lnSpc>
              <a:spcBef>
                <a:spcPts val="10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Strategic</a:t>
            </a:r>
            <a:r>
              <a:rPr sz="2800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Agenda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(according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</a:t>
            </a:r>
            <a:r>
              <a:rPr lang="en-US" sz="2800" i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Michael Porter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Re-organize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 around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 conditions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(or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groups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related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conditions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) into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integrated practice </a:t>
            </a:r>
            <a:r>
              <a:rPr sz="2200" b="1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units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(IPUs)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,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covering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full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cycle</a:t>
            </a:r>
            <a:r>
              <a:rPr lang="en-US"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</a:t>
            </a:r>
            <a:r>
              <a:rPr sz="2200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</a:t>
            </a:r>
          </a:p>
          <a:p>
            <a:pPr marL="927100" marR="693420" indent="-274320">
              <a:lnSpc>
                <a:spcPct val="100000"/>
              </a:lnSpc>
              <a:spcBef>
                <a:spcPts val="1015"/>
              </a:spcBef>
            </a:pP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− For primary </a:t>
            </a:r>
            <a:r>
              <a:rPr sz="20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preventive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care, </a:t>
            </a:r>
            <a:r>
              <a:rPr sz="20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IPUs should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serve </a:t>
            </a:r>
            <a:r>
              <a:rPr sz="2000" b="1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distinct </a:t>
            </a:r>
            <a:r>
              <a:rPr sz="2000" b="1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 </a:t>
            </a:r>
            <a:r>
              <a:rPr sz="2000" b="1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segments</a:t>
            </a:r>
            <a:endParaRPr sz="20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indent="-365760">
              <a:lnSpc>
                <a:spcPct val="100000"/>
              </a:lnSpc>
              <a:spcBef>
                <a:spcPts val="1575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Measure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outcomes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costs </a:t>
            </a:r>
            <a:r>
              <a:rPr sz="2200" spc="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for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every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patient,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 </a:t>
            </a:r>
            <a:r>
              <a:rPr sz="22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line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</a:t>
            </a:r>
            <a:r>
              <a:rPr sz="2200" spc="-1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</a:t>
            </a:r>
          </a:p>
          <a:p>
            <a:pPr marL="378460" marR="339725" indent="-365760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Move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to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value-based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reimbursement models, and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ultimately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bundled </a:t>
            </a:r>
            <a:r>
              <a:rPr sz="2200" b="1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payments </a:t>
            </a:r>
            <a:r>
              <a:rPr sz="2200" spc="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for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conditions</a:t>
            </a:r>
            <a:endParaRPr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457200" indent="-445134">
              <a:lnSpc>
                <a:spcPct val="100000"/>
              </a:lnSpc>
              <a:spcBef>
                <a:spcPts val="1995"/>
              </a:spcBef>
              <a:buClr>
                <a:srgbClr val="000000"/>
              </a:buClr>
              <a:buFont typeface="Arial"/>
              <a:buAutoNum type="arabicPeriod" startAt="2"/>
              <a:tabLst>
                <a:tab pos="457200" algn="l"/>
                <a:tab pos="457834" algn="l"/>
              </a:tabLst>
            </a:pP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Integrate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rgbClr val="C00000"/>
                </a:solidFill>
                <a:latin typeface="Arial"/>
                <a:cs typeface="Arial"/>
              </a:rPr>
              <a:t>coordinate</a:t>
            </a:r>
            <a:r>
              <a:rPr sz="2200" b="1" dirty="0" smtClean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care across multi-site care </a:t>
            </a:r>
            <a:r>
              <a:rPr sz="2200" spc="-5" dirty="0">
                <a:latin typeface="Arial"/>
                <a:cs typeface="Arial"/>
              </a:rPr>
              <a:t>delivery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systems</a:t>
            </a:r>
          </a:p>
          <a:p>
            <a:pPr marL="378460" indent="-365760">
              <a:lnSpc>
                <a:spcPct val="100000"/>
              </a:lnSpc>
              <a:spcBef>
                <a:spcPts val="1989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Expand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or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affiliate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across geography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to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reinforce</a:t>
            </a:r>
            <a:r>
              <a:rPr sz="2200" spc="-7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excellence</a:t>
            </a:r>
            <a:endParaRPr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indent="-366395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Build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an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enabling </a:t>
            </a:r>
            <a:r>
              <a:rPr sz="2200" b="1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information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technology</a:t>
            </a:r>
            <a:r>
              <a:rPr sz="2200" b="1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platform</a:t>
            </a:r>
            <a:endParaRPr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1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7822" y="213245"/>
            <a:ext cx="94322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Shifting The Strategic Logic of Health Systems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43551" y="1849880"/>
            <a:ext cx="774700" cy="698500"/>
            <a:chOff x="5708903" y="1853183"/>
            <a:chExt cx="774700" cy="698500"/>
          </a:xfrm>
        </p:grpSpPr>
        <p:sp>
          <p:nvSpPr>
            <p:cNvPr id="4" name="object 4"/>
            <p:cNvSpPr/>
            <p:nvPr/>
          </p:nvSpPr>
          <p:spPr>
            <a:xfrm>
              <a:off x="5714999" y="1859279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438150" y="0"/>
                  </a:moveTo>
                  <a:lnTo>
                    <a:pt x="438150" y="171450"/>
                  </a:lnTo>
                  <a:lnTo>
                    <a:pt x="0" y="171450"/>
                  </a:lnTo>
                  <a:lnTo>
                    <a:pt x="0" y="514350"/>
                  </a:lnTo>
                  <a:lnTo>
                    <a:pt x="438150" y="514350"/>
                  </a:lnTo>
                  <a:lnTo>
                    <a:pt x="438150" y="685800"/>
                  </a:lnTo>
                  <a:lnTo>
                    <a:pt x="762000" y="34290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14999" y="1859279"/>
              <a:ext cx="762000" cy="685800"/>
            </a:xfrm>
            <a:custGeom>
              <a:avLst/>
              <a:gdLst/>
              <a:ahLst/>
              <a:cxnLst/>
              <a:rect l="l" t="t" r="r" b="b"/>
              <a:pathLst>
                <a:path w="762000" h="685800">
                  <a:moveTo>
                    <a:pt x="438150" y="685800"/>
                  </a:moveTo>
                  <a:lnTo>
                    <a:pt x="438150" y="514350"/>
                  </a:lnTo>
                  <a:lnTo>
                    <a:pt x="0" y="514350"/>
                  </a:lnTo>
                  <a:lnTo>
                    <a:pt x="0" y="171450"/>
                  </a:lnTo>
                  <a:lnTo>
                    <a:pt x="438150" y="171450"/>
                  </a:lnTo>
                  <a:lnTo>
                    <a:pt x="438150" y="0"/>
                  </a:lnTo>
                  <a:lnTo>
                    <a:pt x="762000" y="342900"/>
                  </a:lnTo>
                  <a:lnTo>
                    <a:pt x="438150" y="685800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84264" y="1143000"/>
            <a:ext cx="3983736" cy="1656223"/>
          </a:xfrm>
          <a:prstGeom prst="rect">
            <a:avLst/>
          </a:prstGeom>
          <a:solidFill>
            <a:srgbClr val="A5D028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R="156845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Clinically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" dirty="0" smtClean="0">
                <a:latin typeface="Arial"/>
                <a:cs typeface="Arial"/>
              </a:rPr>
              <a:t>Integrated</a:t>
            </a:r>
            <a:r>
              <a:rPr lang="en-US" sz="2400" b="1" spc="-5" dirty="0" smtClean="0">
                <a:latin typeface="Arial"/>
                <a:cs typeface="Arial"/>
              </a:rPr>
              <a:t> </a:t>
            </a:r>
            <a:br>
              <a:rPr lang="en-US" sz="2400" b="1" spc="-5" dirty="0" smtClean="0">
                <a:latin typeface="Arial"/>
                <a:cs typeface="Arial"/>
              </a:rPr>
            </a:br>
            <a:r>
              <a:rPr sz="2400" b="1" spc="-5" dirty="0" smtClean="0">
                <a:latin typeface="Arial"/>
                <a:cs typeface="Arial"/>
              </a:rPr>
              <a:t>Care </a:t>
            </a:r>
            <a:r>
              <a:rPr sz="2400" b="1" spc="-5" dirty="0">
                <a:latin typeface="Arial"/>
                <a:cs typeface="Arial"/>
              </a:rPr>
              <a:t>Delivery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System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1219200"/>
            <a:ext cx="3659886" cy="1656223"/>
          </a:xfrm>
          <a:prstGeom prst="rect">
            <a:avLst/>
          </a:prstGeom>
          <a:solidFill>
            <a:srgbClr val="8FB5E4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R="260350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Arial"/>
                <a:cs typeface="Arial"/>
              </a:rPr>
              <a:t>Confederation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of  Standalone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Units/Facilities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600" y="3679749"/>
            <a:ext cx="4660899" cy="2477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har char="•"/>
              <a:tabLst>
                <a:tab pos="285750" algn="l"/>
                <a:tab pos="285750" algn="l"/>
                <a:tab pos="4572000" algn="l"/>
              </a:tabLst>
            </a:pPr>
            <a:r>
              <a:rPr sz="1800" dirty="0">
                <a:latin typeface="Arial"/>
                <a:cs typeface="Arial"/>
              </a:rPr>
              <a:t>Increase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73E87"/>
                </a:solidFill>
                <a:latin typeface="Arial"/>
                <a:cs typeface="Arial"/>
              </a:rPr>
              <a:t>volume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85750" algn="l"/>
                <a:tab pos="285750" algn="l"/>
                <a:tab pos="4572000" algn="l"/>
              </a:tabLst>
            </a:pPr>
            <a:endParaRPr sz="275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har char="•"/>
              <a:tabLst>
                <a:tab pos="285750" algn="l"/>
                <a:tab pos="285750" algn="l"/>
                <a:tab pos="4572000" algn="l"/>
              </a:tabLst>
            </a:pPr>
            <a:r>
              <a:rPr sz="1800" spc="-10" dirty="0">
                <a:latin typeface="Arial"/>
                <a:cs typeface="Arial"/>
              </a:rPr>
              <a:t>More </a:t>
            </a:r>
            <a:r>
              <a:rPr sz="1800" dirty="0">
                <a:latin typeface="Arial"/>
                <a:cs typeface="Arial"/>
              </a:rPr>
              <a:t>clout in </a:t>
            </a:r>
            <a:r>
              <a:rPr sz="1800" b="1" dirty="0">
                <a:solidFill>
                  <a:srgbClr val="073E87"/>
                </a:solidFill>
                <a:latin typeface="Arial"/>
                <a:cs typeface="Arial"/>
              </a:rPr>
              <a:t>contracting</a:t>
            </a:r>
            <a:r>
              <a:rPr sz="1800" b="1" spc="-9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</a:p>
          <a:p>
            <a:pPr marL="286385">
              <a:lnSpc>
                <a:spcPct val="100000"/>
              </a:lnSpc>
              <a:tabLst>
                <a:tab pos="285750" algn="l"/>
                <a:tab pos="285750" algn="l"/>
                <a:tab pos="4572000" algn="l"/>
              </a:tabLst>
            </a:pPr>
            <a:r>
              <a:rPr sz="1800" b="1" dirty="0">
                <a:solidFill>
                  <a:srgbClr val="073E87"/>
                </a:solidFill>
                <a:latin typeface="Arial"/>
                <a:cs typeface="Arial"/>
              </a:rPr>
              <a:t>purchasing</a:t>
            </a:r>
            <a:endParaRPr sz="1800" dirty="0">
              <a:latin typeface="Arial"/>
              <a:cs typeface="Arial"/>
            </a:endParaRPr>
          </a:p>
          <a:p>
            <a:pPr marL="286385" marR="230504" indent="-274320">
              <a:lnSpc>
                <a:spcPct val="100000"/>
              </a:lnSpc>
              <a:spcBef>
                <a:spcPts val="405"/>
              </a:spcBef>
              <a:buClr>
                <a:srgbClr val="000000"/>
              </a:buClr>
              <a:buFont typeface="Arial"/>
              <a:buChar char="•"/>
              <a:tabLst>
                <a:tab pos="285750" algn="l"/>
                <a:tab pos="285750" algn="l"/>
                <a:tab pos="4572000" algn="l"/>
              </a:tabLst>
            </a:pPr>
            <a:r>
              <a:rPr sz="1800" b="1" dirty="0">
                <a:solidFill>
                  <a:srgbClr val="073E87"/>
                </a:solidFill>
                <a:latin typeface="Arial"/>
                <a:cs typeface="Arial"/>
              </a:rPr>
              <a:t>Spreading </a:t>
            </a:r>
            <a:r>
              <a:rPr sz="1800" spc="-10" dirty="0">
                <a:latin typeface="Arial"/>
                <a:cs typeface="Arial"/>
              </a:rPr>
              <a:t>“fixed </a:t>
            </a:r>
            <a:r>
              <a:rPr sz="1800" dirty="0" smtClean="0">
                <a:latin typeface="Arial"/>
                <a:cs typeface="Arial"/>
              </a:rPr>
              <a:t>overhead”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costs</a:t>
            </a:r>
            <a:endParaRPr sz="1800" dirty="0">
              <a:latin typeface="Arial"/>
              <a:cs typeface="Arial"/>
            </a:endParaRPr>
          </a:p>
          <a:p>
            <a:pPr marL="286385" marR="566420" indent="-274320">
              <a:lnSpc>
                <a:spcPct val="100000"/>
              </a:lnSpc>
              <a:spcBef>
                <a:spcPts val="409"/>
              </a:spcBef>
              <a:buChar char="•"/>
              <a:tabLst>
                <a:tab pos="285750" algn="l"/>
                <a:tab pos="285750" algn="l"/>
                <a:tab pos="4572000" algn="l"/>
              </a:tabLst>
            </a:pPr>
            <a:r>
              <a:rPr sz="1800" dirty="0">
                <a:latin typeface="Arial"/>
                <a:cs typeface="Arial"/>
              </a:rPr>
              <a:t>Use </a:t>
            </a:r>
            <a:r>
              <a:rPr sz="1800" b="1" spc="5" dirty="0">
                <a:solidFill>
                  <a:srgbClr val="073E87"/>
                </a:solidFill>
                <a:latin typeface="Arial"/>
                <a:cs typeface="Arial"/>
              </a:rPr>
              <a:t>owned </a:t>
            </a:r>
            <a:r>
              <a:rPr sz="1800" b="1" dirty="0">
                <a:solidFill>
                  <a:srgbClr val="073E87"/>
                </a:solidFill>
                <a:latin typeface="Arial"/>
                <a:cs typeface="Arial"/>
              </a:rPr>
              <a:t>or</a:t>
            </a:r>
            <a:r>
              <a:rPr sz="1800" b="1" spc="-14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073E87"/>
                </a:solidFill>
                <a:latin typeface="Arial"/>
                <a:cs typeface="Arial"/>
              </a:rPr>
              <a:t>affiliated</a:t>
            </a:r>
            <a:r>
              <a:rPr lang="en-US" sz="1800" b="1" dirty="0" smtClean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primary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care </a:t>
            </a:r>
            <a:r>
              <a:rPr sz="1800" dirty="0">
                <a:latin typeface="Arial"/>
                <a:cs typeface="Arial"/>
              </a:rPr>
              <a:t>practices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to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073E87"/>
                </a:solidFill>
                <a:latin typeface="Arial"/>
                <a:cs typeface="Arial"/>
              </a:rPr>
              <a:t>“</a:t>
            </a:r>
            <a:r>
              <a:rPr sz="1800" b="1" dirty="0">
                <a:solidFill>
                  <a:srgbClr val="073E87"/>
                </a:solidFill>
                <a:latin typeface="Arial"/>
                <a:cs typeface="Arial"/>
              </a:rPr>
              <a:t>guarantee”</a:t>
            </a:r>
            <a:r>
              <a:rPr sz="1800" b="1" spc="-7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referrals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743200" y="4055876"/>
            <a:ext cx="299085" cy="243840"/>
            <a:chOff x="3560064" y="4066032"/>
            <a:chExt cx="299085" cy="243840"/>
          </a:xfrm>
        </p:grpSpPr>
        <p:sp>
          <p:nvSpPr>
            <p:cNvPr id="10" name="object 10"/>
            <p:cNvSpPr/>
            <p:nvPr/>
          </p:nvSpPr>
          <p:spPr>
            <a:xfrm>
              <a:off x="3566160" y="4072128"/>
              <a:ext cx="287020" cy="231775"/>
            </a:xfrm>
            <a:custGeom>
              <a:avLst/>
              <a:gdLst/>
              <a:ahLst/>
              <a:cxnLst/>
              <a:rect l="l" t="t" r="r" b="b"/>
              <a:pathLst>
                <a:path w="287020" h="231775">
                  <a:moveTo>
                    <a:pt x="214884" y="0"/>
                  </a:moveTo>
                  <a:lnTo>
                    <a:pt x="71628" y="0"/>
                  </a:lnTo>
                  <a:lnTo>
                    <a:pt x="71628" y="122262"/>
                  </a:lnTo>
                  <a:lnTo>
                    <a:pt x="0" y="122262"/>
                  </a:lnTo>
                  <a:lnTo>
                    <a:pt x="143256" y="231648"/>
                  </a:lnTo>
                  <a:lnTo>
                    <a:pt x="286512" y="122262"/>
                  </a:lnTo>
                  <a:lnTo>
                    <a:pt x="214884" y="122262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66160" y="4072128"/>
              <a:ext cx="287020" cy="231775"/>
            </a:xfrm>
            <a:custGeom>
              <a:avLst/>
              <a:gdLst/>
              <a:ahLst/>
              <a:cxnLst/>
              <a:rect l="l" t="t" r="r" b="b"/>
              <a:pathLst>
                <a:path w="287020" h="231775">
                  <a:moveTo>
                    <a:pt x="0" y="122262"/>
                  </a:moveTo>
                  <a:lnTo>
                    <a:pt x="71628" y="122262"/>
                  </a:lnTo>
                  <a:lnTo>
                    <a:pt x="71628" y="0"/>
                  </a:lnTo>
                  <a:lnTo>
                    <a:pt x="214884" y="0"/>
                  </a:lnTo>
                  <a:lnTo>
                    <a:pt x="214884" y="122262"/>
                  </a:lnTo>
                  <a:lnTo>
                    <a:pt x="286512" y="122262"/>
                  </a:lnTo>
                  <a:lnTo>
                    <a:pt x="143256" y="231648"/>
                  </a:lnTo>
                  <a:lnTo>
                    <a:pt x="0" y="122262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07911" y="3679749"/>
            <a:ext cx="4341089" cy="216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0"/>
              </a:spcBef>
              <a:buChar char="•"/>
              <a:tabLst>
                <a:tab pos="287020" algn="l"/>
                <a:tab pos="287655" algn="l"/>
              </a:tabLst>
            </a:pPr>
            <a:r>
              <a:rPr sz="1800" dirty="0">
                <a:latin typeface="Arial"/>
                <a:cs typeface="Arial"/>
              </a:rPr>
              <a:t>Increase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73E87"/>
                </a:solidFill>
                <a:latin typeface="Arial"/>
                <a:cs typeface="Arial"/>
              </a:rPr>
              <a:t>value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550" dirty="0">
              <a:latin typeface="Arial"/>
              <a:cs typeface="Arial"/>
            </a:endParaRPr>
          </a:p>
          <a:p>
            <a:pPr marL="287020" marR="773430" indent="-274320">
              <a:lnSpc>
                <a:spcPct val="100000"/>
              </a:lnSpc>
              <a:spcBef>
                <a:spcPts val="5"/>
              </a:spcBef>
              <a:buChar char="•"/>
              <a:tabLst>
                <a:tab pos="287020" algn="l"/>
                <a:tab pos="287655" algn="l"/>
              </a:tabLst>
            </a:pPr>
            <a:r>
              <a:rPr sz="1800" spc="-10" dirty="0">
                <a:latin typeface="Arial"/>
                <a:cs typeface="Arial"/>
              </a:rPr>
              <a:t>Value-based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b="1" spc="-5" dirty="0" smtClean="0">
                <a:solidFill>
                  <a:srgbClr val="073E87"/>
                </a:solidFill>
                <a:latin typeface="Arial"/>
                <a:cs typeface="Arial"/>
              </a:rPr>
              <a:t>delivery</a:t>
            </a:r>
            <a:r>
              <a:rPr lang="en-US" sz="1800" b="1" spc="-5" dirty="0" smtClean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073E87"/>
                </a:solidFill>
                <a:latin typeface="Arial"/>
                <a:cs typeface="Arial"/>
              </a:rPr>
              <a:t>models</a:t>
            </a:r>
            <a:endParaRPr sz="1800" dirty="0">
              <a:latin typeface="Arial"/>
              <a:cs typeface="Arial"/>
            </a:endParaRPr>
          </a:p>
          <a:p>
            <a:pPr marL="287020" marR="144780" indent="-274320">
              <a:lnSpc>
                <a:spcPct val="100000"/>
              </a:lnSpc>
              <a:spcBef>
                <a:spcPts val="405"/>
              </a:spcBef>
              <a:buClr>
                <a:srgbClr val="000000"/>
              </a:buClr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1800" b="1" dirty="0">
                <a:solidFill>
                  <a:srgbClr val="073E87"/>
                </a:solidFill>
                <a:latin typeface="Arial"/>
                <a:cs typeface="Arial"/>
              </a:rPr>
              <a:t>Concentrate</a:t>
            </a:r>
            <a:r>
              <a:rPr sz="1800" dirty="0">
                <a:solidFill>
                  <a:srgbClr val="073E87"/>
                </a:solidFill>
                <a:latin typeface="Arial"/>
                <a:cs typeface="Arial"/>
              </a:rPr>
              <a:t>, </a:t>
            </a:r>
            <a:r>
              <a:rPr sz="1800" b="1" dirty="0">
                <a:solidFill>
                  <a:srgbClr val="073E87"/>
                </a:solidFill>
                <a:latin typeface="Arial"/>
                <a:cs typeface="Arial"/>
              </a:rPr>
              <a:t>allocate</a:t>
            </a:r>
            <a:r>
              <a:rPr sz="1800" dirty="0">
                <a:solidFill>
                  <a:srgbClr val="073E87"/>
                </a:solidFill>
                <a:latin typeface="Arial"/>
                <a:cs typeface="Arial"/>
              </a:rPr>
              <a:t>,</a:t>
            </a:r>
            <a:r>
              <a:rPr sz="1800" spc="-14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and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073E87"/>
                </a:solidFill>
                <a:latin typeface="Arial"/>
                <a:cs typeface="Arial"/>
              </a:rPr>
              <a:t>integrate </a:t>
            </a:r>
            <a:r>
              <a:rPr sz="1800" dirty="0">
                <a:latin typeface="Arial"/>
                <a:cs typeface="Arial"/>
              </a:rPr>
              <a:t>care </a:t>
            </a:r>
            <a:r>
              <a:rPr sz="1800" dirty="0" smtClean="0">
                <a:latin typeface="Arial"/>
                <a:cs typeface="Arial"/>
              </a:rPr>
              <a:t>across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appropriate</a:t>
            </a:r>
            <a:r>
              <a:rPr sz="1800" spc="-7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sites</a:t>
            </a:r>
          </a:p>
          <a:p>
            <a:pPr marL="286385" marR="5080" indent="-274320">
              <a:lnSpc>
                <a:spcPct val="100000"/>
              </a:lnSpc>
              <a:spcBef>
                <a:spcPts val="409"/>
              </a:spcBef>
              <a:buChar char="•"/>
              <a:tabLst>
                <a:tab pos="286385" algn="l"/>
                <a:tab pos="287020" algn="l"/>
              </a:tabLst>
            </a:pPr>
            <a:r>
              <a:rPr sz="1800" spc="-10" dirty="0">
                <a:latin typeface="Arial"/>
                <a:cs typeface="Arial"/>
              </a:rPr>
              <a:t>The </a:t>
            </a:r>
            <a:r>
              <a:rPr sz="1800" dirty="0" smtClean="0">
                <a:latin typeface="Arial"/>
                <a:cs typeface="Arial"/>
              </a:rPr>
              <a:t>system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is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solidFill>
                  <a:srgbClr val="073E87"/>
                </a:solidFill>
                <a:latin typeface="Arial"/>
                <a:cs typeface="Arial"/>
              </a:rPr>
              <a:t>more </a:t>
            </a:r>
            <a:r>
              <a:rPr sz="1800" b="1" dirty="0">
                <a:solidFill>
                  <a:srgbClr val="073E87"/>
                </a:solidFill>
                <a:latin typeface="Arial"/>
                <a:cs typeface="Arial"/>
              </a:rPr>
              <a:t>than</a:t>
            </a:r>
            <a:r>
              <a:rPr sz="1800" b="1" spc="-7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the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sum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of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its</a:t>
            </a:r>
            <a:r>
              <a:rPr sz="1800" spc="-5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parts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7842504" y="4066032"/>
            <a:ext cx="299085" cy="243840"/>
            <a:chOff x="7842504" y="4066032"/>
            <a:chExt cx="299085" cy="243840"/>
          </a:xfrm>
        </p:grpSpPr>
        <p:sp>
          <p:nvSpPr>
            <p:cNvPr id="14" name="object 14"/>
            <p:cNvSpPr/>
            <p:nvPr/>
          </p:nvSpPr>
          <p:spPr>
            <a:xfrm>
              <a:off x="7848600" y="4072128"/>
              <a:ext cx="287020" cy="231775"/>
            </a:xfrm>
            <a:custGeom>
              <a:avLst/>
              <a:gdLst/>
              <a:ahLst/>
              <a:cxnLst/>
              <a:rect l="l" t="t" r="r" b="b"/>
              <a:pathLst>
                <a:path w="287020" h="231775">
                  <a:moveTo>
                    <a:pt x="214884" y="0"/>
                  </a:moveTo>
                  <a:lnTo>
                    <a:pt x="71628" y="0"/>
                  </a:lnTo>
                  <a:lnTo>
                    <a:pt x="71628" y="122262"/>
                  </a:lnTo>
                  <a:lnTo>
                    <a:pt x="0" y="122262"/>
                  </a:lnTo>
                  <a:lnTo>
                    <a:pt x="143256" y="231648"/>
                  </a:lnTo>
                  <a:lnTo>
                    <a:pt x="286512" y="122262"/>
                  </a:lnTo>
                  <a:lnTo>
                    <a:pt x="214884" y="122262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48600" y="4072128"/>
              <a:ext cx="287020" cy="231775"/>
            </a:xfrm>
            <a:custGeom>
              <a:avLst/>
              <a:gdLst/>
              <a:ahLst/>
              <a:cxnLst/>
              <a:rect l="l" t="t" r="r" b="b"/>
              <a:pathLst>
                <a:path w="287020" h="231775">
                  <a:moveTo>
                    <a:pt x="0" y="122262"/>
                  </a:moveTo>
                  <a:lnTo>
                    <a:pt x="71628" y="122262"/>
                  </a:lnTo>
                  <a:lnTo>
                    <a:pt x="71628" y="0"/>
                  </a:lnTo>
                  <a:lnTo>
                    <a:pt x="214884" y="0"/>
                  </a:lnTo>
                  <a:lnTo>
                    <a:pt x="214884" y="122262"/>
                  </a:lnTo>
                  <a:lnTo>
                    <a:pt x="286512" y="122262"/>
                  </a:lnTo>
                  <a:lnTo>
                    <a:pt x="143256" y="231648"/>
                  </a:lnTo>
                  <a:lnTo>
                    <a:pt x="0" y="122262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1096795"/>
            <a:ext cx="11353800" cy="522146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3446" marR="4483">
              <a:lnSpc>
                <a:spcPct val="100800"/>
              </a:lnSpc>
              <a:spcBef>
                <a:spcPts val="88"/>
              </a:spcBef>
              <a:tabLst>
                <a:tab pos="198355" algn="l"/>
              </a:tabLst>
            </a:pPr>
            <a:r>
              <a:rPr lang="en-US" sz="2000" spc="4" dirty="0" smtClean="0">
                <a:latin typeface="Arial"/>
                <a:cs typeface="Arial"/>
              </a:rPr>
              <a:t>1. </a:t>
            </a:r>
            <a:r>
              <a:rPr sz="2000" spc="4" dirty="0" smtClean="0">
                <a:latin typeface="Arial"/>
                <a:cs typeface="Arial"/>
              </a:rPr>
              <a:t>Defining </a:t>
            </a:r>
            <a:r>
              <a:rPr sz="2000" spc="4" dirty="0">
                <a:latin typeface="Arial"/>
                <a:cs typeface="Arial"/>
              </a:rPr>
              <a:t>the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overall </a:t>
            </a:r>
            <a:r>
              <a:rPr sz="2000" b="1" spc="9" dirty="0">
                <a:solidFill>
                  <a:srgbClr val="073E87"/>
                </a:solidFill>
                <a:latin typeface="Arial"/>
                <a:cs typeface="Arial"/>
              </a:rPr>
              <a:t>scope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of services </a:t>
            </a:r>
            <a:r>
              <a:rPr sz="2000" spc="4" dirty="0">
                <a:latin typeface="Arial"/>
                <a:cs typeface="Arial"/>
              </a:rPr>
              <a:t>for each </a:t>
            </a:r>
            <a:r>
              <a:rPr sz="2000" spc="4" dirty="0" smtClean="0">
                <a:latin typeface="Arial"/>
                <a:cs typeface="Arial"/>
              </a:rPr>
              <a:t>site</a:t>
            </a:r>
            <a:r>
              <a:rPr lang="en-US" sz="2000" spc="4" dirty="0" smtClean="0">
                <a:latin typeface="Arial"/>
                <a:cs typeface="Arial"/>
              </a:rPr>
              <a:t> (</a:t>
            </a:r>
            <a:r>
              <a:rPr sz="2000" spc="4" dirty="0" smtClean="0">
                <a:latin typeface="Arial"/>
                <a:cs typeface="Arial"/>
              </a:rPr>
              <a:t>for </a:t>
            </a:r>
            <a:r>
              <a:rPr sz="2000" spc="4" dirty="0">
                <a:latin typeface="Arial"/>
                <a:cs typeface="Arial"/>
              </a:rPr>
              <a:t>the </a:t>
            </a:r>
            <a:r>
              <a:rPr sz="2000" spc="4" dirty="0" smtClean="0">
                <a:latin typeface="Arial"/>
                <a:cs typeface="Arial"/>
              </a:rPr>
              <a:t>system</a:t>
            </a:r>
            <a:r>
              <a:rPr lang="en-US" sz="2000" spc="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as</a:t>
            </a:r>
            <a:r>
              <a:rPr lang="en-US" sz="2000" spc="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lang="en-US" sz="2000" spc="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whole</a:t>
            </a:r>
            <a:r>
              <a:rPr lang="en-US" sz="2000" spc="4" dirty="0" smtClean="0">
                <a:latin typeface="Arial"/>
                <a:cs typeface="Arial"/>
              </a:rPr>
              <a:t>)</a:t>
            </a:r>
            <a:r>
              <a:rPr sz="2000" spc="4" dirty="0" smtClean="0">
                <a:latin typeface="Arial"/>
                <a:cs typeface="Arial"/>
              </a:rPr>
              <a:t>, </a:t>
            </a:r>
            <a:r>
              <a:rPr sz="2000" spc="4" dirty="0">
                <a:latin typeface="Arial"/>
                <a:cs typeface="Arial"/>
              </a:rPr>
              <a:t>based </a:t>
            </a:r>
            <a:r>
              <a:rPr sz="2000" spc="9" dirty="0" smtClean="0">
                <a:latin typeface="Arial"/>
                <a:cs typeface="Arial"/>
              </a:rPr>
              <a:t>on</a:t>
            </a:r>
            <a:r>
              <a:rPr lang="en-US" sz="2000" spc="9" dirty="0" smtClean="0"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073E87"/>
                </a:solidFill>
                <a:latin typeface="Arial"/>
                <a:cs typeface="Arial"/>
              </a:rPr>
              <a:t>value</a:t>
            </a:r>
            <a:endParaRPr sz="2000" dirty="0">
              <a:latin typeface="Arial"/>
              <a:cs typeface="Arial"/>
            </a:endParaRPr>
          </a:p>
          <a:p>
            <a:pPr marL="228600" indent="34925">
              <a:spcBef>
                <a:spcPts val="476"/>
              </a:spcBef>
            </a:pPr>
            <a:r>
              <a:rPr sz="2000" spc="18" dirty="0">
                <a:latin typeface="Arial"/>
                <a:cs typeface="Arial"/>
              </a:rPr>
              <a:t>− </a:t>
            </a:r>
            <a:r>
              <a:rPr sz="2000" b="1" spc="13" dirty="0">
                <a:solidFill>
                  <a:srgbClr val="073E87"/>
                </a:solidFill>
                <a:latin typeface="Arial"/>
                <a:cs typeface="Arial"/>
              </a:rPr>
              <a:t>Affiliate </a:t>
            </a:r>
            <a:r>
              <a:rPr sz="2000" spc="13" dirty="0" smtClean="0">
                <a:latin typeface="Arial"/>
                <a:cs typeface="Arial"/>
              </a:rPr>
              <a:t>to</a:t>
            </a:r>
            <a:r>
              <a:rPr lang="en-US" sz="2000" spc="13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enter</a:t>
            </a:r>
            <a:r>
              <a:rPr lang="en-US" sz="2000" spc="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or</a:t>
            </a:r>
            <a:r>
              <a:rPr lang="en-US" sz="2000" spc="9" dirty="0" smtClean="0">
                <a:latin typeface="Arial"/>
                <a:cs typeface="Arial"/>
              </a:rPr>
              <a:t> </a:t>
            </a:r>
            <a:r>
              <a:rPr sz="2000" spc="13" dirty="0" smtClean="0">
                <a:latin typeface="Arial"/>
                <a:cs typeface="Arial"/>
              </a:rPr>
              <a:t>compete </a:t>
            </a:r>
            <a:r>
              <a:rPr sz="2000" spc="9" dirty="0">
                <a:latin typeface="Arial"/>
                <a:cs typeface="Arial"/>
              </a:rPr>
              <a:t>in </a:t>
            </a:r>
            <a:r>
              <a:rPr sz="2000" spc="13" dirty="0">
                <a:latin typeface="Arial"/>
                <a:cs typeface="Arial"/>
              </a:rPr>
              <a:t>services </a:t>
            </a:r>
            <a:r>
              <a:rPr sz="2000" spc="9" dirty="0">
                <a:latin typeface="Arial"/>
                <a:cs typeface="Arial"/>
              </a:rPr>
              <a:t>lacking in-house</a:t>
            </a:r>
            <a:r>
              <a:rPr sz="2000" spc="-137" dirty="0">
                <a:latin typeface="Arial"/>
                <a:cs typeface="Arial"/>
              </a:rPr>
              <a:t> </a:t>
            </a:r>
            <a:r>
              <a:rPr sz="2000" spc="13" dirty="0" smtClean="0">
                <a:latin typeface="Arial"/>
                <a:cs typeface="Arial"/>
              </a:rPr>
              <a:t>capability</a:t>
            </a:r>
            <a:endParaRPr lang="en-US" sz="2000" spc="13" dirty="0" smtClean="0">
              <a:latin typeface="Arial"/>
              <a:cs typeface="Arial"/>
            </a:endParaRPr>
          </a:p>
          <a:p>
            <a:pPr marL="263913">
              <a:spcBef>
                <a:spcPts val="476"/>
              </a:spcBef>
            </a:pPr>
            <a:endParaRPr lang="en-US" sz="600" dirty="0">
              <a:latin typeface="Arial"/>
              <a:cs typeface="Arial"/>
            </a:endParaRPr>
          </a:p>
          <a:p>
            <a:pPr>
              <a:spcBef>
                <a:spcPts val="476"/>
              </a:spcBef>
            </a:pPr>
            <a:r>
              <a:rPr lang="en-US" sz="2000" spc="4" dirty="0" smtClean="0">
                <a:latin typeface="Arial"/>
                <a:cs typeface="Arial"/>
              </a:rPr>
              <a:t>2. </a:t>
            </a:r>
            <a:r>
              <a:rPr sz="2000" spc="4" dirty="0" smtClean="0">
                <a:latin typeface="Arial"/>
                <a:cs typeface="Arial"/>
              </a:rPr>
              <a:t>Concentrate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volume </a:t>
            </a:r>
            <a:r>
              <a:rPr sz="2000" spc="4" dirty="0">
                <a:latin typeface="Arial"/>
                <a:cs typeface="Arial"/>
              </a:rPr>
              <a:t>of patients </a:t>
            </a:r>
            <a:r>
              <a:rPr sz="2000" b="1" spc="4" dirty="0">
                <a:latin typeface="Arial"/>
                <a:cs typeface="Arial"/>
              </a:rPr>
              <a:t>by </a:t>
            </a:r>
            <a:r>
              <a:rPr sz="2000" b="1" spc="4" dirty="0" smtClean="0">
                <a:latin typeface="Arial"/>
                <a:cs typeface="Arial"/>
              </a:rPr>
              <a:t>condition</a:t>
            </a:r>
            <a:r>
              <a:rPr lang="en-US" sz="2000" b="1" spc="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in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fewer locations </a:t>
            </a:r>
            <a:r>
              <a:rPr sz="2000" spc="4" dirty="0">
                <a:latin typeface="Arial"/>
                <a:cs typeface="Arial"/>
              </a:rPr>
              <a:t>to </a:t>
            </a:r>
            <a:r>
              <a:rPr sz="2000" spc="4" dirty="0" smtClean="0">
                <a:latin typeface="Arial"/>
                <a:cs typeface="Arial"/>
              </a:rPr>
              <a:t>support</a:t>
            </a:r>
            <a:r>
              <a:rPr lang="en-US" sz="2000" spc="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the creation</a:t>
            </a:r>
            <a:r>
              <a:rPr lang="en-US" sz="2000" spc="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of </a:t>
            </a:r>
            <a:r>
              <a:rPr sz="2000" spc="4" dirty="0">
                <a:latin typeface="Arial"/>
                <a:cs typeface="Arial"/>
              </a:rPr>
              <a:t>IPUs, </a:t>
            </a:r>
            <a:r>
              <a:rPr lang="en-US" sz="2000" spc="4" dirty="0" smtClean="0">
                <a:latin typeface="Arial"/>
                <a:cs typeface="Arial"/>
              </a:rPr>
              <a:t/>
            </a:r>
            <a:br>
              <a:rPr lang="en-US" sz="2000" spc="4" dirty="0" smtClean="0">
                <a:latin typeface="Arial"/>
                <a:cs typeface="Arial"/>
              </a:rPr>
            </a:br>
            <a:r>
              <a:rPr lang="en-US" sz="2000" spc="4" dirty="0" smtClean="0">
                <a:latin typeface="Arial"/>
                <a:cs typeface="Arial"/>
              </a:rPr>
              <a:t>    </a:t>
            </a:r>
            <a:r>
              <a:rPr sz="2000" spc="4" dirty="0" smtClean="0">
                <a:latin typeface="Arial"/>
                <a:cs typeface="Arial"/>
              </a:rPr>
              <a:t>as </a:t>
            </a:r>
            <a:r>
              <a:rPr sz="2000" dirty="0">
                <a:latin typeface="Arial"/>
                <a:cs typeface="Arial"/>
              </a:rPr>
              <a:t>well </a:t>
            </a:r>
            <a:r>
              <a:rPr sz="2000" spc="4" dirty="0">
                <a:latin typeface="Arial"/>
                <a:cs typeface="Arial"/>
              </a:rPr>
              <a:t>as </a:t>
            </a:r>
            <a:r>
              <a:rPr sz="2000" u="sng" spc="4" dirty="0">
                <a:latin typeface="Arial"/>
                <a:cs typeface="Arial"/>
              </a:rPr>
              <a:t>improve outcomes </a:t>
            </a:r>
            <a:r>
              <a:rPr sz="2000" u="sng" spc="9" dirty="0">
                <a:latin typeface="Arial"/>
                <a:cs typeface="Arial"/>
              </a:rPr>
              <a:t>and</a:t>
            </a:r>
            <a:r>
              <a:rPr sz="2000" u="sng" spc="-13" dirty="0">
                <a:latin typeface="Arial"/>
                <a:cs typeface="Arial"/>
              </a:rPr>
              <a:t> </a:t>
            </a:r>
            <a:r>
              <a:rPr sz="2000" u="sng" dirty="0" smtClean="0">
                <a:latin typeface="Arial"/>
                <a:cs typeface="Arial"/>
              </a:rPr>
              <a:t>efficiency</a:t>
            </a:r>
            <a:endParaRPr lang="en-US" sz="2000" u="sng" dirty="0" smtClean="0">
              <a:latin typeface="Arial"/>
              <a:cs typeface="Arial"/>
            </a:endParaRPr>
          </a:p>
          <a:p>
            <a:pPr>
              <a:spcBef>
                <a:spcPts val="476"/>
              </a:spcBef>
            </a:pPr>
            <a:endParaRPr sz="600" dirty="0">
              <a:latin typeface="Arial"/>
              <a:cs typeface="Arial"/>
            </a:endParaRPr>
          </a:p>
          <a:p>
            <a:pPr marL="13446" marR="50989">
              <a:lnSpc>
                <a:spcPct val="100800"/>
              </a:lnSpc>
              <a:spcBef>
                <a:spcPts val="1138"/>
              </a:spcBef>
              <a:tabLst>
                <a:tab pos="198355" algn="l"/>
              </a:tabLst>
            </a:pPr>
            <a:r>
              <a:rPr lang="en-US" sz="2000" spc="4" dirty="0" smtClean="0">
                <a:latin typeface="Arial"/>
                <a:cs typeface="Arial"/>
              </a:rPr>
              <a:t>3. </a:t>
            </a:r>
            <a:r>
              <a:rPr sz="2000" spc="4" dirty="0" smtClean="0">
                <a:latin typeface="Arial"/>
                <a:cs typeface="Arial"/>
              </a:rPr>
              <a:t>Perform </a:t>
            </a:r>
            <a:r>
              <a:rPr sz="2000" spc="4" dirty="0">
                <a:latin typeface="Arial"/>
                <a:cs typeface="Arial"/>
              </a:rPr>
              <a:t>the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right services </a:t>
            </a:r>
            <a:r>
              <a:rPr sz="2000" spc="4" dirty="0">
                <a:latin typeface="Arial"/>
                <a:cs typeface="Arial"/>
              </a:rPr>
              <a:t>in the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right locations </a:t>
            </a:r>
            <a:r>
              <a:rPr sz="2000" spc="4" dirty="0">
                <a:latin typeface="Arial"/>
                <a:cs typeface="Arial"/>
              </a:rPr>
              <a:t>based </a:t>
            </a:r>
            <a:r>
              <a:rPr sz="2000" spc="9" dirty="0">
                <a:latin typeface="Arial"/>
                <a:cs typeface="Arial"/>
              </a:rPr>
              <a:t>on </a:t>
            </a:r>
            <a:r>
              <a:rPr sz="2000" spc="4" dirty="0">
                <a:latin typeface="Arial"/>
                <a:cs typeface="Arial"/>
              </a:rPr>
              <a:t>acuity level </a:t>
            </a:r>
            <a:r>
              <a:rPr sz="2000" spc="4" dirty="0" smtClean="0">
                <a:latin typeface="Arial"/>
                <a:cs typeface="Arial"/>
              </a:rPr>
              <a:t>(“</a:t>
            </a:r>
            <a:r>
              <a:rPr sz="2000" spc="4" dirty="0">
                <a:latin typeface="Arial"/>
                <a:cs typeface="Arial"/>
              </a:rPr>
              <a:t>acuity tuning”), </a:t>
            </a:r>
            <a:r>
              <a:rPr lang="en-US" sz="2000" spc="4" dirty="0" smtClean="0">
                <a:latin typeface="Arial"/>
                <a:cs typeface="Arial"/>
              </a:rPr>
              <a:t/>
            </a:r>
            <a:br>
              <a:rPr lang="en-US" sz="2000" spc="4" dirty="0" smtClean="0">
                <a:latin typeface="Arial"/>
                <a:cs typeface="Arial"/>
              </a:rPr>
            </a:br>
            <a:r>
              <a:rPr lang="en-US" sz="2000" spc="4" dirty="0" smtClean="0">
                <a:latin typeface="Arial"/>
                <a:cs typeface="Arial"/>
              </a:rPr>
              <a:t>    </a:t>
            </a:r>
            <a:r>
              <a:rPr sz="2000" spc="4" dirty="0" smtClean="0">
                <a:latin typeface="Arial"/>
                <a:cs typeface="Arial"/>
              </a:rPr>
              <a:t>resource/cost </a:t>
            </a:r>
            <a:r>
              <a:rPr sz="2000" dirty="0">
                <a:latin typeface="Arial"/>
                <a:cs typeface="Arial"/>
              </a:rPr>
              <a:t>fit, </a:t>
            </a:r>
            <a:r>
              <a:rPr sz="2000" spc="4" dirty="0">
                <a:latin typeface="Arial"/>
                <a:cs typeface="Arial"/>
              </a:rPr>
              <a:t>and the </a:t>
            </a:r>
            <a:r>
              <a:rPr sz="2000" dirty="0">
                <a:latin typeface="Arial"/>
                <a:cs typeface="Arial"/>
              </a:rPr>
              <a:t>benefits </a:t>
            </a:r>
            <a:r>
              <a:rPr sz="2000" spc="4" dirty="0">
                <a:latin typeface="Arial"/>
                <a:cs typeface="Arial"/>
              </a:rPr>
              <a:t>of patient convenience </a:t>
            </a:r>
            <a:r>
              <a:rPr sz="2000" spc="4" dirty="0" smtClean="0">
                <a:latin typeface="Arial"/>
                <a:cs typeface="Arial"/>
              </a:rPr>
              <a:t>for</a:t>
            </a:r>
            <a:r>
              <a:rPr lang="en-US" sz="2000" spc="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repetitive</a:t>
            </a:r>
            <a:r>
              <a:rPr sz="2000" spc="-13" dirty="0" smtClean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services</a:t>
            </a:r>
            <a:endParaRPr sz="2000" dirty="0">
              <a:latin typeface="Arial"/>
              <a:cs typeface="Arial"/>
            </a:endParaRPr>
          </a:p>
          <a:p>
            <a:pPr marL="473474" marR="220206" lvl="1" indent="-210122">
              <a:lnSpc>
                <a:spcPct val="102400"/>
              </a:lnSpc>
              <a:spcBef>
                <a:spcPts val="441"/>
              </a:spcBef>
              <a:buChar char="–"/>
              <a:tabLst>
                <a:tab pos="473474" algn="l"/>
                <a:tab pos="474034" algn="l"/>
              </a:tabLst>
            </a:pPr>
            <a:r>
              <a:rPr sz="2000" spc="9" dirty="0">
                <a:latin typeface="Arial"/>
                <a:cs typeface="Arial"/>
              </a:rPr>
              <a:t>E.g., </a:t>
            </a:r>
            <a:r>
              <a:rPr sz="2000" spc="18" dirty="0">
                <a:latin typeface="Arial"/>
                <a:cs typeface="Arial"/>
              </a:rPr>
              <a:t>move </a:t>
            </a:r>
            <a:r>
              <a:rPr sz="2000" b="1" spc="13" dirty="0">
                <a:solidFill>
                  <a:srgbClr val="073E87"/>
                </a:solidFill>
                <a:latin typeface="Arial"/>
                <a:cs typeface="Arial"/>
              </a:rPr>
              <a:t>less complex </a:t>
            </a:r>
            <a:r>
              <a:rPr sz="2000" b="1" spc="9" dirty="0">
                <a:solidFill>
                  <a:srgbClr val="073E87"/>
                </a:solidFill>
                <a:latin typeface="Arial"/>
                <a:cs typeface="Arial"/>
              </a:rPr>
              <a:t>surgeries </a:t>
            </a:r>
            <a:r>
              <a:rPr sz="2000" spc="9" dirty="0">
                <a:latin typeface="Arial"/>
                <a:cs typeface="Arial"/>
              </a:rPr>
              <a:t>out of tertiary hospitals </a:t>
            </a:r>
            <a:r>
              <a:rPr sz="2000" spc="13" dirty="0">
                <a:latin typeface="Arial"/>
                <a:cs typeface="Arial"/>
              </a:rPr>
              <a:t>to </a:t>
            </a:r>
            <a:r>
              <a:rPr sz="2000" spc="9" dirty="0">
                <a:latin typeface="Arial"/>
                <a:cs typeface="Arial"/>
              </a:rPr>
              <a:t>lower acuity </a:t>
            </a:r>
            <a:r>
              <a:rPr sz="2000" spc="4" dirty="0">
                <a:latin typeface="Arial"/>
                <a:cs typeface="Arial"/>
              </a:rPr>
              <a:t>facilities </a:t>
            </a:r>
            <a:r>
              <a:rPr sz="2000" spc="13" dirty="0">
                <a:latin typeface="Arial"/>
                <a:cs typeface="Arial"/>
              </a:rPr>
              <a:t>and  outpatient surgery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3" dirty="0">
                <a:latin typeface="Arial"/>
                <a:cs typeface="Arial"/>
              </a:rPr>
              <a:t>centers</a:t>
            </a:r>
            <a:endParaRPr sz="2000" dirty="0">
              <a:latin typeface="Arial"/>
              <a:cs typeface="Arial"/>
            </a:endParaRPr>
          </a:p>
          <a:p>
            <a:pPr marL="473474" lvl="1" indent="-210122">
              <a:spcBef>
                <a:spcPts val="472"/>
              </a:spcBef>
              <a:buClr>
                <a:srgbClr val="000000"/>
              </a:buClr>
              <a:buFont typeface="Arial"/>
              <a:buChar char="–"/>
              <a:tabLst>
                <a:tab pos="473474" algn="l"/>
                <a:tab pos="474034" algn="l"/>
              </a:tabLst>
            </a:pPr>
            <a:r>
              <a:rPr sz="2000" b="1" spc="13" dirty="0">
                <a:solidFill>
                  <a:srgbClr val="073E87"/>
                </a:solidFill>
                <a:latin typeface="Arial"/>
                <a:cs typeface="Arial"/>
              </a:rPr>
              <a:t>Affiliate </a:t>
            </a:r>
            <a:r>
              <a:rPr sz="2000" spc="9" dirty="0">
                <a:latin typeface="Arial"/>
                <a:cs typeface="Arial"/>
              </a:rPr>
              <a:t>with other </a:t>
            </a:r>
            <a:r>
              <a:rPr sz="2000" spc="13" dirty="0">
                <a:latin typeface="Arial"/>
                <a:cs typeface="Arial"/>
              </a:rPr>
              <a:t>provider sites when </a:t>
            </a:r>
            <a:r>
              <a:rPr sz="2000" spc="9" dirty="0">
                <a:latin typeface="Arial"/>
                <a:cs typeface="Arial"/>
              </a:rPr>
              <a:t>this </a:t>
            </a:r>
            <a:r>
              <a:rPr sz="2000" spc="13" dirty="0">
                <a:latin typeface="Arial"/>
                <a:cs typeface="Arial"/>
              </a:rPr>
              <a:t>improves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13" dirty="0" smtClean="0">
                <a:latin typeface="Arial"/>
                <a:cs typeface="Arial"/>
              </a:rPr>
              <a:t>value</a:t>
            </a:r>
            <a:endParaRPr lang="en-US" sz="2000" spc="13" dirty="0" smtClean="0">
              <a:latin typeface="Arial"/>
              <a:cs typeface="Arial"/>
            </a:endParaRPr>
          </a:p>
          <a:p>
            <a:pPr marL="473474" lvl="1" indent="-210122">
              <a:spcBef>
                <a:spcPts val="472"/>
              </a:spcBef>
              <a:buClr>
                <a:srgbClr val="000000"/>
              </a:buClr>
              <a:buFont typeface="Arial"/>
              <a:buChar char="–"/>
              <a:tabLst>
                <a:tab pos="473474" algn="l"/>
                <a:tab pos="474034" algn="l"/>
              </a:tabLst>
            </a:pPr>
            <a:endParaRPr sz="600" dirty="0">
              <a:latin typeface="Arial"/>
              <a:cs typeface="Arial"/>
            </a:endParaRPr>
          </a:p>
          <a:p>
            <a:pPr marL="10646">
              <a:spcBef>
                <a:spcPts val="1147"/>
              </a:spcBef>
              <a:tabLst>
                <a:tab pos="205079" algn="l"/>
              </a:tabLst>
            </a:pPr>
            <a:r>
              <a:rPr lang="en-US" sz="2000" spc="4" dirty="0" smtClean="0">
                <a:latin typeface="Arial"/>
                <a:cs typeface="Arial"/>
              </a:rPr>
              <a:t>4. </a:t>
            </a:r>
            <a:r>
              <a:rPr sz="2000" spc="4" dirty="0" smtClean="0">
                <a:latin typeface="Arial"/>
                <a:cs typeface="Arial"/>
              </a:rPr>
              <a:t>IPUs </a:t>
            </a:r>
            <a:r>
              <a:rPr sz="2000" spc="4" dirty="0">
                <a:latin typeface="Arial"/>
                <a:cs typeface="Arial"/>
              </a:rPr>
              <a:t>integrate the care cycle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across</a:t>
            </a:r>
            <a:r>
              <a:rPr sz="2000" b="1" spc="-71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sites</a:t>
            </a:r>
            <a:endParaRPr sz="2000" dirty="0">
              <a:latin typeface="Arial"/>
              <a:cs typeface="Arial"/>
            </a:endParaRPr>
          </a:p>
          <a:p>
            <a:pPr marL="473474" lvl="1" indent="-210122">
              <a:spcBef>
                <a:spcPts val="476"/>
              </a:spcBef>
              <a:buChar char="–"/>
              <a:tabLst>
                <a:tab pos="473474" algn="l"/>
                <a:tab pos="474034" algn="l"/>
              </a:tabLst>
            </a:pPr>
            <a:r>
              <a:rPr sz="2000" spc="9" dirty="0">
                <a:latin typeface="Arial"/>
                <a:cs typeface="Arial"/>
              </a:rPr>
              <a:t>Multidisciplinary </a:t>
            </a:r>
            <a:r>
              <a:rPr sz="2000" spc="18" dirty="0">
                <a:latin typeface="Arial"/>
                <a:cs typeface="Arial"/>
              </a:rPr>
              <a:t>team </a:t>
            </a:r>
            <a:r>
              <a:rPr sz="2000" spc="9" dirty="0">
                <a:latin typeface="Arial"/>
                <a:cs typeface="Arial"/>
              </a:rPr>
              <a:t>taking responsibility for </a:t>
            </a:r>
            <a:r>
              <a:rPr sz="2000" spc="13" dirty="0">
                <a:latin typeface="Arial"/>
                <a:cs typeface="Arial"/>
              </a:rPr>
              <a:t>the </a:t>
            </a:r>
            <a:r>
              <a:rPr sz="2000" spc="9" dirty="0">
                <a:latin typeface="Arial"/>
                <a:cs typeface="Arial"/>
              </a:rPr>
              <a:t>full care</a:t>
            </a:r>
            <a:r>
              <a:rPr sz="2000" spc="-93" dirty="0">
                <a:latin typeface="Arial"/>
                <a:cs typeface="Arial"/>
              </a:rPr>
              <a:t> </a:t>
            </a:r>
            <a:r>
              <a:rPr sz="2000" spc="9" dirty="0">
                <a:latin typeface="Arial"/>
                <a:cs typeface="Arial"/>
              </a:rPr>
              <a:t>cycle</a:t>
            </a:r>
            <a:endParaRPr sz="2000" dirty="0">
              <a:latin typeface="Arial"/>
              <a:cs typeface="Arial"/>
            </a:endParaRPr>
          </a:p>
          <a:p>
            <a:pPr marL="473474" lvl="1" indent="-210122">
              <a:spcBef>
                <a:spcPts val="476"/>
              </a:spcBef>
              <a:buChar char="–"/>
              <a:tabLst>
                <a:tab pos="473474" algn="l"/>
                <a:tab pos="474034" algn="l"/>
              </a:tabLst>
            </a:pPr>
            <a:r>
              <a:rPr sz="2000" spc="18" dirty="0">
                <a:latin typeface="Arial"/>
                <a:cs typeface="Arial"/>
              </a:rPr>
              <a:t>Common </a:t>
            </a:r>
            <a:r>
              <a:rPr sz="2000" b="1" spc="13" dirty="0">
                <a:solidFill>
                  <a:srgbClr val="073E87"/>
                </a:solidFill>
                <a:latin typeface="Arial"/>
                <a:cs typeface="Arial"/>
              </a:rPr>
              <a:t>scheduling</a:t>
            </a:r>
            <a:r>
              <a:rPr sz="2000" b="1" spc="-26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spc="13" dirty="0">
                <a:latin typeface="Arial"/>
                <a:cs typeface="Arial"/>
              </a:rPr>
              <a:t>process</a:t>
            </a:r>
            <a:endParaRPr sz="2000" dirty="0">
              <a:latin typeface="Arial"/>
              <a:cs typeface="Arial"/>
            </a:endParaRPr>
          </a:p>
          <a:p>
            <a:pPr marL="473474" lvl="1" indent="-210122">
              <a:spcBef>
                <a:spcPts val="472"/>
              </a:spcBef>
              <a:buClr>
                <a:srgbClr val="000000"/>
              </a:buClr>
              <a:buFont typeface="Arial"/>
              <a:buChar char="–"/>
              <a:tabLst>
                <a:tab pos="473474" algn="l"/>
                <a:tab pos="474034" algn="l"/>
              </a:tabLst>
            </a:pPr>
            <a:r>
              <a:rPr sz="2000" b="1" spc="9" dirty="0">
                <a:solidFill>
                  <a:srgbClr val="073E87"/>
                </a:solidFill>
                <a:latin typeface="Arial"/>
                <a:cs typeface="Arial"/>
              </a:rPr>
              <a:t>Digital </a:t>
            </a:r>
            <a:r>
              <a:rPr sz="2000" b="1" spc="13" dirty="0">
                <a:solidFill>
                  <a:srgbClr val="073E87"/>
                </a:solidFill>
                <a:latin typeface="Arial"/>
                <a:cs typeface="Arial"/>
              </a:rPr>
              <a:t>services</a:t>
            </a:r>
            <a:r>
              <a:rPr sz="2000" spc="13" dirty="0">
                <a:solidFill>
                  <a:srgbClr val="073E87"/>
                </a:solidFill>
                <a:latin typeface="Arial"/>
                <a:cs typeface="Arial"/>
              </a:rPr>
              <a:t>, </a:t>
            </a:r>
            <a:r>
              <a:rPr sz="2000" b="1" spc="9" dirty="0">
                <a:solidFill>
                  <a:srgbClr val="073E87"/>
                </a:solidFill>
                <a:latin typeface="Arial"/>
                <a:cs typeface="Arial"/>
              </a:rPr>
              <a:t>telemedicine </a:t>
            </a:r>
            <a:r>
              <a:rPr sz="2000" spc="18" dirty="0">
                <a:latin typeface="Arial"/>
                <a:cs typeface="Arial"/>
              </a:rPr>
              <a:t>and </a:t>
            </a:r>
            <a:r>
              <a:rPr sz="2000" b="1" spc="22" dirty="0">
                <a:solidFill>
                  <a:srgbClr val="073E87"/>
                </a:solidFill>
                <a:latin typeface="Arial"/>
                <a:cs typeface="Arial"/>
              </a:rPr>
              <a:t>home </a:t>
            </a:r>
            <a:r>
              <a:rPr sz="2000" b="1" spc="13" dirty="0">
                <a:solidFill>
                  <a:srgbClr val="073E87"/>
                </a:solidFill>
                <a:latin typeface="Arial"/>
                <a:cs typeface="Arial"/>
              </a:rPr>
              <a:t>care </a:t>
            </a:r>
            <a:r>
              <a:rPr sz="2000" spc="13" dirty="0">
                <a:latin typeface="Arial"/>
                <a:cs typeface="Arial"/>
              </a:rPr>
              <a:t>contribute to </a:t>
            </a:r>
            <a:r>
              <a:rPr sz="2000" spc="13" dirty="0">
                <a:solidFill>
                  <a:srgbClr val="010000"/>
                </a:solidFill>
                <a:latin typeface="Arial"/>
                <a:cs typeface="Arial"/>
              </a:rPr>
              <a:t>tying together the care</a:t>
            </a:r>
            <a:r>
              <a:rPr sz="2000" spc="-137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000" spc="13" dirty="0">
                <a:solidFill>
                  <a:srgbClr val="010000"/>
                </a:solidFill>
                <a:latin typeface="Arial"/>
                <a:cs typeface="Arial"/>
              </a:rPr>
              <a:t>cycle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9183669" cy="506021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Four Levels of Provider System Integration</a:t>
            </a:r>
          </a:p>
        </p:txBody>
      </p:sp>
    </p:spTree>
    <p:extLst>
      <p:ext uri="{BB962C8B-B14F-4D97-AF65-F5344CB8AC3E}">
        <p14:creationId xmlns:p14="http://schemas.microsoft.com/office/powerpoint/2010/main" val="42415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40195"/>
            <a:ext cx="944118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Delivering the Right Care at the Right 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17467" y="588835"/>
            <a:ext cx="49536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Rothman </a:t>
            </a:r>
            <a:r>
              <a:rPr sz="28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Institute,</a:t>
            </a:r>
            <a:r>
              <a:rPr sz="2800" u="sng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Philadelphia</a:t>
            </a:r>
            <a:endParaRPr sz="2800" u="sng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37753" y="1087945"/>
            <a:ext cx="8516620" cy="5450205"/>
            <a:chOff x="1837753" y="1087945"/>
            <a:chExt cx="8516620" cy="5450205"/>
          </a:xfrm>
        </p:grpSpPr>
        <p:sp>
          <p:nvSpPr>
            <p:cNvPr id="5" name="object 5"/>
            <p:cNvSpPr/>
            <p:nvPr/>
          </p:nvSpPr>
          <p:spPr>
            <a:xfrm>
              <a:off x="1847088" y="1097280"/>
              <a:ext cx="8497823" cy="54315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2516" y="1092708"/>
              <a:ext cx="8507095" cy="5440680"/>
            </a:xfrm>
            <a:custGeom>
              <a:avLst/>
              <a:gdLst/>
              <a:ahLst/>
              <a:cxnLst/>
              <a:rect l="l" t="t" r="r" b="b"/>
              <a:pathLst>
                <a:path w="8507095" h="5440680">
                  <a:moveTo>
                    <a:pt x="0" y="0"/>
                  </a:moveTo>
                  <a:lnTo>
                    <a:pt x="8506968" y="0"/>
                  </a:lnTo>
                  <a:lnTo>
                    <a:pt x="8506968" y="5440680"/>
                  </a:lnTo>
                  <a:lnTo>
                    <a:pt x="0" y="5440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64023" y="4590287"/>
              <a:ext cx="299085" cy="295910"/>
            </a:xfrm>
            <a:custGeom>
              <a:avLst/>
              <a:gdLst/>
              <a:ahLst/>
              <a:cxnLst/>
              <a:rect l="l" t="t" r="r" b="b"/>
              <a:pathLst>
                <a:path w="299085" h="295910">
                  <a:moveTo>
                    <a:pt x="298703" y="0"/>
                  </a:moveTo>
                  <a:lnTo>
                    <a:pt x="0" y="0"/>
                  </a:lnTo>
                  <a:lnTo>
                    <a:pt x="0" y="295656"/>
                  </a:lnTo>
                  <a:lnTo>
                    <a:pt x="298703" y="295656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4023" y="4590287"/>
              <a:ext cx="299085" cy="295910"/>
            </a:xfrm>
            <a:custGeom>
              <a:avLst/>
              <a:gdLst/>
              <a:ahLst/>
              <a:cxnLst/>
              <a:rect l="l" t="t" r="r" b="b"/>
              <a:pathLst>
                <a:path w="299085" h="295910">
                  <a:moveTo>
                    <a:pt x="0" y="0"/>
                  </a:moveTo>
                  <a:lnTo>
                    <a:pt x="298703" y="0"/>
                  </a:lnTo>
                  <a:lnTo>
                    <a:pt x="298703" y="295656"/>
                  </a:lnTo>
                  <a:lnTo>
                    <a:pt x="0" y="29565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34856" y="3078480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10">
                  <a:moveTo>
                    <a:pt x="295655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295655" y="295655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34856" y="3078480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10">
                  <a:moveTo>
                    <a:pt x="0" y="0"/>
                  </a:moveTo>
                  <a:lnTo>
                    <a:pt x="295655" y="0"/>
                  </a:lnTo>
                  <a:lnTo>
                    <a:pt x="295655" y="295655"/>
                  </a:lnTo>
                  <a:lnTo>
                    <a:pt x="0" y="2956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02551" y="5641848"/>
              <a:ext cx="299085" cy="295910"/>
            </a:xfrm>
            <a:custGeom>
              <a:avLst/>
              <a:gdLst/>
              <a:ahLst/>
              <a:cxnLst/>
              <a:rect l="l" t="t" r="r" b="b"/>
              <a:pathLst>
                <a:path w="299084" h="295910">
                  <a:moveTo>
                    <a:pt x="298703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298703" y="295655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2551" y="5641848"/>
              <a:ext cx="299085" cy="295910"/>
            </a:xfrm>
            <a:custGeom>
              <a:avLst/>
              <a:gdLst/>
              <a:ahLst/>
              <a:cxnLst/>
              <a:rect l="l" t="t" r="r" b="b"/>
              <a:pathLst>
                <a:path w="299084" h="295910">
                  <a:moveTo>
                    <a:pt x="0" y="0"/>
                  </a:moveTo>
                  <a:lnTo>
                    <a:pt x="298703" y="0"/>
                  </a:lnTo>
                  <a:lnTo>
                    <a:pt x="298703" y="295655"/>
                  </a:lnTo>
                  <a:lnTo>
                    <a:pt x="0" y="2956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50351" y="1118616"/>
              <a:ext cx="2176780" cy="1390015"/>
            </a:xfrm>
            <a:custGeom>
              <a:avLst/>
              <a:gdLst/>
              <a:ahLst/>
              <a:cxnLst/>
              <a:rect l="l" t="t" r="r" b="b"/>
              <a:pathLst>
                <a:path w="2176779" h="1390014">
                  <a:moveTo>
                    <a:pt x="2176272" y="0"/>
                  </a:moveTo>
                  <a:lnTo>
                    <a:pt x="0" y="0"/>
                  </a:lnTo>
                  <a:lnTo>
                    <a:pt x="0" y="1389888"/>
                  </a:lnTo>
                  <a:lnTo>
                    <a:pt x="2176272" y="1389888"/>
                  </a:lnTo>
                  <a:lnTo>
                    <a:pt x="2176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0351" y="1118616"/>
              <a:ext cx="2176780" cy="1390015"/>
            </a:xfrm>
            <a:custGeom>
              <a:avLst/>
              <a:gdLst/>
              <a:ahLst/>
              <a:cxnLst/>
              <a:rect l="l" t="t" r="r" b="b"/>
              <a:pathLst>
                <a:path w="2176779" h="1390014">
                  <a:moveTo>
                    <a:pt x="0" y="0"/>
                  </a:moveTo>
                  <a:lnTo>
                    <a:pt x="2176272" y="0"/>
                  </a:lnTo>
                  <a:lnTo>
                    <a:pt x="2176272" y="1389888"/>
                  </a:lnTo>
                  <a:lnTo>
                    <a:pt x="0" y="138988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30183" y="1493520"/>
              <a:ext cx="192405" cy="161925"/>
            </a:xfrm>
            <a:custGeom>
              <a:avLst/>
              <a:gdLst/>
              <a:ahLst/>
              <a:cxnLst/>
              <a:rect l="l" t="t" r="r" b="b"/>
              <a:pathLst>
                <a:path w="192404" h="161925">
                  <a:moveTo>
                    <a:pt x="19202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92024" y="161544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56C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30183" y="1493520"/>
              <a:ext cx="192405" cy="161925"/>
            </a:xfrm>
            <a:custGeom>
              <a:avLst/>
              <a:gdLst/>
              <a:ahLst/>
              <a:cxnLst/>
              <a:rect l="l" t="t" r="r" b="b"/>
              <a:pathLst>
                <a:path w="192404" h="161925">
                  <a:moveTo>
                    <a:pt x="0" y="0"/>
                  </a:moveTo>
                  <a:lnTo>
                    <a:pt x="192024" y="0"/>
                  </a:lnTo>
                  <a:lnTo>
                    <a:pt x="192024" y="161544"/>
                  </a:lnTo>
                  <a:lnTo>
                    <a:pt x="0" y="16154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30183" y="1737359"/>
              <a:ext cx="192405" cy="161925"/>
            </a:xfrm>
            <a:custGeom>
              <a:avLst/>
              <a:gdLst/>
              <a:ahLst/>
              <a:cxnLst/>
              <a:rect l="l" t="t" r="r" b="b"/>
              <a:pathLst>
                <a:path w="192404" h="161925">
                  <a:moveTo>
                    <a:pt x="19202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92024" y="161544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30183" y="1737359"/>
              <a:ext cx="192405" cy="161925"/>
            </a:xfrm>
            <a:custGeom>
              <a:avLst/>
              <a:gdLst/>
              <a:ahLst/>
              <a:cxnLst/>
              <a:rect l="l" t="t" r="r" b="b"/>
              <a:pathLst>
                <a:path w="192404" h="161925">
                  <a:moveTo>
                    <a:pt x="0" y="0"/>
                  </a:moveTo>
                  <a:lnTo>
                    <a:pt x="192024" y="0"/>
                  </a:lnTo>
                  <a:lnTo>
                    <a:pt x="192024" y="161544"/>
                  </a:lnTo>
                  <a:lnTo>
                    <a:pt x="0" y="16154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30183" y="2173224"/>
              <a:ext cx="192405" cy="161925"/>
            </a:xfrm>
            <a:custGeom>
              <a:avLst/>
              <a:gdLst/>
              <a:ahLst/>
              <a:cxnLst/>
              <a:rect l="l" t="t" r="r" b="b"/>
              <a:pathLst>
                <a:path w="192404" h="161925">
                  <a:moveTo>
                    <a:pt x="192024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192024" y="161544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30183" y="2173224"/>
              <a:ext cx="192405" cy="161925"/>
            </a:xfrm>
            <a:custGeom>
              <a:avLst/>
              <a:gdLst/>
              <a:ahLst/>
              <a:cxnLst/>
              <a:rect l="l" t="t" r="r" b="b"/>
              <a:pathLst>
                <a:path w="192404" h="161925">
                  <a:moveTo>
                    <a:pt x="0" y="0"/>
                  </a:moveTo>
                  <a:lnTo>
                    <a:pt x="192024" y="0"/>
                  </a:lnTo>
                  <a:lnTo>
                    <a:pt x="192024" y="161544"/>
                  </a:lnTo>
                  <a:lnTo>
                    <a:pt x="0" y="16154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30183" y="1947672"/>
              <a:ext cx="192405" cy="158750"/>
            </a:xfrm>
            <a:custGeom>
              <a:avLst/>
              <a:gdLst/>
              <a:ahLst/>
              <a:cxnLst/>
              <a:rect l="l" t="t" r="r" b="b"/>
              <a:pathLst>
                <a:path w="192404" h="158750">
                  <a:moveTo>
                    <a:pt x="192024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92024" y="158496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30183" y="1947672"/>
              <a:ext cx="192405" cy="158750"/>
            </a:xfrm>
            <a:custGeom>
              <a:avLst/>
              <a:gdLst/>
              <a:ahLst/>
              <a:cxnLst/>
              <a:rect l="l" t="t" r="r" b="b"/>
              <a:pathLst>
                <a:path w="192404" h="158750">
                  <a:moveTo>
                    <a:pt x="0" y="0"/>
                  </a:moveTo>
                  <a:lnTo>
                    <a:pt x="192024" y="0"/>
                  </a:lnTo>
                  <a:lnTo>
                    <a:pt x="192024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408504" y="1168065"/>
            <a:ext cx="1780539" cy="12172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600" b="1" dirty="0">
                <a:latin typeface="Arial"/>
                <a:cs typeface="Arial"/>
              </a:rPr>
              <a:t>Facility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Capability</a:t>
            </a:r>
            <a:endParaRPr sz="1600">
              <a:latin typeface="Arial"/>
              <a:cs typeface="Arial"/>
            </a:endParaRPr>
          </a:p>
          <a:p>
            <a:pPr marL="205740" marR="5080" indent="9525">
              <a:lnSpc>
                <a:spcPct val="105000"/>
              </a:lnSpc>
              <a:spcBef>
                <a:spcPts val="114"/>
              </a:spcBef>
            </a:pPr>
            <a:r>
              <a:rPr sz="1400" spc="-15" dirty="0">
                <a:latin typeface="Arial"/>
                <a:cs typeface="Arial"/>
              </a:rPr>
              <a:t>Lowest </a:t>
            </a:r>
            <a:r>
              <a:rPr sz="1400" spc="-10" dirty="0">
                <a:latin typeface="Arial"/>
                <a:cs typeface="Arial"/>
              </a:rPr>
              <a:t>Complexity  </a:t>
            </a:r>
            <a:r>
              <a:rPr sz="1400" spc="-15" dirty="0">
                <a:latin typeface="Arial"/>
                <a:cs typeface="Arial"/>
              </a:rPr>
              <a:t>Low </a:t>
            </a:r>
            <a:r>
              <a:rPr sz="1400" spc="-10" dirty="0">
                <a:latin typeface="Arial"/>
                <a:cs typeface="Arial"/>
              </a:rPr>
              <a:t>Complexity  </a:t>
            </a:r>
            <a:r>
              <a:rPr sz="1400" spc="-20" dirty="0">
                <a:latin typeface="Arial"/>
                <a:cs typeface="Arial"/>
              </a:rPr>
              <a:t>Medium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Complexity</a:t>
            </a:r>
            <a:endParaRPr sz="1400">
              <a:latin typeface="Arial"/>
              <a:cs typeface="Arial"/>
            </a:endParaRPr>
          </a:p>
          <a:p>
            <a:pPr marL="215265">
              <a:lnSpc>
                <a:spcPct val="100000"/>
              </a:lnSpc>
              <a:spcBef>
                <a:spcPts val="130"/>
              </a:spcBef>
            </a:pPr>
            <a:r>
              <a:rPr sz="1400" spc="-10" dirty="0">
                <a:latin typeface="Arial"/>
                <a:cs typeface="Arial"/>
              </a:rPr>
              <a:t>Highest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Complexity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40673" y="1852993"/>
            <a:ext cx="1927225" cy="1409065"/>
            <a:chOff x="2340673" y="1852993"/>
            <a:chExt cx="1927225" cy="1409065"/>
          </a:xfrm>
        </p:grpSpPr>
        <p:sp>
          <p:nvSpPr>
            <p:cNvPr id="25" name="object 25"/>
            <p:cNvSpPr/>
            <p:nvPr/>
          </p:nvSpPr>
          <p:spPr>
            <a:xfrm>
              <a:off x="2353055" y="1865375"/>
              <a:ext cx="1902460" cy="1384300"/>
            </a:xfrm>
            <a:custGeom>
              <a:avLst/>
              <a:gdLst/>
              <a:ahLst/>
              <a:cxnLst/>
              <a:rect l="l" t="t" r="r" b="b"/>
              <a:pathLst>
                <a:path w="1902460" h="1384300">
                  <a:moveTo>
                    <a:pt x="950976" y="0"/>
                  </a:moveTo>
                  <a:lnTo>
                    <a:pt x="895099" y="1174"/>
                  </a:lnTo>
                  <a:lnTo>
                    <a:pt x="840072" y="4654"/>
                  </a:lnTo>
                  <a:lnTo>
                    <a:pt x="785984" y="10376"/>
                  </a:lnTo>
                  <a:lnTo>
                    <a:pt x="732926" y="18273"/>
                  </a:lnTo>
                  <a:lnTo>
                    <a:pt x="680985" y="28282"/>
                  </a:lnTo>
                  <a:lnTo>
                    <a:pt x="630251" y="40337"/>
                  </a:lnTo>
                  <a:lnTo>
                    <a:pt x="580813" y="54373"/>
                  </a:lnTo>
                  <a:lnTo>
                    <a:pt x="532761" y="70326"/>
                  </a:lnTo>
                  <a:lnTo>
                    <a:pt x="486183" y="88130"/>
                  </a:lnTo>
                  <a:lnTo>
                    <a:pt x="441169" y="107721"/>
                  </a:lnTo>
                  <a:lnTo>
                    <a:pt x="397808" y="129034"/>
                  </a:lnTo>
                  <a:lnTo>
                    <a:pt x="356189" y="152003"/>
                  </a:lnTo>
                  <a:lnTo>
                    <a:pt x="316401" y="176565"/>
                  </a:lnTo>
                  <a:lnTo>
                    <a:pt x="278534" y="202653"/>
                  </a:lnTo>
                  <a:lnTo>
                    <a:pt x="242677" y="230204"/>
                  </a:lnTo>
                  <a:lnTo>
                    <a:pt x="208919" y="259152"/>
                  </a:lnTo>
                  <a:lnTo>
                    <a:pt x="177348" y="289433"/>
                  </a:lnTo>
                  <a:lnTo>
                    <a:pt x="148055" y="320981"/>
                  </a:lnTo>
                  <a:lnTo>
                    <a:pt x="121129" y="353731"/>
                  </a:lnTo>
                  <a:lnTo>
                    <a:pt x="96658" y="387620"/>
                  </a:lnTo>
                  <a:lnTo>
                    <a:pt x="74732" y="422581"/>
                  </a:lnTo>
                  <a:lnTo>
                    <a:pt x="55440" y="458550"/>
                  </a:lnTo>
                  <a:lnTo>
                    <a:pt x="38872" y="495462"/>
                  </a:lnTo>
                  <a:lnTo>
                    <a:pt x="25116" y="533252"/>
                  </a:lnTo>
                  <a:lnTo>
                    <a:pt x="14261" y="571855"/>
                  </a:lnTo>
                  <a:lnTo>
                    <a:pt x="6397" y="611207"/>
                  </a:lnTo>
                  <a:lnTo>
                    <a:pt x="1614" y="651242"/>
                  </a:lnTo>
                  <a:lnTo>
                    <a:pt x="0" y="691896"/>
                  </a:lnTo>
                  <a:lnTo>
                    <a:pt x="1614" y="732549"/>
                  </a:lnTo>
                  <a:lnTo>
                    <a:pt x="6397" y="772584"/>
                  </a:lnTo>
                  <a:lnTo>
                    <a:pt x="14261" y="811936"/>
                  </a:lnTo>
                  <a:lnTo>
                    <a:pt x="25116" y="850539"/>
                  </a:lnTo>
                  <a:lnTo>
                    <a:pt x="38872" y="888329"/>
                  </a:lnTo>
                  <a:lnTo>
                    <a:pt x="55440" y="925241"/>
                  </a:lnTo>
                  <a:lnTo>
                    <a:pt x="74732" y="961210"/>
                  </a:lnTo>
                  <a:lnTo>
                    <a:pt x="96658" y="996171"/>
                  </a:lnTo>
                  <a:lnTo>
                    <a:pt x="121129" y="1030060"/>
                  </a:lnTo>
                  <a:lnTo>
                    <a:pt x="148055" y="1062810"/>
                  </a:lnTo>
                  <a:lnTo>
                    <a:pt x="177348" y="1094358"/>
                  </a:lnTo>
                  <a:lnTo>
                    <a:pt x="208919" y="1124639"/>
                  </a:lnTo>
                  <a:lnTo>
                    <a:pt x="242677" y="1153587"/>
                  </a:lnTo>
                  <a:lnTo>
                    <a:pt x="278534" y="1181138"/>
                  </a:lnTo>
                  <a:lnTo>
                    <a:pt x="316401" y="1207226"/>
                  </a:lnTo>
                  <a:lnTo>
                    <a:pt x="356189" y="1231788"/>
                  </a:lnTo>
                  <a:lnTo>
                    <a:pt x="397808" y="1254757"/>
                  </a:lnTo>
                  <a:lnTo>
                    <a:pt x="441169" y="1276070"/>
                  </a:lnTo>
                  <a:lnTo>
                    <a:pt x="486183" y="1295661"/>
                  </a:lnTo>
                  <a:lnTo>
                    <a:pt x="532761" y="1313465"/>
                  </a:lnTo>
                  <a:lnTo>
                    <a:pt x="580813" y="1329418"/>
                  </a:lnTo>
                  <a:lnTo>
                    <a:pt x="630251" y="1343454"/>
                  </a:lnTo>
                  <a:lnTo>
                    <a:pt x="680985" y="1355509"/>
                  </a:lnTo>
                  <a:lnTo>
                    <a:pt x="732926" y="1365518"/>
                  </a:lnTo>
                  <a:lnTo>
                    <a:pt x="785984" y="1373415"/>
                  </a:lnTo>
                  <a:lnTo>
                    <a:pt x="840072" y="1379137"/>
                  </a:lnTo>
                  <a:lnTo>
                    <a:pt x="895099" y="1382617"/>
                  </a:lnTo>
                  <a:lnTo>
                    <a:pt x="950976" y="1383792"/>
                  </a:lnTo>
                  <a:lnTo>
                    <a:pt x="1006852" y="1382617"/>
                  </a:lnTo>
                  <a:lnTo>
                    <a:pt x="1061879" y="1379137"/>
                  </a:lnTo>
                  <a:lnTo>
                    <a:pt x="1115967" y="1373415"/>
                  </a:lnTo>
                  <a:lnTo>
                    <a:pt x="1169025" y="1365518"/>
                  </a:lnTo>
                  <a:lnTo>
                    <a:pt x="1220966" y="1355509"/>
                  </a:lnTo>
                  <a:lnTo>
                    <a:pt x="1271700" y="1343454"/>
                  </a:lnTo>
                  <a:lnTo>
                    <a:pt x="1321138" y="1329418"/>
                  </a:lnTo>
                  <a:lnTo>
                    <a:pt x="1369190" y="1313465"/>
                  </a:lnTo>
                  <a:lnTo>
                    <a:pt x="1415768" y="1295661"/>
                  </a:lnTo>
                  <a:lnTo>
                    <a:pt x="1460782" y="1276070"/>
                  </a:lnTo>
                  <a:lnTo>
                    <a:pt x="1504143" y="1254757"/>
                  </a:lnTo>
                  <a:lnTo>
                    <a:pt x="1545762" y="1231788"/>
                  </a:lnTo>
                  <a:lnTo>
                    <a:pt x="1585550" y="1207226"/>
                  </a:lnTo>
                  <a:lnTo>
                    <a:pt x="1623417" y="1181138"/>
                  </a:lnTo>
                  <a:lnTo>
                    <a:pt x="1659274" y="1153587"/>
                  </a:lnTo>
                  <a:lnTo>
                    <a:pt x="1693032" y="1124639"/>
                  </a:lnTo>
                  <a:lnTo>
                    <a:pt x="1724603" y="1094358"/>
                  </a:lnTo>
                  <a:lnTo>
                    <a:pt x="1753896" y="1062810"/>
                  </a:lnTo>
                  <a:lnTo>
                    <a:pt x="1780822" y="1030060"/>
                  </a:lnTo>
                  <a:lnTo>
                    <a:pt x="1805293" y="996171"/>
                  </a:lnTo>
                  <a:lnTo>
                    <a:pt x="1827219" y="961210"/>
                  </a:lnTo>
                  <a:lnTo>
                    <a:pt x="1846511" y="925241"/>
                  </a:lnTo>
                  <a:lnTo>
                    <a:pt x="1863079" y="888329"/>
                  </a:lnTo>
                  <a:lnTo>
                    <a:pt x="1876835" y="850539"/>
                  </a:lnTo>
                  <a:lnTo>
                    <a:pt x="1887690" y="811936"/>
                  </a:lnTo>
                  <a:lnTo>
                    <a:pt x="1895554" y="772584"/>
                  </a:lnTo>
                  <a:lnTo>
                    <a:pt x="1900337" y="732549"/>
                  </a:lnTo>
                  <a:lnTo>
                    <a:pt x="1901952" y="691896"/>
                  </a:lnTo>
                  <a:lnTo>
                    <a:pt x="1900337" y="651242"/>
                  </a:lnTo>
                  <a:lnTo>
                    <a:pt x="1895554" y="611207"/>
                  </a:lnTo>
                  <a:lnTo>
                    <a:pt x="1887690" y="571855"/>
                  </a:lnTo>
                  <a:lnTo>
                    <a:pt x="1876835" y="533252"/>
                  </a:lnTo>
                  <a:lnTo>
                    <a:pt x="1863079" y="495462"/>
                  </a:lnTo>
                  <a:lnTo>
                    <a:pt x="1846511" y="458550"/>
                  </a:lnTo>
                  <a:lnTo>
                    <a:pt x="1827219" y="422581"/>
                  </a:lnTo>
                  <a:lnTo>
                    <a:pt x="1805293" y="387620"/>
                  </a:lnTo>
                  <a:lnTo>
                    <a:pt x="1780822" y="353731"/>
                  </a:lnTo>
                  <a:lnTo>
                    <a:pt x="1753896" y="320981"/>
                  </a:lnTo>
                  <a:lnTo>
                    <a:pt x="1724603" y="289433"/>
                  </a:lnTo>
                  <a:lnTo>
                    <a:pt x="1693032" y="259152"/>
                  </a:lnTo>
                  <a:lnTo>
                    <a:pt x="1659274" y="230204"/>
                  </a:lnTo>
                  <a:lnTo>
                    <a:pt x="1623417" y="202653"/>
                  </a:lnTo>
                  <a:lnTo>
                    <a:pt x="1585550" y="176565"/>
                  </a:lnTo>
                  <a:lnTo>
                    <a:pt x="1545762" y="152003"/>
                  </a:lnTo>
                  <a:lnTo>
                    <a:pt x="1504143" y="129034"/>
                  </a:lnTo>
                  <a:lnTo>
                    <a:pt x="1460782" y="107721"/>
                  </a:lnTo>
                  <a:lnTo>
                    <a:pt x="1415768" y="88130"/>
                  </a:lnTo>
                  <a:lnTo>
                    <a:pt x="1369190" y="70326"/>
                  </a:lnTo>
                  <a:lnTo>
                    <a:pt x="1321138" y="54373"/>
                  </a:lnTo>
                  <a:lnTo>
                    <a:pt x="1271700" y="40337"/>
                  </a:lnTo>
                  <a:lnTo>
                    <a:pt x="1220966" y="28282"/>
                  </a:lnTo>
                  <a:lnTo>
                    <a:pt x="1169025" y="18273"/>
                  </a:lnTo>
                  <a:lnTo>
                    <a:pt x="1115967" y="10376"/>
                  </a:lnTo>
                  <a:lnTo>
                    <a:pt x="1061879" y="4654"/>
                  </a:lnTo>
                  <a:lnTo>
                    <a:pt x="1006852" y="1174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56C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53055" y="1865375"/>
              <a:ext cx="1902460" cy="1384300"/>
            </a:xfrm>
            <a:custGeom>
              <a:avLst/>
              <a:gdLst/>
              <a:ahLst/>
              <a:cxnLst/>
              <a:rect l="l" t="t" r="r" b="b"/>
              <a:pathLst>
                <a:path w="1902460" h="1384300">
                  <a:moveTo>
                    <a:pt x="0" y="691896"/>
                  </a:moveTo>
                  <a:lnTo>
                    <a:pt x="1614" y="651242"/>
                  </a:lnTo>
                  <a:lnTo>
                    <a:pt x="6397" y="611207"/>
                  </a:lnTo>
                  <a:lnTo>
                    <a:pt x="14261" y="571855"/>
                  </a:lnTo>
                  <a:lnTo>
                    <a:pt x="25116" y="533252"/>
                  </a:lnTo>
                  <a:lnTo>
                    <a:pt x="38872" y="495462"/>
                  </a:lnTo>
                  <a:lnTo>
                    <a:pt x="55440" y="458550"/>
                  </a:lnTo>
                  <a:lnTo>
                    <a:pt x="74732" y="422581"/>
                  </a:lnTo>
                  <a:lnTo>
                    <a:pt x="96658" y="387620"/>
                  </a:lnTo>
                  <a:lnTo>
                    <a:pt x="121129" y="353731"/>
                  </a:lnTo>
                  <a:lnTo>
                    <a:pt x="148055" y="320981"/>
                  </a:lnTo>
                  <a:lnTo>
                    <a:pt x="177348" y="289433"/>
                  </a:lnTo>
                  <a:lnTo>
                    <a:pt x="208919" y="259152"/>
                  </a:lnTo>
                  <a:lnTo>
                    <a:pt x="242677" y="230204"/>
                  </a:lnTo>
                  <a:lnTo>
                    <a:pt x="278534" y="202653"/>
                  </a:lnTo>
                  <a:lnTo>
                    <a:pt x="316401" y="176565"/>
                  </a:lnTo>
                  <a:lnTo>
                    <a:pt x="356189" y="152003"/>
                  </a:lnTo>
                  <a:lnTo>
                    <a:pt x="397808" y="129034"/>
                  </a:lnTo>
                  <a:lnTo>
                    <a:pt x="441169" y="107721"/>
                  </a:lnTo>
                  <a:lnTo>
                    <a:pt x="486183" y="88130"/>
                  </a:lnTo>
                  <a:lnTo>
                    <a:pt x="532761" y="70326"/>
                  </a:lnTo>
                  <a:lnTo>
                    <a:pt x="580813" y="54373"/>
                  </a:lnTo>
                  <a:lnTo>
                    <a:pt x="630251" y="40337"/>
                  </a:lnTo>
                  <a:lnTo>
                    <a:pt x="680985" y="28282"/>
                  </a:lnTo>
                  <a:lnTo>
                    <a:pt x="732926" y="18273"/>
                  </a:lnTo>
                  <a:lnTo>
                    <a:pt x="785984" y="10376"/>
                  </a:lnTo>
                  <a:lnTo>
                    <a:pt x="840072" y="4654"/>
                  </a:lnTo>
                  <a:lnTo>
                    <a:pt x="895099" y="1174"/>
                  </a:lnTo>
                  <a:lnTo>
                    <a:pt x="950976" y="0"/>
                  </a:lnTo>
                  <a:lnTo>
                    <a:pt x="1006852" y="1174"/>
                  </a:lnTo>
                  <a:lnTo>
                    <a:pt x="1061879" y="4654"/>
                  </a:lnTo>
                  <a:lnTo>
                    <a:pt x="1115967" y="10376"/>
                  </a:lnTo>
                  <a:lnTo>
                    <a:pt x="1169025" y="18273"/>
                  </a:lnTo>
                  <a:lnTo>
                    <a:pt x="1220966" y="28282"/>
                  </a:lnTo>
                  <a:lnTo>
                    <a:pt x="1271700" y="40337"/>
                  </a:lnTo>
                  <a:lnTo>
                    <a:pt x="1321138" y="54373"/>
                  </a:lnTo>
                  <a:lnTo>
                    <a:pt x="1369190" y="70326"/>
                  </a:lnTo>
                  <a:lnTo>
                    <a:pt x="1415768" y="88130"/>
                  </a:lnTo>
                  <a:lnTo>
                    <a:pt x="1460782" y="107721"/>
                  </a:lnTo>
                  <a:lnTo>
                    <a:pt x="1504143" y="129034"/>
                  </a:lnTo>
                  <a:lnTo>
                    <a:pt x="1545762" y="152003"/>
                  </a:lnTo>
                  <a:lnTo>
                    <a:pt x="1585550" y="176565"/>
                  </a:lnTo>
                  <a:lnTo>
                    <a:pt x="1623417" y="202653"/>
                  </a:lnTo>
                  <a:lnTo>
                    <a:pt x="1659274" y="230204"/>
                  </a:lnTo>
                  <a:lnTo>
                    <a:pt x="1693032" y="259152"/>
                  </a:lnTo>
                  <a:lnTo>
                    <a:pt x="1724603" y="289433"/>
                  </a:lnTo>
                  <a:lnTo>
                    <a:pt x="1753896" y="320981"/>
                  </a:lnTo>
                  <a:lnTo>
                    <a:pt x="1780822" y="353731"/>
                  </a:lnTo>
                  <a:lnTo>
                    <a:pt x="1805293" y="387620"/>
                  </a:lnTo>
                  <a:lnTo>
                    <a:pt x="1827219" y="422581"/>
                  </a:lnTo>
                  <a:lnTo>
                    <a:pt x="1846511" y="458550"/>
                  </a:lnTo>
                  <a:lnTo>
                    <a:pt x="1863079" y="495462"/>
                  </a:lnTo>
                  <a:lnTo>
                    <a:pt x="1876835" y="533252"/>
                  </a:lnTo>
                  <a:lnTo>
                    <a:pt x="1887690" y="571855"/>
                  </a:lnTo>
                  <a:lnTo>
                    <a:pt x="1895554" y="611207"/>
                  </a:lnTo>
                  <a:lnTo>
                    <a:pt x="1900337" y="651242"/>
                  </a:lnTo>
                  <a:lnTo>
                    <a:pt x="1901952" y="691896"/>
                  </a:lnTo>
                  <a:lnTo>
                    <a:pt x="1900337" y="732549"/>
                  </a:lnTo>
                  <a:lnTo>
                    <a:pt x="1895554" y="772584"/>
                  </a:lnTo>
                  <a:lnTo>
                    <a:pt x="1887690" y="811936"/>
                  </a:lnTo>
                  <a:lnTo>
                    <a:pt x="1876835" y="850539"/>
                  </a:lnTo>
                  <a:lnTo>
                    <a:pt x="1863079" y="888329"/>
                  </a:lnTo>
                  <a:lnTo>
                    <a:pt x="1846511" y="925241"/>
                  </a:lnTo>
                  <a:lnTo>
                    <a:pt x="1827219" y="961210"/>
                  </a:lnTo>
                  <a:lnTo>
                    <a:pt x="1805293" y="996171"/>
                  </a:lnTo>
                  <a:lnTo>
                    <a:pt x="1780822" y="1030060"/>
                  </a:lnTo>
                  <a:lnTo>
                    <a:pt x="1753896" y="1062810"/>
                  </a:lnTo>
                  <a:lnTo>
                    <a:pt x="1724603" y="1094358"/>
                  </a:lnTo>
                  <a:lnTo>
                    <a:pt x="1693032" y="1124639"/>
                  </a:lnTo>
                  <a:lnTo>
                    <a:pt x="1659274" y="1153587"/>
                  </a:lnTo>
                  <a:lnTo>
                    <a:pt x="1623417" y="1181138"/>
                  </a:lnTo>
                  <a:lnTo>
                    <a:pt x="1585550" y="1207226"/>
                  </a:lnTo>
                  <a:lnTo>
                    <a:pt x="1545762" y="1231788"/>
                  </a:lnTo>
                  <a:lnTo>
                    <a:pt x="1504143" y="1254757"/>
                  </a:lnTo>
                  <a:lnTo>
                    <a:pt x="1460782" y="1276070"/>
                  </a:lnTo>
                  <a:lnTo>
                    <a:pt x="1415768" y="1295661"/>
                  </a:lnTo>
                  <a:lnTo>
                    <a:pt x="1369190" y="1313465"/>
                  </a:lnTo>
                  <a:lnTo>
                    <a:pt x="1321138" y="1329418"/>
                  </a:lnTo>
                  <a:lnTo>
                    <a:pt x="1271700" y="1343454"/>
                  </a:lnTo>
                  <a:lnTo>
                    <a:pt x="1220966" y="1355509"/>
                  </a:lnTo>
                  <a:lnTo>
                    <a:pt x="1169025" y="1365518"/>
                  </a:lnTo>
                  <a:lnTo>
                    <a:pt x="1115967" y="1373415"/>
                  </a:lnTo>
                  <a:lnTo>
                    <a:pt x="1061879" y="1379137"/>
                  </a:lnTo>
                  <a:lnTo>
                    <a:pt x="1006852" y="1382617"/>
                  </a:lnTo>
                  <a:lnTo>
                    <a:pt x="950976" y="1383792"/>
                  </a:lnTo>
                  <a:lnTo>
                    <a:pt x="895099" y="1382617"/>
                  </a:lnTo>
                  <a:lnTo>
                    <a:pt x="840072" y="1379137"/>
                  </a:lnTo>
                  <a:lnTo>
                    <a:pt x="785984" y="1373415"/>
                  </a:lnTo>
                  <a:lnTo>
                    <a:pt x="732926" y="1365518"/>
                  </a:lnTo>
                  <a:lnTo>
                    <a:pt x="680985" y="1355509"/>
                  </a:lnTo>
                  <a:lnTo>
                    <a:pt x="630251" y="1343454"/>
                  </a:lnTo>
                  <a:lnTo>
                    <a:pt x="580813" y="1329418"/>
                  </a:lnTo>
                  <a:lnTo>
                    <a:pt x="532761" y="1313465"/>
                  </a:lnTo>
                  <a:lnTo>
                    <a:pt x="486183" y="1295661"/>
                  </a:lnTo>
                  <a:lnTo>
                    <a:pt x="441169" y="1276070"/>
                  </a:lnTo>
                  <a:lnTo>
                    <a:pt x="397808" y="1254757"/>
                  </a:lnTo>
                  <a:lnTo>
                    <a:pt x="356189" y="1231788"/>
                  </a:lnTo>
                  <a:lnTo>
                    <a:pt x="316401" y="1207226"/>
                  </a:lnTo>
                  <a:lnTo>
                    <a:pt x="278534" y="1181138"/>
                  </a:lnTo>
                  <a:lnTo>
                    <a:pt x="242677" y="1153587"/>
                  </a:lnTo>
                  <a:lnTo>
                    <a:pt x="208919" y="1124639"/>
                  </a:lnTo>
                  <a:lnTo>
                    <a:pt x="177348" y="1094358"/>
                  </a:lnTo>
                  <a:lnTo>
                    <a:pt x="148055" y="1062810"/>
                  </a:lnTo>
                  <a:lnTo>
                    <a:pt x="121129" y="1030060"/>
                  </a:lnTo>
                  <a:lnTo>
                    <a:pt x="96658" y="996171"/>
                  </a:lnTo>
                  <a:lnTo>
                    <a:pt x="74732" y="961210"/>
                  </a:lnTo>
                  <a:lnTo>
                    <a:pt x="55440" y="925241"/>
                  </a:lnTo>
                  <a:lnTo>
                    <a:pt x="38872" y="888329"/>
                  </a:lnTo>
                  <a:lnTo>
                    <a:pt x="25116" y="850539"/>
                  </a:lnTo>
                  <a:lnTo>
                    <a:pt x="14261" y="811936"/>
                  </a:lnTo>
                  <a:lnTo>
                    <a:pt x="6397" y="772584"/>
                  </a:lnTo>
                  <a:lnTo>
                    <a:pt x="1614" y="732549"/>
                  </a:lnTo>
                  <a:lnTo>
                    <a:pt x="0" y="691896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21013" y="2290483"/>
            <a:ext cx="116395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Price </a:t>
            </a:r>
            <a:r>
              <a:rPr sz="1100" b="1" spc="-5" dirty="0">
                <a:latin typeface="Arial"/>
                <a:cs typeface="Arial"/>
              </a:rPr>
              <a:t>of </a:t>
            </a:r>
            <a:r>
              <a:rPr sz="1100" b="1" spc="5" dirty="0">
                <a:latin typeface="Arial"/>
                <a:cs typeface="Arial"/>
              </a:rPr>
              <a:t>Total</a:t>
            </a:r>
            <a:r>
              <a:rPr sz="1100" b="1" spc="-15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Hip  </a:t>
            </a:r>
            <a:r>
              <a:rPr sz="1100" b="1" spc="-5" dirty="0">
                <a:latin typeface="Arial"/>
                <a:cs typeface="Arial"/>
              </a:rPr>
              <a:t>Replacement: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33880" y="2625860"/>
            <a:ext cx="9436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5" dirty="0">
                <a:latin typeface="Arial"/>
                <a:cs typeface="Arial"/>
              </a:rPr>
              <a:t>~$12,000</a:t>
            </a:r>
            <a:r>
              <a:rPr sz="1100" b="1" spc="-1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USD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293673" y="4401121"/>
            <a:ext cx="1853564" cy="1259205"/>
            <a:chOff x="7293673" y="4401121"/>
            <a:chExt cx="1853564" cy="1259205"/>
          </a:xfrm>
        </p:grpSpPr>
        <p:sp>
          <p:nvSpPr>
            <p:cNvPr id="30" name="object 30"/>
            <p:cNvSpPr/>
            <p:nvPr/>
          </p:nvSpPr>
          <p:spPr>
            <a:xfrm>
              <a:off x="7306055" y="4413504"/>
              <a:ext cx="1828800" cy="1234440"/>
            </a:xfrm>
            <a:custGeom>
              <a:avLst/>
              <a:gdLst/>
              <a:ahLst/>
              <a:cxnLst/>
              <a:rect l="l" t="t" r="r" b="b"/>
              <a:pathLst>
                <a:path w="1828800" h="1234439">
                  <a:moveTo>
                    <a:pt x="914400" y="0"/>
                  </a:moveTo>
                  <a:lnTo>
                    <a:pt x="856571" y="1214"/>
                  </a:lnTo>
                  <a:lnTo>
                    <a:pt x="799698" y="4809"/>
                  </a:lnTo>
                  <a:lnTo>
                    <a:pt x="743888" y="10711"/>
                  </a:lnTo>
                  <a:lnTo>
                    <a:pt x="689248" y="18850"/>
                  </a:lnTo>
                  <a:lnTo>
                    <a:pt x="635886" y="29152"/>
                  </a:lnTo>
                  <a:lnTo>
                    <a:pt x="583908" y="41545"/>
                  </a:lnTo>
                  <a:lnTo>
                    <a:pt x="533421" y="55958"/>
                  </a:lnTo>
                  <a:lnTo>
                    <a:pt x="484533" y="72317"/>
                  </a:lnTo>
                  <a:lnTo>
                    <a:pt x="437350" y="90550"/>
                  </a:lnTo>
                  <a:lnTo>
                    <a:pt x="391980" y="110585"/>
                  </a:lnTo>
                  <a:lnTo>
                    <a:pt x="348530" y="132350"/>
                  </a:lnTo>
                  <a:lnTo>
                    <a:pt x="307108" y="155772"/>
                  </a:lnTo>
                  <a:lnTo>
                    <a:pt x="267819" y="180779"/>
                  </a:lnTo>
                  <a:lnTo>
                    <a:pt x="230771" y="207299"/>
                  </a:lnTo>
                  <a:lnTo>
                    <a:pt x="196072" y="235260"/>
                  </a:lnTo>
                  <a:lnTo>
                    <a:pt x="163828" y="264589"/>
                  </a:lnTo>
                  <a:lnTo>
                    <a:pt x="134146" y="295213"/>
                  </a:lnTo>
                  <a:lnTo>
                    <a:pt x="107135" y="327061"/>
                  </a:lnTo>
                  <a:lnTo>
                    <a:pt x="82899" y="360061"/>
                  </a:lnTo>
                  <a:lnTo>
                    <a:pt x="61548" y="394139"/>
                  </a:lnTo>
                  <a:lnTo>
                    <a:pt x="43188" y="429225"/>
                  </a:lnTo>
                  <a:lnTo>
                    <a:pt x="27926" y="465244"/>
                  </a:lnTo>
                  <a:lnTo>
                    <a:pt x="15869" y="502126"/>
                  </a:lnTo>
                  <a:lnTo>
                    <a:pt x="7124" y="539797"/>
                  </a:lnTo>
                  <a:lnTo>
                    <a:pt x="1798" y="578186"/>
                  </a:lnTo>
                  <a:lnTo>
                    <a:pt x="0" y="617220"/>
                  </a:lnTo>
                  <a:lnTo>
                    <a:pt x="1798" y="656253"/>
                  </a:lnTo>
                  <a:lnTo>
                    <a:pt x="7124" y="694642"/>
                  </a:lnTo>
                  <a:lnTo>
                    <a:pt x="15869" y="732313"/>
                  </a:lnTo>
                  <a:lnTo>
                    <a:pt x="27926" y="769195"/>
                  </a:lnTo>
                  <a:lnTo>
                    <a:pt x="43188" y="805214"/>
                  </a:lnTo>
                  <a:lnTo>
                    <a:pt x="61548" y="840300"/>
                  </a:lnTo>
                  <a:lnTo>
                    <a:pt x="82899" y="874378"/>
                  </a:lnTo>
                  <a:lnTo>
                    <a:pt x="107135" y="907378"/>
                  </a:lnTo>
                  <a:lnTo>
                    <a:pt x="134146" y="939226"/>
                  </a:lnTo>
                  <a:lnTo>
                    <a:pt x="163828" y="969850"/>
                  </a:lnTo>
                  <a:lnTo>
                    <a:pt x="196072" y="999179"/>
                  </a:lnTo>
                  <a:lnTo>
                    <a:pt x="230771" y="1027140"/>
                  </a:lnTo>
                  <a:lnTo>
                    <a:pt x="267819" y="1053660"/>
                  </a:lnTo>
                  <a:lnTo>
                    <a:pt x="307108" y="1078667"/>
                  </a:lnTo>
                  <a:lnTo>
                    <a:pt x="348530" y="1102089"/>
                  </a:lnTo>
                  <a:lnTo>
                    <a:pt x="391980" y="1123854"/>
                  </a:lnTo>
                  <a:lnTo>
                    <a:pt x="437350" y="1143889"/>
                  </a:lnTo>
                  <a:lnTo>
                    <a:pt x="484533" y="1162122"/>
                  </a:lnTo>
                  <a:lnTo>
                    <a:pt x="533421" y="1178481"/>
                  </a:lnTo>
                  <a:lnTo>
                    <a:pt x="583908" y="1192894"/>
                  </a:lnTo>
                  <a:lnTo>
                    <a:pt x="635886" y="1205287"/>
                  </a:lnTo>
                  <a:lnTo>
                    <a:pt x="689248" y="1215589"/>
                  </a:lnTo>
                  <a:lnTo>
                    <a:pt x="743888" y="1223728"/>
                  </a:lnTo>
                  <a:lnTo>
                    <a:pt x="799698" y="1229630"/>
                  </a:lnTo>
                  <a:lnTo>
                    <a:pt x="856571" y="1233225"/>
                  </a:lnTo>
                  <a:lnTo>
                    <a:pt x="914400" y="1234440"/>
                  </a:lnTo>
                  <a:lnTo>
                    <a:pt x="972228" y="1233225"/>
                  </a:lnTo>
                  <a:lnTo>
                    <a:pt x="1029101" y="1229630"/>
                  </a:lnTo>
                  <a:lnTo>
                    <a:pt x="1084911" y="1223728"/>
                  </a:lnTo>
                  <a:lnTo>
                    <a:pt x="1139551" y="1215589"/>
                  </a:lnTo>
                  <a:lnTo>
                    <a:pt x="1192913" y="1205287"/>
                  </a:lnTo>
                  <a:lnTo>
                    <a:pt x="1244891" y="1192894"/>
                  </a:lnTo>
                  <a:lnTo>
                    <a:pt x="1295378" y="1178481"/>
                  </a:lnTo>
                  <a:lnTo>
                    <a:pt x="1344266" y="1162122"/>
                  </a:lnTo>
                  <a:lnTo>
                    <a:pt x="1391449" y="1143889"/>
                  </a:lnTo>
                  <a:lnTo>
                    <a:pt x="1436819" y="1123854"/>
                  </a:lnTo>
                  <a:lnTo>
                    <a:pt x="1480269" y="1102089"/>
                  </a:lnTo>
                  <a:lnTo>
                    <a:pt x="1521691" y="1078667"/>
                  </a:lnTo>
                  <a:lnTo>
                    <a:pt x="1560980" y="1053660"/>
                  </a:lnTo>
                  <a:lnTo>
                    <a:pt x="1598028" y="1027140"/>
                  </a:lnTo>
                  <a:lnTo>
                    <a:pt x="1632727" y="999179"/>
                  </a:lnTo>
                  <a:lnTo>
                    <a:pt x="1664971" y="969850"/>
                  </a:lnTo>
                  <a:lnTo>
                    <a:pt x="1694653" y="939226"/>
                  </a:lnTo>
                  <a:lnTo>
                    <a:pt x="1721664" y="907378"/>
                  </a:lnTo>
                  <a:lnTo>
                    <a:pt x="1745900" y="874378"/>
                  </a:lnTo>
                  <a:lnTo>
                    <a:pt x="1767251" y="840300"/>
                  </a:lnTo>
                  <a:lnTo>
                    <a:pt x="1785611" y="805214"/>
                  </a:lnTo>
                  <a:lnTo>
                    <a:pt x="1800873" y="769195"/>
                  </a:lnTo>
                  <a:lnTo>
                    <a:pt x="1812930" y="732313"/>
                  </a:lnTo>
                  <a:lnTo>
                    <a:pt x="1821675" y="694642"/>
                  </a:lnTo>
                  <a:lnTo>
                    <a:pt x="1827001" y="656253"/>
                  </a:lnTo>
                  <a:lnTo>
                    <a:pt x="1828800" y="617220"/>
                  </a:lnTo>
                  <a:lnTo>
                    <a:pt x="1827001" y="578186"/>
                  </a:lnTo>
                  <a:lnTo>
                    <a:pt x="1821675" y="539797"/>
                  </a:lnTo>
                  <a:lnTo>
                    <a:pt x="1812930" y="502126"/>
                  </a:lnTo>
                  <a:lnTo>
                    <a:pt x="1800873" y="465244"/>
                  </a:lnTo>
                  <a:lnTo>
                    <a:pt x="1785611" y="429225"/>
                  </a:lnTo>
                  <a:lnTo>
                    <a:pt x="1767251" y="394139"/>
                  </a:lnTo>
                  <a:lnTo>
                    <a:pt x="1745900" y="360061"/>
                  </a:lnTo>
                  <a:lnTo>
                    <a:pt x="1721664" y="327061"/>
                  </a:lnTo>
                  <a:lnTo>
                    <a:pt x="1694653" y="295213"/>
                  </a:lnTo>
                  <a:lnTo>
                    <a:pt x="1664971" y="264589"/>
                  </a:lnTo>
                  <a:lnTo>
                    <a:pt x="1632727" y="235260"/>
                  </a:lnTo>
                  <a:lnTo>
                    <a:pt x="1598028" y="207299"/>
                  </a:lnTo>
                  <a:lnTo>
                    <a:pt x="1560980" y="180779"/>
                  </a:lnTo>
                  <a:lnTo>
                    <a:pt x="1521691" y="155772"/>
                  </a:lnTo>
                  <a:lnTo>
                    <a:pt x="1480269" y="132350"/>
                  </a:lnTo>
                  <a:lnTo>
                    <a:pt x="1436819" y="110585"/>
                  </a:lnTo>
                  <a:lnTo>
                    <a:pt x="1391449" y="90550"/>
                  </a:lnTo>
                  <a:lnTo>
                    <a:pt x="1344266" y="72317"/>
                  </a:lnTo>
                  <a:lnTo>
                    <a:pt x="1295378" y="55958"/>
                  </a:lnTo>
                  <a:lnTo>
                    <a:pt x="1244891" y="41545"/>
                  </a:lnTo>
                  <a:lnTo>
                    <a:pt x="1192913" y="29152"/>
                  </a:lnTo>
                  <a:lnTo>
                    <a:pt x="1139551" y="18850"/>
                  </a:lnTo>
                  <a:lnTo>
                    <a:pt x="1084911" y="10711"/>
                  </a:lnTo>
                  <a:lnTo>
                    <a:pt x="1029101" y="4809"/>
                  </a:lnTo>
                  <a:lnTo>
                    <a:pt x="972228" y="1214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06055" y="4413504"/>
              <a:ext cx="1828800" cy="1234440"/>
            </a:xfrm>
            <a:custGeom>
              <a:avLst/>
              <a:gdLst/>
              <a:ahLst/>
              <a:cxnLst/>
              <a:rect l="l" t="t" r="r" b="b"/>
              <a:pathLst>
                <a:path w="1828800" h="1234439">
                  <a:moveTo>
                    <a:pt x="0" y="617220"/>
                  </a:moveTo>
                  <a:lnTo>
                    <a:pt x="1798" y="578186"/>
                  </a:lnTo>
                  <a:lnTo>
                    <a:pt x="7124" y="539797"/>
                  </a:lnTo>
                  <a:lnTo>
                    <a:pt x="15869" y="502126"/>
                  </a:lnTo>
                  <a:lnTo>
                    <a:pt x="27926" y="465244"/>
                  </a:lnTo>
                  <a:lnTo>
                    <a:pt x="43188" y="429225"/>
                  </a:lnTo>
                  <a:lnTo>
                    <a:pt x="61548" y="394139"/>
                  </a:lnTo>
                  <a:lnTo>
                    <a:pt x="82899" y="360061"/>
                  </a:lnTo>
                  <a:lnTo>
                    <a:pt x="107135" y="327061"/>
                  </a:lnTo>
                  <a:lnTo>
                    <a:pt x="134146" y="295213"/>
                  </a:lnTo>
                  <a:lnTo>
                    <a:pt x="163828" y="264589"/>
                  </a:lnTo>
                  <a:lnTo>
                    <a:pt x="196072" y="235260"/>
                  </a:lnTo>
                  <a:lnTo>
                    <a:pt x="230771" y="207299"/>
                  </a:lnTo>
                  <a:lnTo>
                    <a:pt x="267819" y="180779"/>
                  </a:lnTo>
                  <a:lnTo>
                    <a:pt x="307108" y="155772"/>
                  </a:lnTo>
                  <a:lnTo>
                    <a:pt x="348530" y="132350"/>
                  </a:lnTo>
                  <a:lnTo>
                    <a:pt x="391980" y="110585"/>
                  </a:lnTo>
                  <a:lnTo>
                    <a:pt x="437350" y="90550"/>
                  </a:lnTo>
                  <a:lnTo>
                    <a:pt x="484533" y="72317"/>
                  </a:lnTo>
                  <a:lnTo>
                    <a:pt x="533421" y="55958"/>
                  </a:lnTo>
                  <a:lnTo>
                    <a:pt x="583908" y="41545"/>
                  </a:lnTo>
                  <a:lnTo>
                    <a:pt x="635886" y="29152"/>
                  </a:lnTo>
                  <a:lnTo>
                    <a:pt x="689248" y="18850"/>
                  </a:lnTo>
                  <a:lnTo>
                    <a:pt x="743888" y="10711"/>
                  </a:lnTo>
                  <a:lnTo>
                    <a:pt x="799698" y="4809"/>
                  </a:lnTo>
                  <a:lnTo>
                    <a:pt x="856571" y="1214"/>
                  </a:lnTo>
                  <a:lnTo>
                    <a:pt x="914400" y="0"/>
                  </a:lnTo>
                  <a:lnTo>
                    <a:pt x="972228" y="1214"/>
                  </a:lnTo>
                  <a:lnTo>
                    <a:pt x="1029101" y="4809"/>
                  </a:lnTo>
                  <a:lnTo>
                    <a:pt x="1084911" y="10711"/>
                  </a:lnTo>
                  <a:lnTo>
                    <a:pt x="1139551" y="18850"/>
                  </a:lnTo>
                  <a:lnTo>
                    <a:pt x="1192913" y="29152"/>
                  </a:lnTo>
                  <a:lnTo>
                    <a:pt x="1244891" y="41545"/>
                  </a:lnTo>
                  <a:lnTo>
                    <a:pt x="1295378" y="55958"/>
                  </a:lnTo>
                  <a:lnTo>
                    <a:pt x="1344266" y="72317"/>
                  </a:lnTo>
                  <a:lnTo>
                    <a:pt x="1391449" y="90550"/>
                  </a:lnTo>
                  <a:lnTo>
                    <a:pt x="1436819" y="110585"/>
                  </a:lnTo>
                  <a:lnTo>
                    <a:pt x="1480269" y="132350"/>
                  </a:lnTo>
                  <a:lnTo>
                    <a:pt x="1521691" y="155772"/>
                  </a:lnTo>
                  <a:lnTo>
                    <a:pt x="1560980" y="180779"/>
                  </a:lnTo>
                  <a:lnTo>
                    <a:pt x="1598028" y="207299"/>
                  </a:lnTo>
                  <a:lnTo>
                    <a:pt x="1632727" y="235260"/>
                  </a:lnTo>
                  <a:lnTo>
                    <a:pt x="1664971" y="264589"/>
                  </a:lnTo>
                  <a:lnTo>
                    <a:pt x="1694653" y="295213"/>
                  </a:lnTo>
                  <a:lnTo>
                    <a:pt x="1721664" y="327061"/>
                  </a:lnTo>
                  <a:lnTo>
                    <a:pt x="1745900" y="360061"/>
                  </a:lnTo>
                  <a:lnTo>
                    <a:pt x="1767251" y="394139"/>
                  </a:lnTo>
                  <a:lnTo>
                    <a:pt x="1785611" y="429225"/>
                  </a:lnTo>
                  <a:lnTo>
                    <a:pt x="1800873" y="465244"/>
                  </a:lnTo>
                  <a:lnTo>
                    <a:pt x="1812930" y="502126"/>
                  </a:lnTo>
                  <a:lnTo>
                    <a:pt x="1821675" y="539797"/>
                  </a:lnTo>
                  <a:lnTo>
                    <a:pt x="1827001" y="578186"/>
                  </a:lnTo>
                  <a:lnTo>
                    <a:pt x="1828800" y="617220"/>
                  </a:lnTo>
                  <a:lnTo>
                    <a:pt x="1827001" y="656253"/>
                  </a:lnTo>
                  <a:lnTo>
                    <a:pt x="1821675" y="694642"/>
                  </a:lnTo>
                  <a:lnTo>
                    <a:pt x="1812930" y="732313"/>
                  </a:lnTo>
                  <a:lnTo>
                    <a:pt x="1800873" y="769195"/>
                  </a:lnTo>
                  <a:lnTo>
                    <a:pt x="1785611" y="805214"/>
                  </a:lnTo>
                  <a:lnTo>
                    <a:pt x="1767251" y="840300"/>
                  </a:lnTo>
                  <a:lnTo>
                    <a:pt x="1745900" y="874378"/>
                  </a:lnTo>
                  <a:lnTo>
                    <a:pt x="1721664" y="907378"/>
                  </a:lnTo>
                  <a:lnTo>
                    <a:pt x="1694653" y="939226"/>
                  </a:lnTo>
                  <a:lnTo>
                    <a:pt x="1664971" y="969850"/>
                  </a:lnTo>
                  <a:lnTo>
                    <a:pt x="1632727" y="999179"/>
                  </a:lnTo>
                  <a:lnTo>
                    <a:pt x="1598028" y="1027140"/>
                  </a:lnTo>
                  <a:lnTo>
                    <a:pt x="1560980" y="1053660"/>
                  </a:lnTo>
                  <a:lnTo>
                    <a:pt x="1521691" y="1078667"/>
                  </a:lnTo>
                  <a:lnTo>
                    <a:pt x="1480269" y="1102089"/>
                  </a:lnTo>
                  <a:lnTo>
                    <a:pt x="1436819" y="1123854"/>
                  </a:lnTo>
                  <a:lnTo>
                    <a:pt x="1391449" y="1143889"/>
                  </a:lnTo>
                  <a:lnTo>
                    <a:pt x="1344266" y="1162122"/>
                  </a:lnTo>
                  <a:lnTo>
                    <a:pt x="1295378" y="1178481"/>
                  </a:lnTo>
                  <a:lnTo>
                    <a:pt x="1244891" y="1192894"/>
                  </a:lnTo>
                  <a:lnTo>
                    <a:pt x="1192913" y="1205287"/>
                  </a:lnTo>
                  <a:lnTo>
                    <a:pt x="1139551" y="1215589"/>
                  </a:lnTo>
                  <a:lnTo>
                    <a:pt x="1084911" y="1223728"/>
                  </a:lnTo>
                  <a:lnTo>
                    <a:pt x="1029101" y="1229630"/>
                  </a:lnTo>
                  <a:lnTo>
                    <a:pt x="972228" y="1233225"/>
                  </a:lnTo>
                  <a:lnTo>
                    <a:pt x="914400" y="1234440"/>
                  </a:lnTo>
                  <a:lnTo>
                    <a:pt x="856571" y="1233225"/>
                  </a:lnTo>
                  <a:lnTo>
                    <a:pt x="799698" y="1229630"/>
                  </a:lnTo>
                  <a:lnTo>
                    <a:pt x="743888" y="1223728"/>
                  </a:lnTo>
                  <a:lnTo>
                    <a:pt x="689248" y="1215589"/>
                  </a:lnTo>
                  <a:lnTo>
                    <a:pt x="635886" y="1205287"/>
                  </a:lnTo>
                  <a:lnTo>
                    <a:pt x="583908" y="1192894"/>
                  </a:lnTo>
                  <a:lnTo>
                    <a:pt x="533421" y="1178481"/>
                  </a:lnTo>
                  <a:lnTo>
                    <a:pt x="484533" y="1162122"/>
                  </a:lnTo>
                  <a:lnTo>
                    <a:pt x="437350" y="1143889"/>
                  </a:lnTo>
                  <a:lnTo>
                    <a:pt x="391980" y="1123854"/>
                  </a:lnTo>
                  <a:lnTo>
                    <a:pt x="348530" y="1102089"/>
                  </a:lnTo>
                  <a:lnTo>
                    <a:pt x="307108" y="1078667"/>
                  </a:lnTo>
                  <a:lnTo>
                    <a:pt x="267819" y="1053660"/>
                  </a:lnTo>
                  <a:lnTo>
                    <a:pt x="230771" y="1027140"/>
                  </a:lnTo>
                  <a:lnTo>
                    <a:pt x="196072" y="999179"/>
                  </a:lnTo>
                  <a:lnTo>
                    <a:pt x="163828" y="969850"/>
                  </a:lnTo>
                  <a:lnTo>
                    <a:pt x="134146" y="939226"/>
                  </a:lnTo>
                  <a:lnTo>
                    <a:pt x="107135" y="907378"/>
                  </a:lnTo>
                  <a:lnTo>
                    <a:pt x="82899" y="874378"/>
                  </a:lnTo>
                  <a:lnTo>
                    <a:pt x="61548" y="840300"/>
                  </a:lnTo>
                  <a:lnTo>
                    <a:pt x="43188" y="805214"/>
                  </a:lnTo>
                  <a:lnTo>
                    <a:pt x="27926" y="769195"/>
                  </a:lnTo>
                  <a:lnTo>
                    <a:pt x="15869" y="732313"/>
                  </a:lnTo>
                  <a:lnTo>
                    <a:pt x="7124" y="694642"/>
                  </a:lnTo>
                  <a:lnTo>
                    <a:pt x="1798" y="656253"/>
                  </a:lnTo>
                  <a:lnTo>
                    <a:pt x="0" y="617220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748216" y="4679010"/>
            <a:ext cx="94361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17145" algn="ct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Price of</a:t>
            </a:r>
            <a:r>
              <a:rPr sz="1100" b="1" spc="-100" dirty="0">
                <a:latin typeface="Arial"/>
                <a:cs typeface="Arial"/>
              </a:rPr>
              <a:t> </a:t>
            </a:r>
            <a:r>
              <a:rPr sz="1100" b="1" spc="5" dirty="0">
                <a:latin typeface="Arial"/>
                <a:cs typeface="Arial"/>
              </a:rPr>
              <a:t>Total  </a:t>
            </a:r>
            <a:r>
              <a:rPr sz="1100" b="1" spc="-15" dirty="0">
                <a:latin typeface="Arial"/>
                <a:cs typeface="Arial"/>
              </a:rPr>
              <a:t>Hip     </a:t>
            </a:r>
            <a:r>
              <a:rPr sz="1100" b="1" spc="-10" dirty="0">
                <a:latin typeface="Arial"/>
                <a:cs typeface="Arial"/>
              </a:rPr>
              <a:t>R</a:t>
            </a:r>
            <a:r>
              <a:rPr sz="1100" b="1" spc="5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p</a:t>
            </a:r>
            <a:r>
              <a:rPr sz="1100" b="1" spc="-20" dirty="0">
                <a:latin typeface="Arial"/>
                <a:cs typeface="Arial"/>
              </a:rPr>
              <a:t>l</a:t>
            </a:r>
            <a:r>
              <a:rPr sz="1100" b="1" spc="5" dirty="0">
                <a:latin typeface="Arial"/>
                <a:cs typeface="Arial"/>
              </a:rPr>
              <a:t>ace</a:t>
            </a:r>
            <a:r>
              <a:rPr sz="1100" b="1" spc="-25" dirty="0">
                <a:latin typeface="Arial"/>
                <a:cs typeface="Arial"/>
              </a:rPr>
              <a:t>m</a:t>
            </a:r>
            <a:r>
              <a:rPr sz="1100" b="1" spc="5" dirty="0">
                <a:latin typeface="Arial"/>
                <a:cs typeface="Arial"/>
              </a:rPr>
              <a:t>e</a:t>
            </a:r>
            <a:r>
              <a:rPr sz="1100" b="1" spc="-5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b="1" spc="5" dirty="0">
                <a:latin typeface="Arial"/>
                <a:cs typeface="Arial"/>
              </a:rPr>
              <a:t>~$45,000</a:t>
            </a:r>
            <a:r>
              <a:rPr sz="1100" b="1" spc="-16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USD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935226" y="1484122"/>
            <a:ext cx="8312784" cy="5002530"/>
            <a:chOff x="1935226" y="1484122"/>
            <a:chExt cx="8312784" cy="5002530"/>
          </a:xfrm>
        </p:grpSpPr>
        <p:sp>
          <p:nvSpPr>
            <p:cNvPr id="34" name="object 34"/>
            <p:cNvSpPr/>
            <p:nvPr/>
          </p:nvSpPr>
          <p:spPr>
            <a:xfrm>
              <a:off x="1941576" y="1490472"/>
              <a:ext cx="295910" cy="299085"/>
            </a:xfrm>
            <a:custGeom>
              <a:avLst/>
              <a:gdLst/>
              <a:ahLst/>
              <a:cxnLst/>
              <a:rect l="l" t="t" r="r" b="b"/>
              <a:pathLst>
                <a:path w="295910" h="299085">
                  <a:moveTo>
                    <a:pt x="295656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295656" y="298703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56C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41576" y="1490472"/>
              <a:ext cx="295910" cy="299085"/>
            </a:xfrm>
            <a:custGeom>
              <a:avLst/>
              <a:gdLst/>
              <a:ahLst/>
              <a:cxnLst/>
              <a:rect l="l" t="t" r="r" b="b"/>
              <a:pathLst>
                <a:path w="295910" h="299085">
                  <a:moveTo>
                    <a:pt x="0" y="0"/>
                  </a:moveTo>
                  <a:lnTo>
                    <a:pt x="295656" y="0"/>
                  </a:lnTo>
                  <a:lnTo>
                    <a:pt x="295656" y="298703"/>
                  </a:lnTo>
                  <a:lnTo>
                    <a:pt x="0" y="29870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43100" y="6173724"/>
              <a:ext cx="8300084" cy="307975"/>
            </a:xfrm>
            <a:custGeom>
              <a:avLst/>
              <a:gdLst/>
              <a:ahLst/>
              <a:cxnLst/>
              <a:rect l="l" t="t" r="r" b="b"/>
              <a:pathLst>
                <a:path w="8300084" h="307975">
                  <a:moveTo>
                    <a:pt x="8299704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8299704" y="307847"/>
                  </a:lnTo>
                  <a:lnTo>
                    <a:pt x="8299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43100" y="6173724"/>
              <a:ext cx="8300084" cy="307975"/>
            </a:xfrm>
            <a:custGeom>
              <a:avLst/>
              <a:gdLst/>
              <a:ahLst/>
              <a:cxnLst/>
              <a:rect l="l" t="t" r="r" b="b"/>
              <a:pathLst>
                <a:path w="8300084" h="307975">
                  <a:moveTo>
                    <a:pt x="0" y="0"/>
                  </a:moveTo>
                  <a:lnTo>
                    <a:pt x="8299704" y="0"/>
                  </a:lnTo>
                  <a:lnTo>
                    <a:pt x="8299704" y="307847"/>
                  </a:lnTo>
                  <a:lnTo>
                    <a:pt x="0" y="30784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943100" y="6173723"/>
            <a:ext cx="8300084" cy="3079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15620">
              <a:lnSpc>
                <a:spcPct val="100000"/>
              </a:lnSpc>
              <a:spcBef>
                <a:spcPts val="315"/>
              </a:spcBef>
            </a:pPr>
            <a:r>
              <a:rPr sz="1400" b="1" spc="-15" dirty="0">
                <a:latin typeface="Arial"/>
                <a:cs typeface="Arial"/>
              </a:rPr>
              <a:t>Patient </a:t>
            </a:r>
            <a:r>
              <a:rPr sz="1400" b="1" spc="-10" dirty="0">
                <a:latin typeface="Arial"/>
                <a:cs typeface="Arial"/>
              </a:rPr>
              <a:t>Risk </a:t>
            </a:r>
            <a:r>
              <a:rPr sz="1400" b="1" spc="-15" dirty="0">
                <a:latin typeface="Arial"/>
                <a:cs typeface="Arial"/>
              </a:rPr>
              <a:t>Factors</a:t>
            </a:r>
            <a:r>
              <a:rPr sz="1400" spc="-15" dirty="0">
                <a:latin typeface="Arial"/>
                <a:cs typeface="Arial"/>
              </a:rPr>
              <a:t>: </a:t>
            </a:r>
            <a:r>
              <a:rPr sz="1400" b="1" spc="-20" dirty="0">
                <a:latin typeface="Arial"/>
                <a:cs typeface="Arial"/>
              </a:rPr>
              <a:t>Age</a:t>
            </a:r>
            <a:r>
              <a:rPr sz="1400" spc="-20" dirty="0">
                <a:latin typeface="Arial"/>
                <a:cs typeface="Arial"/>
              </a:rPr>
              <a:t>, </a:t>
            </a:r>
            <a:r>
              <a:rPr sz="1400" b="1" spc="-15" dirty="0">
                <a:latin typeface="Arial"/>
                <a:cs typeface="Arial"/>
              </a:rPr>
              <a:t>Weight</a:t>
            </a:r>
            <a:r>
              <a:rPr sz="1400" spc="-15" dirty="0">
                <a:latin typeface="Arial"/>
                <a:cs typeface="Arial"/>
              </a:rPr>
              <a:t>, </a:t>
            </a:r>
            <a:r>
              <a:rPr sz="1400" b="1" spc="-15" dirty="0">
                <a:latin typeface="Arial"/>
                <a:cs typeface="Arial"/>
              </a:rPr>
              <a:t>Expected </a:t>
            </a:r>
            <a:r>
              <a:rPr sz="1400" b="1" spc="-20" dirty="0">
                <a:latin typeface="Arial"/>
                <a:cs typeface="Arial"/>
              </a:rPr>
              <a:t>Activity</a:t>
            </a:r>
            <a:r>
              <a:rPr sz="1400" spc="-20" dirty="0">
                <a:latin typeface="Arial"/>
                <a:cs typeface="Arial"/>
              </a:rPr>
              <a:t>, </a:t>
            </a:r>
            <a:r>
              <a:rPr sz="1400" b="1" spc="-10" dirty="0">
                <a:latin typeface="Arial"/>
                <a:cs typeface="Arial"/>
              </a:rPr>
              <a:t>General </a:t>
            </a:r>
            <a:r>
              <a:rPr sz="1400" b="1" spc="-15" dirty="0">
                <a:latin typeface="Arial"/>
                <a:cs typeface="Arial"/>
              </a:rPr>
              <a:t>Health</a:t>
            </a:r>
            <a:r>
              <a:rPr sz="1400" spc="-15" dirty="0">
                <a:latin typeface="Arial"/>
                <a:cs typeface="Arial"/>
              </a:rPr>
              <a:t>, and </a:t>
            </a:r>
            <a:r>
              <a:rPr sz="1400" b="1" spc="-15" dirty="0">
                <a:latin typeface="Arial"/>
                <a:cs typeface="Arial"/>
              </a:rPr>
              <a:t>Bone</a:t>
            </a:r>
            <a:r>
              <a:rPr sz="1400" b="1" spc="20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Quality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40864" y="1508760"/>
            <a:ext cx="3103245" cy="247015"/>
          </a:xfrm>
          <a:prstGeom prst="rect">
            <a:avLst/>
          </a:prstGeom>
          <a:solidFill>
            <a:srgbClr val="F9EDDA"/>
          </a:solidFill>
        </p:spPr>
        <p:txBody>
          <a:bodyPr vert="horz" wrap="square" lIns="0" tIns="0" rIns="0" bIns="0" rtlCol="0">
            <a:spAutoFit/>
          </a:bodyPr>
          <a:lstStyle/>
          <a:p>
            <a:pPr marL="24130">
              <a:lnSpc>
                <a:spcPts val="1930"/>
              </a:lnSpc>
            </a:pPr>
            <a:r>
              <a:rPr sz="1800" b="1" spc="-5" dirty="0">
                <a:latin typeface="Arial"/>
                <a:cs typeface="Arial"/>
              </a:rPr>
              <a:t>Ambulatory Surgery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Center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276068" y="1817852"/>
            <a:ext cx="5212715" cy="4251325"/>
            <a:chOff x="2276068" y="1817852"/>
            <a:chExt cx="5212715" cy="4251325"/>
          </a:xfrm>
        </p:grpSpPr>
        <p:sp>
          <p:nvSpPr>
            <p:cNvPr id="41" name="object 41"/>
            <p:cNvSpPr/>
            <p:nvPr/>
          </p:nvSpPr>
          <p:spPr>
            <a:xfrm>
              <a:off x="2295880" y="1837664"/>
              <a:ext cx="309245" cy="266700"/>
            </a:xfrm>
            <a:custGeom>
              <a:avLst/>
              <a:gdLst/>
              <a:ahLst/>
              <a:cxnLst/>
              <a:rect l="l" t="t" r="r" b="b"/>
              <a:pathLst>
                <a:path w="309244" h="266700">
                  <a:moveTo>
                    <a:pt x="308711" y="266598"/>
                  </a:moveTo>
                  <a:lnTo>
                    <a:pt x="0" y="0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5880" y="1837677"/>
              <a:ext cx="135890" cy="130175"/>
            </a:xfrm>
            <a:custGeom>
              <a:avLst/>
              <a:gdLst/>
              <a:ahLst/>
              <a:cxnLst/>
              <a:rect l="l" t="t" r="r" b="b"/>
              <a:pathLst>
                <a:path w="135889" h="130175">
                  <a:moveTo>
                    <a:pt x="44640" y="130175"/>
                  </a:moveTo>
                  <a:lnTo>
                    <a:pt x="0" y="0"/>
                  </a:lnTo>
                  <a:lnTo>
                    <a:pt x="135293" y="25222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88085" y="5375147"/>
              <a:ext cx="381000" cy="232410"/>
            </a:xfrm>
            <a:custGeom>
              <a:avLst/>
              <a:gdLst/>
              <a:ahLst/>
              <a:cxnLst/>
              <a:rect l="l" t="t" r="r" b="b"/>
              <a:pathLst>
                <a:path w="381000" h="232410">
                  <a:moveTo>
                    <a:pt x="380771" y="0"/>
                  </a:moveTo>
                  <a:lnTo>
                    <a:pt x="0" y="232308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88085" y="5486349"/>
              <a:ext cx="137795" cy="121285"/>
            </a:xfrm>
            <a:custGeom>
              <a:avLst/>
              <a:gdLst/>
              <a:ahLst/>
              <a:cxnLst/>
              <a:rect l="l" t="t" r="r" b="b"/>
              <a:pathLst>
                <a:path w="137795" h="121285">
                  <a:moveTo>
                    <a:pt x="65354" y="0"/>
                  </a:moveTo>
                  <a:lnTo>
                    <a:pt x="0" y="121107"/>
                  </a:lnTo>
                  <a:lnTo>
                    <a:pt x="137591" y="118389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22192" y="5526023"/>
              <a:ext cx="2822575" cy="542925"/>
            </a:xfrm>
            <a:custGeom>
              <a:avLst/>
              <a:gdLst/>
              <a:ahLst/>
              <a:cxnLst/>
              <a:rect l="l" t="t" r="r" b="b"/>
              <a:pathLst>
                <a:path w="2822575" h="542925">
                  <a:moveTo>
                    <a:pt x="2813304" y="277368"/>
                  </a:moveTo>
                  <a:lnTo>
                    <a:pt x="0" y="277368"/>
                  </a:lnTo>
                  <a:lnTo>
                    <a:pt x="0" y="542544"/>
                  </a:lnTo>
                  <a:lnTo>
                    <a:pt x="2813304" y="542544"/>
                  </a:lnTo>
                  <a:lnTo>
                    <a:pt x="2813304" y="277368"/>
                  </a:lnTo>
                  <a:close/>
                </a:path>
                <a:path w="2822575" h="542925">
                  <a:moveTo>
                    <a:pt x="2822448" y="0"/>
                  </a:moveTo>
                  <a:lnTo>
                    <a:pt x="557784" y="0"/>
                  </a:lnTo>
                  <a:lnTo>
                    <a:pt x="557784" y="249948"/>
                  </a:lnTo>
                  <a:lnTo>
                    <a:pt x="2822448" y="249948"/>
                  </a:lnTo>
                  <a:lnTo>
                    <a:pt x="2822448" y="0"/>
                  </a:lnTo>
                  <a:close/>
                </a:path>
              </a:pathLst>
            </a:custGeom>
            <a:solidFill>
              <a:srgbClr val="F9E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635495" y="2980944"/>
            <a:ext cx="2444750" cy="259079"/>
          </a:xfrm>
          <a:prstGeom prst="rect">
            <a:avLst/>
          </a:prstGeom>
          <a:solidFill>
            <a:srgbClr val="F9EDDA"/>
          </a:solidFill>
        </p:spPr>
        <p:txBody>
          <a:bodyPr vert="horz" wrap="square" lIns="0" tIns="0" rIns="0" bIns="0" rtlCol="0">
            <a:spAutoFit/>
          </a:bodyPr>
          <a:lstStyle/>
          <a:p>
            <a:pPr marL="24130">
              <a:lnSpc>
                <a:spcPts val="2005"/>
              </a:lnSpc>
            </a:pPr>
            <a:r>
              <a:rPr sz="1800" b="1" dirty="0">
                <a:latin typeface="Arial"/>
                <a:cs typeface="Arial"/>
              </a:rPr>
              <a:t>Rothman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Orthopaedic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53071" y="3273552"/>
            <a:ext cx="2026920" cy="265430"/>
          </a:xfrm>
          <a:prstGeom prst="rect">
            <a:avLst/>
          </a:prstGeom>
          <a:solidFill>
            <a:srgbClr val="F9EDDA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864"/>
              </a:lnSpc>
            </a:pPr>
            <a:r>
              <a:rPr sz="1800" b="1" dirty="0">
                <a:latin typeface="Arial"/>
                <a:cs typeface="Arial"/>
              </a:rPr>
              <a:t>Specialty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Hospital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29000" y="4492752"/>
            <a:ext cx="1277620" cy="238125"/>
          </a:xfrm>
          <a:prstGeom prst="rect">
            <a:avLst/>
          </a:prstGeom>
          <a:solidFill>
            <a:srgbClr val="F9EDDA"/>
          </a:solidFill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1870"/>
              </a:lnSpc>
            </a:pPr>
            <a:r>
              <a:rPr sz="1800" b="1" spc="-30" dirty="0">
                <a:latin typeface="Arial"/>
                <a:cs typeface="Arial"/>
              </a:rPr>
              <a:t>Bryn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Mawr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65248" y="4767071"/>
            <a:ext cx="2341245" cy="262255"/>
          </a:xfrm>
          <a:prstGeom prst="rect">
            <a:avLst/>
          </a:prstGeom>
          <a:solidFill>
            <a:srgbClr val="F9EDDA"/>
          </a:solidFill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1955"/>
              </a:lnSpc>
            </a:pPr>
            <a:r>
              <a:rPr sz="1800" b="1" dirty="0">
                <a:latin typeface="Arial"/>
                <a:cs typeface="Arial"/>
              </a:rPr>
              <a:t>Community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Hospital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40543" y="5492720"/>
            <a:ext cx="2807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48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Jefferson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University  Academic </a:t>
            </a:r>
            <a:r>
              <a:rPr sz="1800" b="1" dirty="0">
                <a:latin typeface="Arial"/>
                <a:cs typeface="Arial"/>
              </a:rPr>
              <a:t>Medical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Center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4598" y="227074"/>
            <a:ext cx="11963400" cy="99620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indent="9525" algn="ctr">
              <a:spcBef>
                <a:spcPts val="88"/>
              </a:spcBef>
            </a:pPr>
            <a:r>
              <a:rPr sz="2000" b="1" dirty="0">
                <a:latin typeface="Arial"/>
                <a:cs typeface="Arial"/>
              </a:rPr>
              <a:t>Move Lower Complexity Services Out of High Resource High Cost </a:t>
            </a:r>
            <a:r>
              <a:rPr sz="2000" b="1" spc="-4" dirty="0">
                <a:latin typeface="Arial"/>
                <a:cs typeface="Arial"/>
              </a:rPr>
              <a:t>Centers </a:t>
            </a:r>
            <a:r>
              <a:rPr lang="en-US" sz="2000" b="1" spc="-4" dirty="0" smtClean="0">
                <a:latin typeface="Arial"/>
                <a:cs typeface="Arial"/>
              </a:rPr>
              <a:t/>
            </a:r>
            <a:br>
              <a:rPr lang="en-US" sz="2000" b="1" spc="-4" dirty="0" smtClean="0">
                <a:latin typeface="Arial"/>
                <a:cs typeface="Arial"/>
              </a:rPr>
            </a:br>
            <a:r>
              <a:rPr sz="2000" b="1" dirty="0" smtClean="0">
                <a:latin typeface="Arial"/>
                <a:cs typeface="Arial"/>
              </a:rPr>
              <a:t>to </a:t>
            </a:r>
            <a:r>
              <a:rPr sz="2000" b="1" spc="-4" dirty="0">
                <a:latin typeface="Arial"/>
                <a:cs typeface="Arial"/>
              </a:rPr>
              <a:t>Community</a:t>
            </a:r>
            <a:r>
              <a:rPr sz="2000" b="1" spc="-146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Hospitals  </a:t>
            </a:r>
            <a:r>
              <a:rPr lang="en-US" sz="2000" b="1" spc="-4" dirty="0" smtClean="0">
                <a:latin typeface="Arial"/>
                <a:cs typeface="Arial"/>
              </a:rPr>
              <a:t/>
            </a:r>
            <a:br>
              <a:rPr lang="en-US" sz="2000" b="1" spc="-4" dirty="0" smtClean="0">
                <a:latin typeface="Arial"/>
                <a:cs typeface="Arial"/>
              </a:rPr>
            </a:br>
            <a:r>
              <a:rPr sz="2400" u="sng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MD </a:t>
            </a:r>
            <a:r>
              <a:rPr sz="2400" u="sng" spc="-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Anderson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Regional Cancer Care</a:t>
            </a:r>
            <a:r>
              <a:rPr sz="2400" u="sng" spc="-1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Centers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677" y="1802021"/>
            <a:ext cx="5079066" cy="3836779"/>
            <a:chOff x="2045213" y="1849505"/>
            <a:chExt cx="5756275" cy="4398010"/>
          </a:xfrm>
        </p:grpSpPr>
        <p:sp>
          <p:nvSpPr>
            <p:cNvPr id="5" name="object 5"/>
            <p:cNvSpPr/>
            <p:nvPr/>
          </p:nvSpPr>
          <p:spPr>
            <a:xfrm>
              <a:off x="2045213" y="1849505"/>
              <a:ext cx="5755844" cy="43975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5029200" y="4829555"/>
              <a:ext cx="1257300" cy="314960"/>
            </a:xfrm>
            <a:custGeom>
              <a:avLst/>
              <a:gdLst/>
              <a:ahLst/>
              <a:cxnLst/>
              <a:rect l="l" t="t" r="r" b="b"/>
              <a:pathLst>
                <a:path w="1257300" h="314960">
                  <a:moveTo>
                    <a:pt x="1257300" y="314705"/>
                  </a:moveTo>
                  <a:lnTo>
                    <a:pt x="1257300" y="0"/>
                  </a:lnTo>
                  <a:lnTo>
                    <a:pt x="0" y="0"/>
                  </a:lnTo>
                  <a:lnTo>
                    <a:pt x="0" y="314706"/>
                  </a:lnTo>
                  <a:lnTo>
                    <a:pt x="1257300" y="3147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6785609" y="4983480"/>
              <a:ext cx="882650" cy="748665"/>
            </a:xfrm>
            <a:custGeom>
              <a:avLst/>
              <a:gdLst/>
              <a:ahLst/>
              <a:cxnLst/>
              <a:rect l="l" t="t" r="r" b="b"/>
              <a:pathLst>
                <a:path w="882650" h="748664">
                  <a:moveTo>
                    <a:pt x="76354" y="624613"/>
                  </a:moveTo>
                  <a:lnTo>
                    <a:pt x="74771" y="618648"/>
                  </a:lnTo>
                  <a:lnTo>
                    <a:pt x="71044" y="613683"/>
                  </a:lnTo>
                  <a:lnTo>
                    <a:pt x="65532" y="610362"/>
                  </a:lnTo>
                  <a:lnTo>
                    <a:pt x="57912" y="608076"/>
                  </a:lnTo>
                  <a:lnTo>
                    <a:pt x="48768" y="611886"/>
                  </a:lnTo>
                  <a:lnTo>
                    <a:pt x="0" y="748284"/>
                  </a:lnTo>
                  <a:lnTo>
                    <a:pt x="13716" y="745868"/>
                  </a:lnTo>
                  <a:lnTo>
                    <a:pt x="13716" y="716280"/>
                  </a:lnTo>
                  <a:lnTo>
                    <a:pt x="58559" y="678406"/>
                  </a:lnTo>
                  <a:lnTo>
                    <a:pt x="75438" y="630936"/>
                  </a:lnTo>
                  <a:lnTo>
                    <a:pt x="76354" y="624613"/>
                  </a:lnTo>
                  <a:close/>
                </a:path>
                <a:path w="882650" h="748664">
                  <a:moveTo>
                    <a:pt x="58559" y="678406"/>
                  </a:moveTo>
                  <a:lnTo>
                    <a:pt x="13716" y="716280"/>
                  </a:lnTo>
                  <a:lnTo>
                    <a:pt x="21336" y="725311"/>
                  </a:lnTo>
                  <a:lnTo>
                    <a:pt x="21336" y="712470"/>
                  </a:lnTo>
                  <a:lnTo>
                    <a:pt x="48065" y="707920"/>
                  </a:lnTo>
                  <a:lnTo>
                    <a:pt x="58559" y="678406"/>
                  </a:lnTo>
                  <a:close/>
                </a:path>
                <a:path w="882650" h="748664">
                  <a:moveTo>
                    <a:pt x="148590" y="715518"/>
                  </a:moveTo>
                  <a:lnTo>
                    <a:pt x="147066" y="707136"/>
                  </a:lnTo>
                  <a:lnTo>
                    <a:pt x="145542" y="697992"/>
                  </a:lnTo>
                  <a:lnTo>
                    <a:pt x="137160" y="692658"/>
                  </a:lnTo>
                  <a:lnTo>
                    <a:pt x="128778" y="694182"/>
                  </a:lnTo>
                  <a:lnTo>
                    <a:pt x="79308" y="702602"/>
                  </a:lnTo>
                  <a:lnTo>
                    <a:pt x="34290" y="740664"/>
                  </a:lnTo>
                  <a:lnTo>
                    <a:pt x="13716" y="716280"/>
                  </a:lnTo>
                  <a:lnTo>
                    <a:pt x="13716" y="745868"/>
                  </a:lnTo>
                  <a:lnTo>
                    <a:pt x="134112" y="724662"/>
                  </a:lnTo>
                  <a:lnTo>
                    <a:pt x="142494" y="723138"/>
                  </a:lnTo>
                  <a:lnTo>
                    <a:pt x="148590" y="715518"/>
                  </a:lnTo>
                  <a:close/>
                </a:path>
                <a:path w="882650" h="748664">
                  <a:moveTo>
                    <a:pt x="48065" y="707920"/>
                  </a:moveTo>
                  <a:lnTo>
                    <a:pt x="21336" y="712470"/>
                  </a:lnTo>
                  <a:lnTo>
                    <a:pt x="38862" y="733806"/>
                  </a:lnTo>
                  <a:lnTo>
                    <a:pt x="48065" y="707920"/>
                  </a:lnTo>
                  <a:close/>
                </a:path>
                <a:path w="882650" h="748664">
                  <a:moveTo>
                    <a:pt x="79308" y="702602"/>
                  </a:moveTo>
                  <a:lnTo>
                    <a:pt x="48065" y="707920"/>
                  </a:lnTo>
                  <a:lnTo>
                    <a:pt x="38862" y="733806"/>
                  </a:lnTo>
                  <a:lnTo>
                    <a:pt x="21336" y="712470"/>
                  </a:lnTo>
                  <a:lnTo>
                    <a:pt x="21336" y="725311"/>
                  </a:lnTo>
                  <a:lnTo>
                    <a:pt x="34290" y="740664"/>
                  </a:lnTo>
                  <a:lnTo>
                    <a:pt x="79308" y="702602"/>
                  </a:lnTo>
                  <a:close/>
                </a:path>
                <a:path w="882650" h="748664">
                  <a:moveTo>
                    <a:pt x="882396" y="23621"/>
                  </a:moveTo>
                  <a:lnTo>
                    <a:pt x="861822" y="0"/>
                  </a:lnTo>
                  <a:lnTo>
                    <a:pt x="58559" y="678406"/>
                  </a:lnTo>
                  <a:lnTo>
                    <a:pt x="48065" y="707920"/>
                  </a:lnTo>
                  <a:lnTo>
                    <a:pt x="79308" y="702602"/>
                  </a:lnTo>
                  <a:lnTo>
                    <a:pt x="882396" y="23621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75467" y="4201085"/>
            <a:ext cx="1517276" cy="290856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1809" b="1" spc="4" dirty="0">
                <a:solidFill>
                  <a:srgbClr val="BC3700"/>
                </a:solidFill>
                <a:latin typeface="Arial"/>
                <a:cs typeface="Arial"/>
              </a:rPr>
              <a:t>MD</a:t>
            </a:r>
            <a:r>
              <a:rPr sz="1809" b="1" spc="-119" dirty="0">
                <a:solidFill>
                  <a:srgbClr val="BC3700"/>
                </a:solidFill>
                <a:latin typeface="Arial"/>
                <a:cs typeface="Arial"/>
              </a:rPr>
              <a:t> </a:t>
            </a:r>
            <a:r>
              <a:rPr sz="1809" b="1" spc="4" dirty="0">
                <a:solidFill>
                  <a:srgbClr val="BC3700"/>
                </a:solidFill>
                <a:latin typeface="Arial"/>
                <a:cs typeface="Arial"/>
              </a:rPr>
              <a:t>Anderson</a:t>
            </a:r>
            <a:endParaRPr sz="1809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5467" y="4478770"/>
            <a:ext cx="1526240" cy="290856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1206">
              <a:spcBef>
                <a:spcPts val="97"/>
              </a:spcBef>
            </a:pPr>
            <a:r>
              <a:rPr sz="1809" b="1" spc="4" dirty="0">
                <a:solidFill>
                  <a:srgbClr val="BC3700"/>
                </a:solidFill>
                <a:latin typeface="Arial"/>
                <a:cs typeface="Arial"/>
              </a:rPr>
              <a:t>Main</a:t>
            </a:r>
            <a:r>
              <a:rPr sz="1809" b="1" spc="-49" dirty="0">
                <a:solidFill>
                  <a:srgbClr val="BC3700"/>
                </a:solidFill>
                <a:latin typeface="Arial"/>
                <a:cs typeface="Arial"/>
              </a:rPr>
              <a:t> </a:t>
            </a:r>
            <a:r>
              <a:rPr sz="1809" b="1" dirty="0">
                <a:solidFill>
                  <a:srgbClr val="BC3700"/>
                </a:solidFill>
                <a:latin typeface="Arial"/>
                <a:cs typeface="Arial"/>
              </a:rPr>
              <a:t>Campus</a:t>
            </a:r>
            <a:endParaRPr sz="1809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6400" y="1828801"/>
            <a:ext cx="8315325" cy="3594696"/>
            <a:chOff x="489966" y="1879854"/>
            <a:chExt cx="9424035" cy="4120515"/>
          </a:xfrm>
        </p:grpSpPr>
        <p:sp>
          <p:nvSpPr>
            <p:cNvPr id="11" name="object 11"/>
            <p:cNvSpPr/>
            <p:nvPr/>
          </p:nvSpPr>
          <p:spPr>
            <a:xfrm>
              <a:off x="2833878" y="1977516"/>
              <a:ext cx="4521200" cy="3932554"/>
            </a:xfrm>
            <a:custGeom>
              <a:avLst/>
              <a:gdLst/>
              <a:ahLst/>
              <a:cxnLst/>
              <a:rect l="l" t="t" r="r" b="b"/>
              <a:pathLst>
                <a:path w="4521200" h="3932554">
                  <a:moveTo>
                    <a:pt x="878586" y="3604895"/>
                  </a:moveTo>
                  <a:lnTo>
                    <a:pt x="744474" y="3612438"/>
                  </a:lnTo>
                  <a:lnTo>
                    <a:pt x="733806" y="3612515"/>
                  </a:lnTo>
                  <a:lnTo>
                    <a:pt x="726948" y="3620135"/>
                  </a:lnTo>
                  <a:lnTo>
                    <a:pt x="728472" y="3637661"/>
                  </a:lnTo>
                  <a:lnTo>
                    <a:pt x="735330" y="3644519"/>
                  </a:lnTo>
                  <a:lnTo>
                    <a:pt x="744474" y="3643757"/>
                  </a:lnTo>
                  <a:lnTo>
                    <a:pt x="794804" y="3640950"/>
                  </a:lnTo>
                  <a:lnTo>
                    <a:pt x="393192" y="3906647"/>
                  </a:lnTo>
                  <a:lnTo>
                    <a:pt x="410718" y="3932555"/>
                  </a:lnTo>
                  <a:lnTo>
                    <a:pt x="812495" y="3667429"/>
                  </a:lnTo>
                  <a:lnTo>
                    <a:pt x="790194" y="3713099"/>
                  </a:lnTo>
                  <a:lnTo>
                    <a:pt x="786384" y="3720719"/>
                  </a:lnTo>
                  <a:lnTo>
                    <a:pt x="789432" y="3729863"/>
                  </a:lnTo>
                  <a:lnTo>
                    <a:pt x="797052" y="3733673"/>
                  </a:lnTo>
                  <a:lnTo>
                    <a:pt x="803059" y="3735286"/>
                  </a:lnTo>
                  <a:lnTo>
                    <a:pt x="809142" y="3734536"/>
                  </a:lnTo>
                  <a:lnTo>
                    <a:pt x="814514" y="3731641"/>
                  </a:lnTo>
                  <a:lnTo>
                    <a:pt x="818388" y="3726815"/>
                  </a:lnTo>
                  <a:lnTo>
                    <a:pt x="861060" y="3640391"/>
                  </a:lnTo>
                  <a:lnTo>
                    <a:pt x="878586" y="3604895"/>
                  </a:lnTo>
                  <a:close/>
                </a:path>
                <a:path w="4521200" h="3932554">
                  <a:moveTo>
                    <a:pt x="939546" y="2110613"/>
                  </a:moveTo>
                  <a:lnTo>
                    <a:pt x="932688" y="2102993"/>
                  </a:lnTo>
                  <a:lnTo>
                    <a:pt x="922782" y="2102231"/>
                  </a:lnTo>
                  <a:lnTo>
                    <a:pt x="913638" y="2101469"/>
                  </a:lnTo>
                  <a:lnTo>
                    <a:pt x="905256" y="2108327"/>
                  </a:lnTo>
                  <a:lnTo>
                    <a:pt x="904494" y="2118233"/>
                  </a:lnTo>
                  <a:lnTo>
                    <a:pt x="900938" y="2173325"/>
                  </a:lnTo>
                  <a:lnTo>
                    <a:pt x="30480" y="423545"/>
                  </a:lnTo>
                  <a:lnTo>
                    <a:pt x="0" y="438785"/>
                  </a:lnTo>
                  <a:lnTo>
                    <a:pt x="869975" y="2187613"/>
                  </a:lnTo>
                  <a:lnTo>
                    <a:pt x="824484" y="2157857"/>
                  </a:lnTo>
                  <a:lnTo>
                    <a:pt x="818324" y="2155583"/>
                  </a:lnTo>
                  <a:lnTo>
                    <a:pt x="811809" y="2155672"/>
                  </a:lnTo>
                  <a:lnTo>
                    <a:pt x="805726" y="2158187"/>
                  </a:lnTo>
                  <a:lnTo>
                    <a:pt x="800862" y="2163191"/>
                  </a:lnTo>
                  <a:lnTo>
                    <a:pt x="798245" y="2169350"/>
                  </a:lnTo>
                  <a:lnTo>
                    <a:pt x="798283" y="2175865"/>
                  </a:lnTo>
                  <a:lnTo>
                    <a:pt x="800747" y="2181949"/>
                  </a:lnTo>
                  <a:lnTo>
                    <a:pt x="805434" y="2186813"/>
                  </a:lnTo>
                  <a:lnTo>
                    <a:pt x="928878" y="2267585"/>
                  </a:lnTo>
                  <a:lnTo>
                    <a:pt x="939546" y="2110613"/>
                  </a:lnTo>
                  <a:close/>
                </a:path>
                <a:path w="4521200" h="3932554">
                  <a:moveTo>
                    <a:pt x="1315974" y="2731643"/>
                  </a:moveTo>
                  <a:lnTo>
                    <a:pt x="1197864" y="2663063"/>
                  </a:lnTo>
                  <a:lnTo>
                    <a:pt x="1191945" y="2660904"/>
                  </a:lnTo>
                  <a:lnTo>
                    <a:pt x="1186053" y="2661158"/>
                  </a:lnTo>
                  <a:lnTo>
                    <a:pt x="1180706" y="2663710"/>
                  </a:lnTo>
                  <a:lnTo>
                    <a:pt x="1176528" y="2668397"/>
                  </a:lnTo>
                  <a:lnTo>
                    <a:pt x="1174457" y="2674429"/>
                  </a:lnTo>
                  <a:lnTo>
                    <a:pt x="1174902" y="2680589"/>
                  </a:lnTo>
                  <a:lnTo>
                    <a:pt x="1177480" y="2686189"/>
                  </a:lnTo>
                  <a:lnTo>
                    <a:pt x="1181862" y="2690495"/>
                  </a:lnTo>
                  <a:lnTo>
                    <a:pt x="1225169" y="2715641"/>
                  </a:lnTo>
                  <a:lnTo>
                    <a:pt x="95250" y="2715641"/>
                  </a:lnTo>
                  <a:lnTo>
                    <a:pt x="95250" y="2747645"/>
                  </a:lnTo>
                  <a:lnTo>
                    <a:pt x="1225169" y="2747645"/>
                  </a:lnTo>
                  <a:lnTo>
                    <a:pt x="1181862" y="2772791"/>
                  </a:lnTo>
                  <a:lnTo>
                    <a:pt x="1177480" y="2777096"/>
                  </a:lnTo>
                  <a:lnTo>
                    <a:pt x="1174902" y="2782608"/>
                  </a:lnTo>
                  <a:lnTo>
                    <a:pt x="1174457" y="2788551"/>
                  </a:lnTo>
                  <a:lnTo>
                    <a:pt x="1176528" y="2794127"/>
                  </a:lnTo>
                  <a:lnTo>
                    <a:pt x="1180706" y="2798940"/>
                  </a:lnTo>
                  <a:lnTo>
                    <a:pt x="1186053" y="2801747"/>
                  </a:lnTo>
                  <a:lnTo>
                    <a:pt x="1191945" y="2802280"/>
                  </a:lnTo>
                  <a:lnTo>
                    <a:pt x="1197864" y="2800223"/>
                  </a:lnTo>
                  <a:lnTo>
                    <a:pt x="1284719" y="2749791"/>
                  </a:lnTo>
                  <a:lnTo>
                    <a:pt x="1315974" y="2731643"/>
                  </a:lnTo>
                  <a:close/>
                </a:path>
                <a:path w="4521200" h="3932554">
                  <a:moveTo>
                    <a:pt x="4520946" y="85979"/>
                  </a:moveTo>
                  <a:lnTo>
                    <a:pt x="2062645" y="53987"/>
                  </a:lnTo>
                  <a:lnTo>
                    <a:pt x="2106930" y="28829"/>
                  </a:lnTo>
                  <a:lnTo>
                    <a:pt x="2114550" y="25019"/>
                  </a:lnTo>
                  <a:lnTo>
                    <a:pt x="2116836" y="15113"/>
                  </a:lnTo>
                  <a:lnTo>
                    <a:pt x="2113026" y="7493"/>
                  </a:lnTo>
                  <a:lnTo>
                    <a:pt x="2108708" y="2806"/>
                  </a:lnTo>
                  <a:lnTo>
                    <a:pt x="2103120" y="254"/>
                  </a:lnTo>
                  <a:lnTo>
                    <a:pt x="2096947" y="0"/>
                  </a:lnTo>
                  <a:lnTo>
                    <a:pt x="2090928" y="2159"/>
                  </a:lnTo>
                  <a:lnTo>
                    <a:pt x="1972818" y="69215"/>
                  </a:lnTo>
                  <a:lnTo>
                    <a:pt x="2004060" y="88011"/>
                  </a:lnTo>
                  <a:lnTo>
                    <a:pt x="2089404" y="139319"/>
                  </a:lnTo>
                  <a:lnTo>
                    <a:pt x="2097024" y="143129"/>
                  </a:lnTo>
                  <a:lnTo>
                    <a:pt x="2106930" y="140843"/>
                  </a:lnTo>
                  <a:lnTo>
                    <a:pt x="2062683" y="85991"/>
                  </a:lnTo>
                  <a:lnTo>
                    <a:pt x="4520946" y="117983"/>
                  </a:lnTo>
                  <a:lnTo>
                    <a:pt x="4520946" y="85979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7675625" y="4709160"/>
              <a:ext cx="2171065" cy="285750"/>
            </a:xfrm>
            <a:custGeom>
              <a:avLst/>
              <a:gdLst/>
              <a:ahLst/>
              <a:cxnLst/>
              <a:rect l="l" t="t" r="r" b="b"/>
              <a:pathLst>
                <a:path w="2171065" h="285750">
                  <a:moveTo>
                    <a:pt x="2170937" y="285750"/>
                  </a:moveTo>
                  <a:lnTo>
                    <a:pt x="2170937" y="0"/>
                  </a:lnTo>
                  <a:lnTo>
                    <a:pt x="0" y="0"/>
                  </a:lnTo>
                  <a:lnTo>
                    <a:pt x="0" y="285750"/>
                  </a:lnTo>
                  <a:lnTo>
                    <a:pt x="2170937" y="285750"/>
                  </a:lnTo>
                  <a:close/>
                </a:path>
              </a:pathLst>
            </a:custGeom>
            <a:solidFill>
              <a:srgbClr val="FFFFB7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3" name="object 13"/>
            <p:cNvSpPr/>
            <p:nvPr/>
          </p:nvSpPr>
          <p:spPr>
            <a:xfrm>
              <a:off x="7671816" y="4705350"/>
              <a:ext cx="2178685" cy="294640"/>
            </a:xfrm>
            <a:custGeom>
              <a:avLst/>
              <a:gdLst/>
              <a:ahLst/>
              <a:cxnLst/>
              <a:rect l="l" t="t" r="r" b="b"/>
              <a:pathLst>
                <a:path w="2178684" h="294639">
                  <a:moveTo>
                    <a:pt x="2178558" y="291846"/>
                  </a:moveTo>
                  <a:lnTo>
                    <a:pt x="2178558" y="1524"/>
                  </a:lnTo>
                  <a:lnTo>
                    <a:pt x="2177034" y="0"/>
                  </a:lnTo>
                  <a:lnTo>
                    <a:pt x="1523" y="0"/>
                  </a:lnTo>
                  <a:lnTo>
                    <a:pt x="0" y="1524"/>
                  </a:lnTo>
                  <a:lnTo>
                    <a:pt x="0" y="291846"/>
                  </a:lnTo>
                  <a:lnTo>
                    <a:pt x="1524" y="294132"/>
                  </a:lnTo>
                  <a:lnTo>
                    <a:pt x="3810" y="294132"/>
                  </a:lnTo>
                  <a:lnTo>
                    <a:pt x="3810" y="7620"/>
                  </a:lnTo>
                  <a:lnTo>
                    <a:pt x="7619" y="3810"/>
                  </a:lnTo>
                  <a:lnTo>
                    <a:pt x="7619" y="7620"/>
                  </a:lnTo>
                  <a:lnTo>
                    <a:pt x="2170938" y="7620"/>
                  </a:lnTo>
                  <a:lnTo>
                    <a:pt x="2170938" y="3810"/>
                  </a:lnTo>
                  <a:lnTo>
                    <a:pt x="2174748" y="7620"/>
                  </a:lnTo>
                  <a:lnTo>
                    <a:pt x="2174748" y="294132"/>
                  </a:lnTo>
                  <a:lnTo>
                    <a:pt x="2177034" y="294132"/>
                  </a:lnTo>
                  <a:lnTo>
                    <a:pt x="2178558" y="291846"/>
                  </a:lnTo>
                  <a:close/>
                </a:path>
                <a:path w="2178684" h="294639">
                  <a:moveTo>
                    <a:pt x="7619" y="7620"/>
                  </a:moveTo>
                  <a:lnTo>
                    <a:pt x="7619" y="3810"/>
                  </a:lnTo>
                  <a:lnTo>
                    <a:pt x="3810" y="7620"/>
                  </a:lnTo>
                  <a:lnTo>
                    <a:pt x="7619" y="7620"/>
                  </a:lnTo>
                  <a:close/>
                </a:path>
                <a:path w="2178684" h="294639">
                  <a:moveTo>
                    <a:pt x="7619" y="285750"/>
                  </a:moveTo>
                  <a:lnTo>
                    <a:pt x="7619" y="7620"/>
                  </a:lnTo>
                  <a:lnTo>
                    <a:pt x="3810" y="7620"/>
                  </a:lnTo>
                  <a:lnTo>
                    <a:pt x="3810" y="285750"/>
                  </a:lnTo>
                  <a:lnTo>
                    <a:pt x="7619" y="285750"/>
                  </a:lnTo>
                  <a:close/>
                </a:path>
                <a:path w="2178684" h="294639">
                  <a:moveTo>
                    <a:pt x="2174748" y="285750"/>
                  </a:moveTo>
                  <a:lnTo>
                    <a:pt x="3810" y="285750"/>
                  </a:lnTo>
                  <a:lnTo>
                    <a:pt x="7619" y="289560"/>
                  </a:lnTo>
                  <a:lnTo>
                    <a:pt x="7620" y="294132"/>
                  </a:lnTo>
                  <a:lnTo>
                    <a:pt x="2170938" y="294132"/>
                  </a:lnTo>
                  <a:lnTo>
                    <a:pt x="2170938" y="289560"/>
                  </a:lnTo>
                  <a:lnTo>
                    <a:pt x="2174748" y="285750"/>
                  </a:lnTo>
                  <a:close/>
                </a:path>
                <a:path w="2178684" h="294639">
                  <a:moveTo>
                    <a:pt x="7620" y="294132"/>
                  </a:moveTo>
                  <a:lnTo>
                    <a:pt x="7619" y="289560"/>
                  </a:lnTo>
                  <a:lnTo>
                    <a:pt x="3810" y="285750"/>
                  </a:lnTo>
                  <a:lnTo>
                    <a:pt x="3810" y="294132"/>
                  </a:lnTo>
                  <a:lnTo>
                    <a:pt x="7620" y="294132"/>
                  </a:lnTo>
                  <a:close/>
                </a:path>
                <a:path w="2178684" h="294639">
                  <a:moveTo>
                    <a:pt x="2174748" y="7620"/>
                  </a:moveTo>
                  <a:lnTo>
                    <a:pt x="2170938" y="3810"/>
                  </a:lnTo>
                  <a:lnTo>
                    <a:pt x="2170938" y="7620"/>
                  </a:lnTo>
                  <a:lnTo>
                    <a:pt x="2174748" y="7620"/>
                  </a:lnTo>
                  <a:close/>
                </a:path>
                <a:path w="2178684" h="294639">
                  <a:moveTo>
                    <a:pt x="2174748" y="285750"/>
                  </a:moveTo>
                  <a:lnTo>
                    <a:pt x="2174748" y="7620"/>
                  </a:lnTo>
                  <a:lnTo>
                    <a:pt x="2170938" y="7620"/>
                  </a:lnTo>
                  <a:lnTo>
                    <a:pt x="2170938" y="285750"/>
                  </a:lnTo>
                  <a:lnTo>
                    <a:pt x="2174748" y="285750"/>
                  </a:lnTo>
                  <a:close/>
                </a:path>
                <a:path w="2178684" h="294639">
                  <a:moveTo>
                    <a:pt x="2174748" y="294132"/>
                  </a:moveTo>
                  <a:lnTo>
                    <a:pt x="2174748" y="285750"/>
                  </a:lnTo>
                  <a:lnTo>
                    <a:pt x="2170938" y="289560"/>
                  </a:lnTo>
                  <a:lnTo>
                    <a:pt x="2170938" y="294132"/>
                  </a:lnTo>
                  <a:lnTo>
                    <a:pt x="2174748" y="294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4" name="object 14"/>
            <p:cNvSpPr/>
            <p:nvPr/>
          </p:nvSpPr>
          <p:spPr>
            <a:xfrm>
              <a:off x="669036" y="5759195"/>
              <a:ext cx="2529205" cy="237490"/>
            </a:xfrm>
            <a:custGeom>
              <a:avLst/>
              <a:gdLst/>
              <a:ahLst/>
              <a:cxnLst/>
              <a:rect l="l" t="t" r="r" b="b"/>
              <a:pathLst>
                <a:path w="2529205" h="237489">
                  <a:moveTo>
                    <a:pt x="2529078" y="236982"/>
                  </a:moveTo>
                  <a:lnTo>
                    <a:pt x="2529078" y="0"/>
                  </a:lnTo>
                  <a:lnTo>
                    <a:pt x="0" y="0"/>
                  </a:lnTo>
                  <a:lnTo>
                    <a:pt x="0" y="236982"/>
                  </a:lnTo>
                  <a:lnTo>
                    <a:pt x="2529078" y="236982"/>
                  </a:lnTo>
                  <a:close/>
                </a:path>
              </a:pathLst>
            </a:custGeom>
            <a:solidFill>
              <a:srgbClr val="FFFFB7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665226" y="5754624"/>
              <a:ext cx="2536825" cy="245745"/>
            </a:xfrm>
            <a:custGeom>
              <a:avLst/>
              <a:gdLst/>
              <a:ahLst/>
              <a:cxnLst/>
              <a:rect l="l" t="t" r="r" b="b"/>
              <a:pathLst>
                <a:path w="2536825" h="245745">
                  <a:moveTo>
                    <a:pt x="2536698" y="243840"/>
                  </a:moveTo>
                  <a:lnTo>
                    <a:pt x="2536698" y="2286"/>
                  </a:lnTo>
                  <a:lnTo>
                    <a:pt x="2534412" y="0"/>
                  </a:lnTo>
                  <a:lnTo>
                    <a:pt x="1523" y="0"/>
                  </a:lnTo>
                  <a:lnTo>
                    <a:pt x="0" y="2286"/>
                  </a:lnTo>
                  <a:lnTo>
                    <a:pt x="0" y="243840"/>
                  </a:lnTo>
                  <a:lnTo>
                    <a:pt x="1524" y="245364"/>
                  </a:lnTo>
                  <a:lnTo>
                    <a:pt x="3810" y="245364"/>
                  </a:lnTo>
                  <a:lnTo>
                    <a:pt x="3810" y="8382"/>
                  </a:lnTo>
                  <a:lnTo>
                    <a:pt x="7619" y="4572"/>
                  </a:lnTo>
                  <a:lnTo>
                    <a:pt x="7619" y="8382"/>
                  </a:lnTo>
                  <a:lnTo>
                    <a:pt x="2528316" y="8382"/>
                  </a:lnTo>
                  <a:lnTo>
                    <a:pt x="2528316" y="4572"/>
                  </a:lnTo>
                  <a:lnTo>
                    <a:pt x="2532888" y="8382"/>
                  </a:lnTo>
                  <a:lnTo>
                    <a:pt x="2532888" y="245364"/>
                  </a:lnTo>
                  <a:lnTo>
                    <a:pt x="2534412" y="245364"/>
                  </a:lnTo>
                  <a:lnTo>
                    <a:pt x="2536698" y="243840"/>
                  </a:lnTo>
                  <a:close/>
                </a:path>
                <a:path w="2536825" h="245745">
                  <a:moveTo>
                    <a:pt x="7619" y="8382"/>
                  </a:moveTo>
                  <a:lnTo>
                    <a:pt x="7619" y="4572"/>
                  </a:lnTo>
                  <a:lnTo>
                    <a:pt x="3810" y="8382"/>
                  </a:lnTo>
                  <a:lnTo>
                    <a:pt x="7619" y="8382"/>
                  </a:lnTo>
                  <a:close/>
                </a:path>
                <a:path w="2536825" h="245745">
                  <a:moveTo>
                    <a:pt x="7619" y="237744"/>
                  </a:moveTo>
                  <a:lnTo>
                    <a:pt x="7619" y="8382"/>
                  </a:lnTo>
                  <a:lnTo>
                    <a:pt x="3810" y="8382"/>
                  </a:lnTo>
                  <a:lnTo>
                    <a:pt x="3810" y="237744"/>
                  </a:lnTo>
                  <a:lnTo>
                    <a:pt x="7619" y="237744"/>
                  </a:lnTo>
                  <a:close/>
                </a:path>
                <a:path w="2536825" h="245745">
                  <a:moveTo>
                    <a:pt x="2532888" y="237744"/>
                  </a:moveTo>
                  <a:lnTo>
                    <a:pt x="3810" y="237744"/>
                  </a:lnTo>
                  <a:lnTo>
                    <a:pt x="7619" y="241554"/>
                  </a:lnTo>
                  <a:lnTo>
                    <a:pt x="7619" y="245364"/>
                  </a:lnTo>
                  <a:lnTo>
                    <a:pt x="2528316" y="245364"/>
                  </a:lnTo>
                  <a:lnTo>
                    <a:pt x="2528316" y="241554"/>
                  </a:lnTo>
                  <a:lnTo>
                    <a:pt x="2532888" y="237744"/>
                  </a:lnTo>
                  <a:close/>
                </a:path>
                <a:path w="2536825" h="245745">
                  <a:moveTo>
                    <a:pt x="7619" y="245364"/>
                  </a:moveTo>
                  <a:lnTo>
                    <a:pt x="7619" y="241554"/>
                  </a:lnTo>
                  <a:lnTo>
                    <a:pt x="3810" y="237744"/>
                  </a:lnTo>
                  <a:lnTo>
                    <a:pt x="3810" y="245364"/>
                  </a:lnTo>
                  <a:lnTo>
                    <a:pt x="7619" y="245364"/>
                  </a:lnTo>
                  <a:close/>
                </a:path>
                <a:path w="2536825" h="245745">
                  <a:moveTo>
                    <a:pt x="2532888" y="8382"/>
                  </a:moveTo>
                  <a:lnTo>
                    <a:pt x="2528316" y="4572"/>
                  </a:lnTo>
                  <a:lnTo>
                    <a:pt x="2528316" y="8382"/>
                  </a:lnTo>
                  <a:lnTo>
                    <a:pt x="2532888" y="8382"/>
                  </a:lnTo>
                  <a:close/>
                </a:path>
                <a:path w="2536825" h="245745">
                  <a:moveTo>
                    <a:pt x="2532888" y="237744"/>
                  </a:moveTo>
                  <a:lnTo>
                    <a:pt x="2532888" y="8382"/>
                  </a:lnTo>
                  <a:lnTo>
                    <a:pt x="2528316" y="8382"/>
                  </a:lnTo>
                  <a:lnTo>
                    <a:pt x="2528316" y="237744"/>
                  </a:lnTo>
                  <a:lnTo>
                    <a:pt x="2532888" y="237744"/>
                  </a:lnTo>
                  <a:close/>
                </a:path>
                <a:path w="2536825" h="245745">
                  <a:moveTo>
                    <a:pt x="2532888" y="245364"/>
                  </a:moveTo>
                  <a:lnTo>
                    <a:pt x="2532888" y="237744"/>
                  </a:lnTo>
                  <a:lnTo>
                    <a:pt x="2528316" y="241554"/>
                  </a:lnTo>
                  <a:lnTo>
                    <a:pt x="2528316" y="245364"/>
                  </a:lnTo>
                  <a:lnTo>
                    <a:pt x="2532888" y="2453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5370" y="1924812"/>
              <a:ext cx="2438400" cy="412750"/>
            </a:xfrm>
            <a:custGeom>
              <a:avLst/>
              <a:gdLst/>
              <a:ahLst/>
              <a:cxnLst/>
              <a:rect l="l" t="t" r="r" b="b"/>
              <a:pathLst>
                <a:path w="2438400" h="412750">
                  <a:moveTo>
                    <a:pt x="2438400" y="412242"/>
                  </a:moveTo>
                  <a:lnTo>
                    <a:pt x="2438400" y="0"/>
                  </a:lnTo>
                  <a:lnTo>
                    <a:pt x="0" y="0"/>
                  </a:lnTo>
                  <a:lnTo>
                    <a:pt x="0" y="412242"/>
                  </a:lnTo>
                  <a:lnTo>
                    <a:pt x="2438400" y="412242"/>
                  </a:lnTo>
                  <a:close/>
                </a:path>
              </a:pathLst>
            </a:custGeom>
            <a:solidFill>
              <a:srgbClr val="FFFFB7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1560" y="1921002"/>
              <a:ext cx="2446020" cy="420370"/>
            </a:xfrm>
            <a:custGeom>
              <a:avLst/>
              <a:gdLst/>
              <a:ahLst/>
              <a:cxnLst/>
              <a:rect l="l" t="t" r="r" b="b"/>
              <a:pathLst>
                <a:path w="2446020" h="420369">
                  <a:moveTo>
                    <a:pt x="2446020" y="418338"/>
                  </a:moveTo>
                  <a:lnTo>
                    <a:pt x="2446020" y="2285"/>
                  </a:lnTo>
                  <a:lnTo>
                    <a:pt x="2443734" y="0"/>
                  </a:lnTo>
                  <a:lnTo>
                    <a:pt x="2285" y="0"/>
                  </a:lnTo>
                  <a:lnTo>
                    <a:pt x="0" y="2286"/>
                  </a:lnTo>
                  <a:lnTo>
                    <a:pt x="0" y="418338"/>
                  </a:lnTo>
                  <a:lnTo>
                    <a:pt x="2286" y="419862"/>
                  </a:lnTo>
                  <a:lnTo>
                    <a:pt x="3810" y="419862"/>
                  </a:lnTo>
                  <a:lnTo>
                    <a:pt x="3810" y="8382"/>
                  </a:lnTo>
                  <a:lnTo>
                    <a:pt x="8381" y="3810"/>
                  </a:lnTo>
                  <a:lnTo>
                    <a:pt x="8381" y="8382"/>
                  </a:lnTo>
                  <a:lnTo>
                    <a:pt x="2437638" y="8381"/>
                  </a:lnTo>
                  <a:lnTo>
                    <a:pt x="2437638" y="3809"/>
                  </a:lnTo>
                  <a:lnTo>
                    <a:pt x="2442210" y="8381"/>
                  </a:lnTo>
                  <a:lnTo>
                    <a:pt x="2442210" y="419861"/>
                  </a:lnTo>
                  <a:lnTo>
                    <a:pt x="2443734" y="419861"/>
                  </a:lnTo>
                  <a:lnTo>
                    <a:pt x="2446020" y="418338"/>
                  </a:lnTo>
                  <a:close/>
                </a:path>
                <a:path w="2446020" h="420369">
                  <a:moveTo>
                    <a:pt x="8381" y="8382"/>
                  </a:moveTo>
                  <a:lnTo>
                    <a:pt x="8381" y="3810"/>
                  </a:lnTo>
                  <a:lnTo>
                    <a:pt x="3810" y="8382"/>
                  </a:lnTo>
                  <a:lnTo>
                    <a:pt x="8381" y="8382"/>
                  </a:lnTo>
                  <a:close/>
                </a:path>
                <a:path w="2446020" h="420369">
                  <a:moveTo>
                    <a:pt x="8381" y="412242"/>
                  </a:moveTo>
                  <a:lnTo>
                    <a:pt x="8381" y="8382"/>
                  </a:lnTo>
                  <a:lnTo>
                    <a:pt x="3810" y="8382"/>
                  </a:lnTo>
                  <a:lnTo>
                    <a:pt x="3810" y="412242"/>
                  </a:lnTo>
                  <a:lnTo>
                    <a:pt x="8381" y="412242"/>
                  </a:lnTo>
                  <a:close/>
                </a:path>
                <a:path w="2446020" h="420369">
                  <a:moveTo>
                    <a:pt x="2442210" y="412241"/>
                  </a:moveTo>
                  <a:lnTo>
                    <a:pt x="3810" y="412242"/>
                  </a:lnTo>
                  <a:lnTo>
                    <a:pt x="8381" y="416051"/>
                  </a:lnTo>
                  <a:lnTo>
                    <a:pt x="8381" y="419862"/>
                  </a:lnTo>
                  <a:lnTo>
                    <a:pt x="2437638" y="419861"/>
                  </a:lnTo>
                  <a:lnTo>
                    <a:pt x="2437638" y="416052"/>
                  </a:lnTo>
                  <a:lnTo>
                    <a:pt x="2442210" y="412241"/>
                  </a:lnTo>
                  <a:close/>
                </a:path>
                <a:path w="2446020" h="420369">
                  <a:moveTo>
                    <a:pt x="8381" y="419862"/>
                  </a:moveTo>
                  <a:lnTo>
                    <a:pt x="8381" y="416051"/>
                  </a:lnTo>
                  <a:lnTo>
                    <a:pt x="3810" y="412242"/>
                  </a:lnTo>
                  <a:lnTo>
                    <a:pt x="3810" y="419862"/>
                  </a:lnTo>
                  <a:lnTo>
                    <a:pt x="8381" y="419862"/>
                  </a:lnTo>
                  <a:close/>
                </a:path>
                <a:path w="2446020" h="420369">
                  <a:moveTo>
                    <a:pt x="2442210" y="8381"/>
                  </a:moveTo>
                  <a:lnTo>
                    <a:pt x="2437638" y="3809"/>
                  </a:lnTo>
                  <a:lnTo>
                    <a:pt x="2437638" y="8381"/>
                  </a:lnTo>
                  <a:lnTo>
                    <a:pt x="2442210" y="8381"/>
                  </a:lnTo>
                  <a:close/>
                </a:path>
                <a:path w="2446020" h="420369">
                  <a:moveTo>
                    <a:pt x="2442210" y="412241"/>
                  </a:moveTo>
                  <a:lnTo>
                    <a:pt x="2442210" y="8381"/>
                  </a:lnTo>
                  <a:lnTo>
                    <a:pt x="2437638" y="8381"/>
                  </a:lnTo>
                  <a:lnTo>
                    <a:pt x="2437638" y="412241"/>
                  </a:lnTo>
                  <a:lnTo>
                    <a:pt x="2442210" y="412241"/>
                  </a:lnTo>
                  <a:close/>
                </a:path>
                <a:path w="2446020" h="420369">
                  <a:moveTo>
                    <a:pt x="2442210" y="419861"/>
                  </a:moveTo>
                  <a:lnTo>
                    <a:pt x="2442210" y="412241"/>
                  </a:lnTo>
                  <a:lnTo>
                    <a:pt x="2437638" y="416052"/>
                  </a:lnTo>
                  <a:lnTo>
                    <a:pt x="2437638" y="419861"/>
                  </a:lnTo>
                  <a:lnTo>
                    <a:pt x="2442210" y="419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494538" y="4520946"/>
              <a:ext cx="2354580" cy="377190"/>
            </a:xfrm>
            <a:custGeom>
              <a:avLst/>
              <a:gdLst/>
              <a:ahLst/>
              <a:cxnLst/>
              <a:rect l="l" t="t" r="r" b="b"/>
              <a:pathLst>
                <a:path w="2354580" h="377189">
                  <a:moveTo>
                    <a:pt x="2354580" y="377189"/>
                  </a:moveTo>
                  <a:lnTo>
                    <a:pt x="2354580" y="0"/>
                  </a:lnTo>
                  <a:lnTo>
                    <a:pt x="0" y="0"/>
                  </a:lnTo>
                  <a:lnTo>
                    <a:pt x="0" y="377189"/>
                  </a:lnTo>
                  <a:lnTo>
                    <a:pt x="2354580" y="377189"/>
                  </a:lnTo>
                  <a:close/>
                </a:path>
              </a:pathLst>
            </a:custGeom>
            <a:solidFill>
              <a:srgbClr val="FFFFB7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489966" y="4517136"/>
              <a:ext cx="2363470" cy="384810"/>
            </a:xfrm>
            <a:custGeom>
              <a:avLst/>
              <a:gdLst/>
              <a:ahLst/>
              <a:cxnLst/>
              <a:rect l="l" t="t" r="r" b="b"/>
              <a:pathLst>
                <a:path w="2363470" h="384810">
                  <a:moveTo>
                    <a:pt x="2362962" y="383286"/>
                  </a:moveTo>
                  <a:lnTo>
                    <a:pt x="2362962" y="1524"/>
                  </a:lnTo>
                  <a:lnTo>
                    <a:pt x="2361438" y="0"/>
                  </a:lnTo>
                  <a:lnTo>
                    <a:pt x="2285" y="0"/>
                  </a:lnTo>
                  <a:lnTo>
                    <a:pt x="0" y="1524"/>
                  </a:lnTo>
                  <a:lnTo>
                    <a:pt x="0" y="383286"/>
                  </a:lnTo>
                  <a:lnTo>
                    <a:pt x="2286" y="384810"/>
                  </a:lnTo>
                  <a:lnTo>
                    <a:pt x="4572" y="384810"/>
                  </a:lnTo>
                  <a:lnTo>
                    <a:pt x="4572" y="7620"/>
                  </a:lnTo>
                  <a:lnTo>
                    <a:pt x="8381" y="3810"/>
                  </a:lnTo>
                  <a:lnTo>
                    <a:pt x="8381" y="7620"/>
                  </a:lnTo>
                  <a:lnTo>
                    <a:pt x="2355342" y="7620"/>
                  </a:lnTo>
                  <a:lnTo>
                    <a:pt x="2355342" y="3810"/>
                  </a:lnTo>
                  <a:lnTo>
                    <a:pt x="2359152" y="7620"/>
                  </a:lnTo>
                  <a:lnTo>
                    <a:pt x="2359152" y="384810"/>
                  </a:lnTo>
                  <a:lnTo>
                    <a:pt x="2361438" y="384810"/>
                  </a:lnTo>
                  <a:lnTo>
                    <a:pt x="2362962" y="383286"/>
                  </a:lnTo>
                  <a:close/>
                </a:path>
                <a:path w="2363470" h="384810">
                  <a:moveTo>
                    <a:pt x="8381" y="7620"/>
                  </a:moveTo>
                  <a:lnTo>
                    <a:pt x="8381" y="3810"/>
                  </a:lnTo>
                  <a:lnTo>
                    <a:pt x="4572" y="7620"/>
                  </a:lnTo>
                  <a:lnTo>
                    <a:pt x="8381" y="7620"/>
                  </a:lnTo>
                  <a:close/>
                </a:path>
                <a:path w="2363470" h="384810">
                  <a:moveTo>
                    <a:pt x="8381" y="377190"/>
                  </a:moveTo>
                  <a:lnTo>
                    <a:pt x="8381" y="7620"/>
                  </a:lnTo>
                  <a:lnTo>
                    <a:pt x="4572" y="7620"/>
                  </a:lnTo>
                  <a:lnTo>
                    <a:pt x="4572" y="377190"/>
                  </a:lnTo>
                  <a:lnTo>
                    <a:pt x="8381" y="377190"/>
                  </a:lnTo>
                  <a:close/>
                </a:path>
                <a:path w="2363470" h="384810">
                  <a:moveTo>
                    <a:pt x="2359152" y="377190"/>
                  </a:moveTo>
                  <a:lnTo>
                    <a:pt x="4572" y="377190"/>
                  </a:lnTo>
                  <a:lnTo>
                    <a:pt x="8381" y="381000"/>
                  </a:lnTo>
                  <a:lnTo>
                    <a:pt x="8381" y="384810"/>
                  </a:lnTo>
                  <a:lnTo>
                    <a:pt x="2355342" y="384810"/>
                  </a:lnTo>
                  <a:lnTo>
                    <a:pt x="2355342" y="381000"/>
                  </a:lnTo>
                  <a:lnTo>
                    <a:pt x="2359152" y="377190"/>
                  </a:lnTo>
                  <a:close/>
                </a:path>
                <a:path w="2363470" h="384810">
                  <a:moveTo>
                    <a:pt x="8381" y="384810"/>
                  </a:moveTo>
                  <a:lnTo>
                    <a:pt x="8381" y="381000"/>
                  </a:lnTo>
                  <a:lnTo>
                    <a:pt x="4572" y="377190"/>
                  </a:lnTo>
                  <a:lnTo>
                    <a:pt x="4572" y="384810"/>
                  </a:lnTo>
                  <a:lnTo>
                    <a:pt x="8381" y="384810"/>
                  </a:lnTo>
                  <a:close/>
                </a:path>
                <a:path w="2363470" h="384810">
                  <a:moveTo>
                    <a:pt x="2359152" y="7620"/>
                  </a:moveTo>
                  <a:lnTo>
                    <a:pt x="2355342" y="3810"/>
                  </a:lnTo>
                  <a:lnTo>
                    <a:pt x="2355342" y="7620"/>
                  </a:lnTo>
                  <a:lnTo>
                    <a:pt x="2359152" y="7620"/>
                  </a:lnTo>
                  <a:close/>
                </a:path>
                <a:path w="2363470" h="384810">
                  <a:moveTo>
                    <a:pt x="2359152" y="377190"/>
                  </a:moveTo>
                  <a:lnTo>
                    <a:pt x="2359152" y="7620"/>
                  </a:lnTo>
                  <a:lnTo>
                    <a:pt x="2355342" y="7620"/>
                  </a:lnTo>
                  <a:lnTo>
                    <a:pt x="2355342" y="377190"/>
                  </a:lnTo>
                  <a:lnTo>
                    <a:pt x="2359152" y="377190"/>
                  </a:lnTo>
                  <a:close/>
                </a:path>
                <a:path w="2363470" h="384810">
                  <a:moveTo>
                    <a:pt x="2359152" y="384810"/>
                  </a:moveTo>
                  <a:lnTo>
                    <a:pt x="2359152" y="377190"/>
                  </a:lnTo>
                  <a:lnTo>
                    <a:pt x="2355342" y="381000"/>
                  </a:lnTo>
                  <a:lnTo>
                    <a:pt x="2355342" y="384810"/>
                  </a:lnTo>
                  <a:lnTo>
                    <a:pt x="2359152" y="384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7419594" y="1884426"/>
              <a:ext cx="2490470" cy="361315"/>
            </a:xfrm>
            <a:custGeom>
              <a:avLst/>
              <a:gdLst/>
              <a:ahLst/>
              <a:cxnLst/>
              <a:rect l="l" t="t" r="r" b="b"/>
              <a:pathLst>
                <a:path w="2490470" h="361314">
                  <a:moveTo>
                    <a:pt x="2490216" y="361188"/>
                  </a:moveTo>
                  <a:lnTo>
                    <a:pt x="2490216" y="0"/>
                  </a:lnTo>
                  <a:lnTo>
                    <a:pt x="0" y="0"/>
                  </a:lnTo>
                  <a:lnTo>
                    <a:pt x="0" y="361188"/>
                  </a:lnTo>
                  <a:lnTo>
                    <a:pt x="2490216" y="361188"/>
                  </a:lnTo>
                  <a:close/>
                </a:path>
              </a:pathLst>
            </a:custGeom>
            <a:solidFill>
              <a:srgbClr val="FFFFB7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7415022" y="1879854"/>
              <a:ext cx="2498725" cy="369570"/>
            </a:xfrm>
            <a:custGeom>
              <a:avLst/>
              <a:gdLst/>
              <a:ahLst/>
              <a:cxnLst/>
              <a:rect l="l" t="t" r="r" b="b"/>
              <a:pathLst>
                <a:path w="2498725" h="369569">
                  <a:moveTo>
                    <a:pt x="2498598" y="368046"/>
                  </a:moveTo>
                  <a:lnTo>
                    <a:pt x="2498598" y="2286"/>
                  </a:lnTo>
                  <a:lnTo>
                    <a:pt x="2496312" y="0"/>
                  </a:lnTo>
                  <a:lnTo>
                    <a:pt x="2285" y="0"/>
                  </a:lnTo>
                  <a:lnTo>
                    <a:pt x="0" y="2286"/>
                  </a:lnTo>
                  <a:lnTo>
                    <a:pt x="0" y="368046"/>
                  </a:lnTo>
                  <a:lnTo>
                    <a:pt x="2286" y="369570"/>
                  </a:lnTo>
                  <a:lnTo>
                    <a:pt x="4572" y="369570"/>
                  </a:lnTo>
                  <a:lnTo>
                    <a:pt x="4572" y="8382"/>
                  </a:lnTo>
                  <a:lnTo>
                    <a:pt x="8381" y="4572"/>
                  </a:lnTo>
                  <a:lnTo>
                    <a:pt x="8381" y="8382"/>
                  </a:lnTo>
                  <a:lnTo>
                    <a:pt x="2490216" y="8382"/>
                  </a:lnTo>
                  <a:lnTo>
                    <a:pt x="2490216" y="4572"/>
                  </a:lnTo>
                  <a:lnTo>
                    <a:pt x="2494788" y="8382"/>
                  </a:lnTo>
                  <a:lnTo>
                    <a:pt x="2494788" y="369570"/>
                  </a:lnTo>
                  <a:lnTo>
                    <a:pt x="2496312" y="369570"/>
                  </a:lnTo>
                  <a:lnTo>
                    <a:pt x="2498598" y="368046"/>
                  </a:lnTo>
                  <a:close/>
                </a:path>
                <a:path w="2498725" h="369569">
                  <a:moveTo>
                    <a:pt x="8381" y="8382"/>
                  </a:moveTo>
                  <a:lnTo>
                    <a:pt x="8381" y="4572"/>
                  </a:lnTo>
                  <a:lnTo>
                    <a:pt x="4572" y="8382"/>
                  </a:lnTo>
                  <a:lnTo>
                    <a:pt x="8381" y="8382"/>
                  </a:lnTo>
                  <a:close/>
                </a:path>
                <a:path w="2498725" h="369569">
                  <a:moveTo>
                    <a:pt x="8381" y="361950"/>
                  </a:moveTo>
                  <a:lnTo>
                    <a:pt x="8381" y="8382"/>
                  </a:lnTo>
                  <a:lnTo>
                    <a:pt x="4572" y="8382"/>
                  </a:lnTo>
                  <a:lnTo>
                    <a:pt x="4572" y="361950"/>
                  </a:lnTo>
                  <a:lnTo>
                    <a:pt x="8381" y="361950"/>
                  </a:lnTo>
                  <a:close/>
                </a:path>
                <a:path w="2498725" h="369569">
                  <a:moveTo>
                    <a:pt x="2494788" y="361950"/>
                  </a:moveTo>
                  <a:lnTo>
                    <a:pt x="4572" y="361950"/>
                  </a:lnTo>
                  <a:lnTo>
                    <a:pt x="8381" y="365760"/>
                  </a:lnTo>
                  <a:lnTo>
                    <a:pt x="8381" y="369570"/>
                  </a:lnTo>
                  <a:lnTo>
                    <a:pt x="2490216" y="369570"/>
                  </a:lnTo>
                  <a:lnTo>
                    <a:pt x="2490216" y="365760"/>
                  </a:lnTo>
                  <a:lnTo>
                    <a:pt x="2494788" y="361950"/>
                  </a:lnTo>
                  <a:close/>
                </a:path>
                <a:path w="2498725" h="369569">
                  <a:moveTo>
                    <a:pt x="8381" y="369570"/>
                  </a:moveTo>
                  <a:lnTo>
                    <a:pt x="8381" y="365760"/>
                  </a:lnTo>
                  <a:lnTo>
                    <a:pt x="4572" y="361950"/>
                  </a:lnTo>
                  <a:lnTo>
                    <a:pt x="4572" y="369570"/>
                  </a:lnTo>
                  <a:lnTo>
                    <a:pt x="8381" y="369570"/>
                  </a:lnTo>
                  <a:close/>
                </a:path>
                <a:path w="2498725" h="369569">
                  <a:moveTo>
                    <a:pt x="2494788" y="8382"/>
                  </a:moveTo>
                  <a:lnTo>
                    <a:pt x="2490216" y="4572"/>
                  </a:lnTo>
                  <a:lnTo>
                    <a:pt x="2490216" y="8382"/>
                  </a:lnTo>
                  <a:lnTo>
                    <a:pt x="2494788" y="8382"/>
                  </a:lnTo>
                  <a:close/>
                </a:path>
                <a:path w="2498725" h="369569">
                  <a:moveTo>
                    <a:pt x="2494788" y="361950"/>
                  </a:moveTo>
                  <a:lnTo>
                    <a:pt x="2494788" y="8382"/>
                  </a:lnTo>
                  <a:lnTo>
                    <a:pt x="2490216" y="8382"/>
                  </a:lnTo>
                  <a:lnTo>
                    <a:pt x="2490216" y="361950"/>
                  </a:lnTo>
                  <a:lnTo>
                    <a:pt x="2494788" y="361950"/>
                  </a:lnTo>
                  <a:close/>
                </a:path>
                <a:path w="2498725" h="369569">
                  <a:moveTo>
                    <a:pt x="2494788" y="369570"/>
                  </a:moveTo>
                  <a:lnTo>
                    <a:pt x="2494788" y="361950"/>
                  </a:lnTo>
                  <a:lnTo>
                    <a:pt x="2490216" y="365760"/>
                  </a:lnTo>
                  <a:lnTo>
                    <a:pt x="2490216" y="369570"/>
                  </a:lnTo>
                  <a:lnTo>
                    <a:pt x="2494788" y="3695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845461" y="1876761"/>
            <a:ext cx="2116231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9" dirty="0">
                <a:solidFill>
                  <a:srgbClr val="073E87"/>
                </a:solidFill>
                <a:latin typeface="Arial"/>
                <a:cs typeface="Arial"/>
              </a:rPr>
              <a:t>MD </a:t>
            </a:r>
            <a:r>
              <a:rPr sz="1147" b="1" spc="4" dirty="0">
                <a:solidFill>
                  <a:srgbClr val="073E87"/>
                </a:solidFill>
                <a:latin typeface="Arial"/>
                <a:cs typeface="Arial"/>
              </a:rPr>
              <a:t>Anderson The</a:t>
            </a:r>
            <a:r>
              <a:rPr sz="1147" b="1" spc="-57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147" b="1" dirty="0">
                <a:solidFill>
                  <a:srgbClr val="073E87"/>
                </a:solidFill>
                <a:latin typeface="Arial"/>
                <a:cs typeface="Arial"/>
              </a:rPr>
              <a:t>Woodlands</a:t>
            </a:r>
            <a:endParaRPr sz="1147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4403" y="5251749"/>
            <a:ext cx="2231651" cy="18727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54912">
              <a:spcBef>
                <a:spcPts val="84"/>
              </a:spcBef>
            </a:pPr>
            <a:r>
              <a:rPr sz="1147" b="1" spc="9" dirty="0">
                <a:solidFill>
                  <a:srgbClr val="073E87"/>
                </a:solidFill>
                <a:latin typeface="Arial"/>
                <a:cs typeface="Arial"/>
              </a:rPr>
              <a:t>MD </a:t>
            </a:r>
            <a:r>
              <a:rPr sz="1147" b="1" spc="4" dirty="0">
                <a:solidFill>
                  <a:srgbClr val="073E87"/>
                </a:solidFill>
                <a:latin typeface="Arial"/>
                <a:cs typeface="Arial"/>
              </a:rPr>
              <a:t>Anderson in Sugar</a:t>
            </a:r>
            <a:r>
              <a:rPr sz="1147" b="1" spc="-57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147" b="1" spc="4" dirty="0">
                <a:solidFill>
                  <a:srgbClr val="073E87"/>
                </a:solidFill>
                <a:latin typeface="Arial"/>
                <a:cs typeface="Arial"/>
              </a:rPr>
              <a:t>Land</a:t>
            </a:r>
            <a:endParaRPr sz="1147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75285" y="1868468"/>
            <a:ext cx="2151529" cy="254599"/>
          </a:xfrm>
          <a:prstGeom prst="rect">
            <a:avLst/>
          </a:prstGeom>
        </p:spPr>
        <p:txBody>
          <a:bodyPr vert="horz" wrap="square" lIns="0" tIns="77321" rIns="0" bIns="0" rtlCol="0">
            <a:spAutoFit/>
          </a:bodyPr>
          <a:lstStyle/>
          <a:p>
            <a:pPr marL="104220">
              <a:spcBef>
                <a:spcPts val="609"/>
              </a:spcBef>
            </a:pPr>
            <a:r>
              <a:rPr sz="1147" b="1" spc="9" dirty="0">
                <a:solidFill>
                  <a:srgbClr val="073E87"/>
                </a:solidFill>
                <a:latin typeface="Arial"/>
                <a:cs typeface="Arial"/>
              </a:rPr>
              <a:t>MD </a:t>
            </a:r>
            <a:r>
              <a:rPr sz="1147" b="1" spc="4" dirty="0">
                <a:solidFill>
                  <a:srgbClr val="073E87"/>
                </a:solidFill>
                <a:latin typeface="Arial"/>
                <a:cs typeface="Arial"/>
              </a:rPr>
              <a:t>Anderson Memorial</a:t>
            </a:r>
            <a:r>
              <a:rPr sz="1147" b="1" spc="-57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147" b="1" spc="4" dirty="0">
                <a:solidFill>
                  <a:srgbClr val="073E87"/>
                </a:solidFill>
                <a:latin typeface="Arial"/>
                <a:cs typeface="Arial"/>
              </a:rPr>
              <a:t>City</a:t>
            </a:r>
            <a:endParaRPr sz="1147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68295" y="2277483"/>
            <a:ext cx="1219760" cy="122763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91892" indent="-80687">
              <a:spcBef>
                <a:spcPts val="110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Day surgery </a:t>
            </a: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for</a:t>
            </a:r>
            <a:r>
              <a:rPr sz="706" b="1" spc="-88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oncology</a:t>
            </a:r>
            <a:endParaRPr sz="706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80433" y="4159175"/>
            <a:ext cx="2077571" cy="248375"/>
          </a:xfrm>
          <a:prstGeom prst="rect">
            <a:avLst/>
          </a:prstGeom>
        </p:spPr>
        <p:txBody>
          <a:bodyPr vert="horz" wrap="square" lIns="0" tIns="71157" rIns="0" bIns="0" rtlCol="0">
            <a:spAutoFit/>
          </a:bodyPr>
          <a:lstStyle/>
          <a:p>
            <a:pPr marL="72842">
              <a:spcBef>
                <a:spcPts val="560"/>
              </a:spcBef>
            </a:pPr>
            <a:r>
              <a:rPr sz="1147" b="1" spc="9" dirty="0">
                <a:solidFill>
                  <a:srgbClr val="073E87"/>
                </a:solidFill>
                <a:latin typeface="Arial"/>
                <a:cs typeface="Arial"/>
              </a:rPr>
              <a:t>MD </a:t>
            </a:r>
            <a:r>
              <a:rPr sz="1147" b="1" spc="4" dirty="0">
                <a:solidFill>
                  <a:srgbClr val="073E87"/>
                </a:solidFill>
                <a:latin typeface="Arial"/>
                <a:cs typeface="Arial"/>
              </a:rPr>
              <a:t>Anderson </a:t>
            </a:r>
            <a:r>
              <a:rPr sz="1147" b="1" dirty="0">
                <a:solidFill>
                  <a:srgbClr val="073E87"/>
                </a:solidFill>
                <a:latin typeface="Arial"/>
                <a:cs typeface="Arial"/>
              </a:rPr>
              <a:t>West</a:t>
            </a:r>
            <a:r>
              <a:rPr sz="1147" b="1" spc="-66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147" b="1" spc="4" dirty="0">
                <a:solidFill>
                  <a:srgbClr val="073E87"/>
                </a:solidFill>
                <a:latin typeface="Arial"/>
                <a:cs typeface="Arial"/>
              </a:rPr>
              <a:t>Houston</a:t>
            </a:r>
            <a:endParaRPr sz="1147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482800" y="1876931"/>
            <a:ext cx="2780179" cy="3477808"/>
            <a:chOff x="3670553" y="1934403"/>
            <a:chExt cx="3150870" cy="3986529"/>
          </a:xfrm>
        </p:grpSpPr>
        <p:sp>
          <p:nvSpPr>
            <p:cNvPr id="28" name="object 28"/>
            <p:cNvSpPr/>
            <p:nvPr/>
          </p:nvSpPr>
          <p:spPr>
            <a:xfrm>
              <a:off x="6597395" y="5696297"/>
              <a:ext cx="224027" cy="2240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3740657" y="4274434"/>
              <a:ext cx="224027" cy="2240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4550663" y="1934403"/>
              <a:ext cx="224027" cy="2238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3670553" y="5367561"/>
              <a:ext cx="224027" cy="2235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4145279" y="4511911"/>
              <a:ext cx="224789" cy="2241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4900421" y="4771874"/>
              <a:ext cx="280035" cy="274955"/>
            </a:xfrm>
            <a:custGeom>
              <a:avLst/>
              <a:gdLst/>
              <a:ahLst/>
              <a:cxnLst/>
              <a:rect l="l" t="t" r="r" b="b"/>
              <a:pathLst>
                <a:path w="280035" h="274954">
                  <a:moveTo>
                    <a:pt x="762" y="140073"/>
                  </a:moveTo>
                  <a:lnTo>
                    <a:pt x="762" y="130698"/>
                  </a:lnTo>
                  <a:lnTo>
                    <a:pt x="0" y="135405"/>
                  </a:lnTo>
                  <a:lnTo>
                    <a:pt x="762" y="140073"/>
                  </a:lnTo>
                  <a:close/>
                </a:path>
                <a:path w="280035" h="274954">
                  <a:moveTo>
                    <a:pt x="11359" y="82956"/>
                  </a:moveTo>
                  <a:lnTo>
                    <a:pt x="7193" y="90978"/>
                  </a:lnTo>
                  <a:lnTo>
                    <a:pt x="4530" y="107426"/>
                  </a:lnTo>
                  <a:lnTo>
                    <a:pt x="11359" y="82956"/>
                  </a:lnTo>
                  <a:close/>
                </a:path>
                <a:path w="280035" h="274954">
                  <a:moveTo>
                    <a:pt x="35411" y="44282"/>
                  </a:moveTo>
                  <a:lnTo>
                    <a:pt x="27188" y="52475"/>
                  </a:lnTo>
                  <a:lnTo>
                    <a:pt x="20478" y="65395"/>
                  </a:lnTo>
                  <a:lnTo>
                    <a:pt x="35411" y="44282"/>
                  </a:lnTo>
                  <a:close/>
                </a:path>
                <a:path w="280035" h="274954">
                  <a:moveTo>
                    <a:pt x="69245" y="16161"/>
                  </a:moveTo>
                  <a:lnTo>
                    <a:pt x="57607" y="22166"/>
                  </a:lnTo>
                  <a:lnTo>
                    <a:pt x="48661" y="31080"/>
                  </a:lnTo>
                  <a:lnTo>
                    <a:pt x="69245" y="16161"/>
                  </a:lnTo>
                  <a:close/>
                </a:path>
                <a:path w="280035" h="274954">
                  <a:moveTo>
                    <a:pt x="110440" y="0"/>
                  </a:moveTo>
                  <a:lnTo>
                    <a:pt x="96072" y="2317"/>
                  </a:lnTo>
                  <a:lnTo>
                    <a:pt x="87538" y="6721"/>
                  </a:lnTo>
                  <a:lnTo>
                    <a:pt x="110440" y="0"/>
                  </a:lnTo>
                  <a:close/>
                </a:path>
                <a:path w="280035" h="274954">
                  <a:moveTo>
                    <a:pt x="142113" y="274544"/>
                  </a:moveTo>
                  <a:lnTo>
                    <a:pt x="137104" y="274351"/>
                  </a:lnTo>
                  <a:lnTo>
                    <a:pt x="140208" y="274851"/>
                  </a:lnTo>
                  <a:lnTo>
                    <a:pt x="142113" y="274544"/>
                  </a:lnTo>
                  <a:close/>
                </a:path>
                <a:path w="280035" h="274954">
                  <a:moveTo>
                    <a:pt x="100219" y="268406"/>
                  </a:moveTo>
                  <a:lnTo>
                    <a:pt x="88717" y="263950"/>
                  </a:lnTo>
                  <a:lnTo>
                    <a:pt x="96072" y="267737"/>
                  </a:lnTo>
                  <a:lnTo>
                    <a:pt x="100219" y="268406"/>
                  </a:lnTo>
                  <a:close/>
                </a:path>
                <a:path w="280035" h="274954">
                  <a:moveTo>
                    <a:pt x="65302" y="251894"/>
                  </a:moveTo>
                  <a:lnTo>
                    <a:pt x="55057" y="245400"/>
                  </a:lnTo>
                  <a:lnTo>
                    <a:pt x="57607" y="247931"/>
                  </a:lnTo>
                  <a:lnTo>
                    <a:pt x="65302" y="251894"/>
                  </a:lnTo>
                  <a:close/>
                </a:path>
                <a:path w="280035" h="274954">
                  <a:moveTo>
                    <a:pt x="30480" y="221005"/>
                  </a:moveTo>
                  <a:lnTo>
                    <a:pt x="30480" y="220749"/>
                  </a:lnTo>
                  <a:lnTo>
                    <a:pt x="28956" y="219225"/>
                  </a:lnTo>
                  <a:lnTo>
                    <a:pt x="28686" y="219225"/>
                  </a:lnTo>
                  <a:lnTo>
                    <a:pt x="30480" y="221005"/>
                  </a:lnTo>
                  <a:close/>
                </a:path>
                <a:path w="280035" h="274954">
                  <a:moveTo>
                    <a:pt x="28194" y="218736"/>
                  </a:moveTo>
                  <a:lnTo>
                    <a:pt x="28194" y="217701"/>
                  </a:lnTo>
                  <a:lnTo>
                    <a:pt x="26670" y="216177"/>
                  </a:lnTo>
                  <a:lnTo>
                    <a:pt x="26372" y="216177"/>
                  </a:lnTo>
                  <a:lnTo>
                    <a:pt x="27188" y="217738"/>
                  </a:lnTo>
                  <a:lnTo>
                    <a:pt x="28194" y="218736"/>
                  </a:lnTo>
                  <a:close/>
                </a:path>
                <a:path w="280035" h="274954">
                  <a:moveTo>
                    <a:pt x="25908" y="215288"/>
                  </a:moveTo>
                  <a:lnTo>
                    <a:pt x="25908" y="214653"/>
                  </a:lnTo>
                  <a:lnTo>
                    <a:pt x="25214" y="213960"/>
                  </a:lnTo>
                  <a:lnTo>
                    <a:pt x="25908" y="215288"/>
                  </a:lnTo>
                  <a:close/>
                </a:path>
                <a:path w="280035" h="274954">
                  <a:moveTo>
                    <a:pt x="9144" y="183196"/>
                  </a:moveTo>
                  <a:lnTo>
                    <a:pt x="9144" y="182649"/>
                  </a:lnTo>
                  <a:lnTo>
                    <a:pt x="8858" y="182649"/>
                  </a:lnTo>
                  <a:lnTo>
                    <a:pt x="9144" y="183196"/>
                  </a:lnTo>
                  <a:close/>
                </a:path>
                <a:path w="280035" h="274954">
                  <a:moveTo>
                    <a:pt x="8382" y="181737"/>
                  </a:moveTo>
                  <a:lnTo>
                    <a:pt x="8382" y="180363"/>
                  </a:lnTo>
                  <a:lnTo>
                    <a:pt x="7664" y="180363"/>
                  </a:lnTo>
                  <a:lnTo>
                    <a:pt x="8382" y="181737"/>
                  </a:lnTo>
                  <a:close/>
                </a:path>
                <a:path w="280035" h="274954">
                  <a:moveTo>
                    <a:pt x="7620" y="180278"/>
                  </a:moveTo>
                  <a:lnTo>
                    <a:pt x="7620" y="178077"/>
                  </a:lnTo>
                  <a:lnTo>
                    <a:pt x="6967" y="178077"/>
                  </a:lnTo>
                  <a:lnTo>
                    <a:pt x="7193" y="179461"/>
                  </a:lnTo>
                  <a:lnTo>
                    <a:pt x="7620" y="180278"/>
                  </a:lnTo>
                  <a:close/>
                </a:path>
                <a:path w="280035" h="274954">
                  <a:moveTo>
                    <a:pt x="6858" y="177409"/>
                  </a:moveTo>
                  <a:lnTo>
                    <a:pt x="6858" y="175791"/>
                  </a:lnTo>
                  <a:lnTo>
                    <a:pt x="6594" y="175791"/>
                  </a:lnTo>
                  <a:lnTo>
                    <a:pt x="6858" y="177409"/>
                  </a:lnTo>
                  <a:close/>
                </a:path>
                <a:path w="280035" h="274954">
                  <a:moveTo>
                    <a:pt x="185550" y="2984"/>
                  </a:moveTo>
                  <a:lnTo>
                    <a:pt x="184263" y="2317"/>
                  </a:lnTo>
                  <a:lnTo>
                    <a:pt x="183651" y="2218"/>
                  </a:lnTo>
                  <a:lnTo>
                    <a:pt x="185550" y="2984"/>
                  </a:lnTo>
                  <a:close/>
                </a:path>
                <a:path w="280035" h="274954">
                  <a:moveTo>
                    <a:pt x="222626" y="22252"/>
                  </a:moveTo>
                  <a:lnTo>
                    <a:pt x="222241" y="22011"/>
                  </a:lnTo>
                  <a:lnTo>
                    <a:pt x="222626" y="22252"/>
                  </a:lnTo>
                  <a:close/>
                </a:path>
                <a:path w="280035" h="274954">
                  <a:moveTo>
                    <a:pt x="251088" y="50823"/>
                  </a:moveTo>
                  <a:lnTo>
                    <a:pt x="250698" y="50432"/>
                  </a:lnTo>
                  <a:lnTo>
                    <a:pt x="250698" y="50823"/>
                  </a:lnTo>
                  <a:lnTo>
                    <a:pt x="251088" y="50823"/>
                  </a:lnTo>
                  <a:close/>
                </a:path>
                <a:path w="280035" h="274954">
                  <a:moveTo>
                    <a:pt x="253452" y="53871"/>
                  </a:moveTo>
                  <a:lnTo>
                    <a:pt x="252984" y="52962"/>
                  </a:lnTo>
                  <a:lnTo>
                    <a:pt x="252984" y="53871"/>
                  </a:lnTo>
                  <a:lnTo>
                    <a:pt x="253452" y="53871"/>
                  </a:lnTo>
                  <a:close/>
                </a:path>
                <a:path w="280035" h="274954">
                  <a:moveTo>
                    <a:pt x="272267" y="90447"/>
                  </a:moveTo>
                  <a:lnTo>
                    <a:pt x="272034" y="89994"/>
                  </a:lnTo>
                  <a:lnTo>
                    <a:pt x="272034" y="90447"/>
                  </a:lnTo>
                  <a:lnTo>
                    <a:pt x="272267" y="90447"/>
                  </a:lnTo>
                  <a:close/>
                </a:path>
                <a:path w="280035" h="274954">
                  <a:moveTo>
                    <a:pt x="272821" y="92733"/>
                  </a:moveTo>
                  <a:lnTo>
                    <a:pt x="272796" y="92578"/>
                  </a:lnTo>
                  <a:lnTo>
                    <a:pt x="272796" y="92733"/>
                  </a:lnTo>
                  <a:close/>
                </a:path>
                <a:path w="280035" h="274954">
                  <a:moveTo>
                    <a:pt x="279654" y="135405"/>
                  </a:moveTo>
                  <a:lnTo>
                    <a:pt x="279326" y="133362"/>
                  </a:lnTo>
                  <a:lnTo>
                    <a:pt x="279162" y="138447"/>
                  </a:lnTo>
                  <a:lnTo>
                    <a:pt x="279654" y="135405"/>
                  </a:lnTo>
                  <a:close/>
                </a:path>
                <a:path w="280035" h="274954">
                  <a:moveTo>
                    <a:pt x="276036" y="157809"/>
                  </a:moveTo>
                  <a:lnTo>
                    <a:pt x="268236" y="187777"/>
                  </a:lnTo>
                  <a:lnTo>
                    <a:pt x="272539" y="179461"/>
                  </a:lnTo>
                  <a:lnTo>
                    <a:pt x="276036" y="157809"/>
                  </a:lnTo>
                  <a:close/>
                </a:path>
                <a:path w="280035" h="274954">
                  <a:moveTo>
                    <a:pt x="261334" y="201117"/>
                  </a:moveTo>
                  <a:lnTo>
                    <a:pt x="244208" y="226263"/>
                  </a:lnTo>
                  <a:lnTo>
                    <a:pt x="252734" y="217738"/>
                  </a:lnTo>
                  <a:lnTo>
                    <a:pt x="261334" y="201117"/>
                  </a:lnTo>
                  <a:close/>
                </a:path>
                <a:path w="280035" h="274954">
                  <a:moveTo>
                    <a:pt x="234054" y="236417"/>
                  </a:moveTo>
                  <a:lnTo>
                    <a:pt x="209536" y="254660"/>
                  </a:lnTo>
                  <a:lnTo>
                    <a:pt x="222540" y="247931"/>
                  </a:lnTo>
                  <a:lnTo>
                    <a:pt x="234054" y="236417"/>
                  </a:lnTo>
                  <a:close/>
                </a:path>
                <a:path w="280035" h="274954">
                  <a:moveTo>
                    <a:pt x="196381" y="261467"/>
                  </a:moveTo>
                  <a:lnTo>
                    <a:pt x="166717" y="270571"/>
                  </a:lnTo>
                  <a:lnTo>
                    <a:pt x="184263" y="267737"/>
                  </a:lnTo>
                  <a:lnTo>
                    <a:pt x="196381" y="2614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4896611" y="4763685"/>
              <a:ext cx="287655" cy="286385"/>
            </a:xfrm>
            <a:custGeom>
              <a:avLst/>
              <a:gdLst/>
              <a:ahLst/>
              <a:cxnLst/>
              <a:rect l="l" t="t" r="r" b="b"/>
              <a:pathLst>
                <a:path w="287654" h="286385">
                  <a:moveTo>
                    <a:pt x="762" y="150452"/>
                  </a:moveTo>
                  <a:lnTo>
                    <a:pt x="761" y="135974"/>
                  </a:lnTo>
                  <a:lnTo>
                    <a:pt x="0" y="143594"/>
                  </a:lnTo>
                  <a:lnTo>
                    <a:pt x="762" y="150452"/>
                  </a:lnTo>
                  <a:close/>
                </a:path>
                <a:path w="287654" h="286385">
                  <a:moveTo>
                    <a:pt x="175275" y="3386"/>
                  </a:moveTo>
                  <a:lnTo>
                    <a:pt x="110857" y="3675"/>
                  </a:lnTo>
                  <a:lnTo>
                    <a:pt x="51675" y="32458"/>
                  </a:lnTo>
                  <a:lnTo>
                    <a:pt x="10668" y="89779"/>
                  </a:lnTo>
                  <a:lnTo>
                    <a:pt x="761" y="129116"/>
                  </a:lnTo>
                  <a:lnTo>
                    <a:pt x="762" y="158072"/>
                  </a:lnTo>
                  <a:lnTo>
                    <a:pt x="2286" y="164930"/>
                  </a:lnTo>
                  <a:lnTo>
                    <a:pt x="4572" y="172345"/>
                  </a:lnTo>
                  <a:lnTo>
                    <a:pt x="4572" y="129116"/>
                  </a:lnTo>
                  <a:lnTo>
                    <a:pt x="17320" y="83436"/>
                  </a:lnTo>
                  <a:lnTo>
                    <a:pt x="44443" y="45086"/>
                  </a:lnTo>
                  <a:lnTo>
                    <a:pt x="82492" y="17509"/>
                  </a:lnTo>
                  <a:lnTo>
                    <a:pt x="128016" y="4148"/>
                  </a:lnTo>
                  <a:lnTo>
                    <a:pt x="138684" y="3386"/>
                  </a:lnTo>
                  <a:lnTo>
                    <a:pt x="175275" y="3386"/>
                  </a:lnTo>
                  <a:close/>
                </a:path>
                <a:path w="287654" h="286385">
                  <a:moveTo>
                    <a:pt x="171233" y="283040"/>
                  </a:moveTo>
                  <a:lnTo>
                    <a:pt x="153924" y="283040"/>
                  </a:lnTo>
                  <a:lnTo>
                    <a:pt x="134112" y="282278"/>
                  </a:lnTo>
                  <a:lnTo>
                    <a:pt x="106751" y="277649"/>
                  </a:lnTo>
                  <a:lnTo>
                    <a:pt x="81229" y="267762"/>
                  </a:lnTo>
                  <a:lnTo>
                    <a:pt x="58145" y="253131"/>
                  </a:lnTo>
                  <a:lnTo>
                    <a:pt x="38100" y="234272"/>
                  </a:lnTo>
                  <a:lnTo>
                    <a:pt x="37338" y="234272"/>
                  </a:lnTo>
                  <a:lnTo>
                    <a:pt x="37338" y="232748"/>
                  </a:lnTo>
                  <a:lnTo>
                    <a:pt x="35052" y="230462"/>
                  </a:lnTo>
                  <a:lnTo>
                    <a:pt x="34290" y="230462"/>
                  </a:lnTo>
                  <a:lnTo>
                    <a:pt x="34290" y="228938"/>
                  </a:lnTo>
                  <a:lnTo>
                    <a:pt x="32766" y="227414"/>
                  </a:lnTo>
                  <a:lnTo>
                    <a:pt x="32004" y="227414"/>
                  </a:lnTo>
                  <a:lnTo>
                    <a:pt x="32004" y="225890"/>
                  </a:lnTo>
                  <a:lnTo>
                    <a:pt x="30480" y="224366"/>
                  </a:lnTo>
                  <a:lnTo>
                    <a:pt x="29718" y="224366"/>
                  </a:lnTo>
                  <a:lnTo>
                    <a:pt x="29718" y="222842"/>
                  </a:lnTo>
                  <a:lnTo>
                    <a:pt x="28194" y="221318"/>
                  </a:lnTo>
                  <a:lnTo>
                    <a:pt x="27432" y="221318"/>
                  </a:lnTo>
                  <a:lnTo>
                    <a:pt x="27432" y="219794"/>
                  </a:lnTo>
                  <a:lnTo>
                    <a:pt x="26670" y="219794"/>
                  </a:lnTo>
                  <a:lnTo>
                    <a:pt x="26670" y="218270"/>
                  </a:lnTo>
                  <a:lnTo>
                    <a:pt x="25908" y="217508"/>
                  </a:lnTo>
                  <a:lnTo>
                    <a:pt x="25146" y="217508"/>
                  </a:lnTo>
                  <a:lnTo>
                    <a:pt x="25146" y="215984"/>
                  </a:lnTo>
                  <a:lnTo>
                    <a:pt x="24384" y="215984"/>
                  </a:lnTo>
                  <a:lnTo>
                    <a:pt x="24384" y="214460"/>
                  </a:lnTo>
                  <a:lnTo>
                    <a:pt x="23622" y="213698"/>
                  </a:lnTo>
                  <a:lnTo>
                    <a:pt x="22860" y="213698"/>
                  </a:lnTo>
                  <a:lnTo>
                    <a:pt x="22860" y="212174"/>
                  </a:lnTo>
                  <a:lnTo>
                    <a:pt x="22098" y="212174"/>
                  </a:lnTo>
                  <a:lnTo>
                    <a:pt x="22098" y="210650"/>
                  </a:lnTo>
                  <a:lnTo>
                    <a:pt x="21336" y="209888"/>
                  </a:lnTo>
                  <a:lnTo>
                    <a:pt x="20574" y="209888"/>
                  </a:lnTo>
                  <a:lnTo>
                    <a:pt x="20574" y="208364"/>
                  </a:lnTo>
                  <a:lnTo>
                    <a:pt x="19812" y="208364"/>
                  </a:lnTo>
                  <a:lnTo>
                    <a:pt x="19812" y="206840"/>
                  </a:lnTo>
                  <a:lnTo>
                    <a:pt x="19050" y="206840"/>
                  </a:lnTo>
                  <a:lnTo>
                    <a:pt x="19050" y="205316"/>
                  </a:lnTo>
                  <a:lnTo>
                    <a:pt x="18288" y="205316"/>
                  </a:lnTo>
                  <a:lnTo>
                    <a:pt x="18288" y="203792"/>
                  </a:lnTo>
                  <a:lnTo>
                    <a:pt x="17526" y="203792"/>
                  </a:lnTo>
                  <a:lnTo>
                    <a:pt x="17526" y="202268"/>
                  </a:lnTo>
                  <a:lnTo>
                    <a:pt x="16764" y="202268"/>
                  </a:lnTo>
                  <a:lnTo>
                    <a:pt x="16764" y="199982"/>
                  </a:lnTo>
                  <a:lnTo>
                    <a:pt x="16002" y="199982"/>
                  </a:lnTo>
                  <a:lnTo>
                    <a:pt x="16002" y="198458"/>
                  </a:lnTo>
                  <a:lnTo>
                    <a:pt x="15240" y="198458"/>
                  </a:lnTo>
                  <a:lnTo>
                    <a:pt x="15240" y="196934"/>
                  </a:lnTo>
                  <a:lnTo>
                    <a:pt x="14478" y="196934"/>
                  </a:lnTo>
                  <a:lnTo>
                    <a:pt x="14478" y="194648"/>
                  </a:lnTo>
                  <a:lnTo>
                    <a:pt x="13716" y="194648"/>
                  </a:lnTo>
                  <a:lnTo>
                    <a:pt x="13716" y="193124"/>
                  </a:lnTo>
                  <a:lnTo>
                    <a:pt x="12954" y="193124"/>
                  </a:lnTo>
                  <a:lnTo>
                    <a:pt x="12954" y="190838"/>
                  </a:lnTo>
                  <a:lnTo>
                    <a:pt x="12192" y="190838"/>
                  </a:lnTo>
                  <a:lnTo>
                    <a:pt x="12192" y="188552"/>
                  </a:lnTo>
                  <a:lnTo>
                    <a:pt x="11430" y="188552"/>
                  </a:lnTo>
                  <a:lnTo>
                    <a:pt x="11430" y="186266"/>
                  </a:lnTo>
                  <a:lnTo>
                    <a:pt x="10668" y="186266"/>
                  </a:lnTo>
                  <a:lnTo>
                    <a:pt x="10668" y="183980"/>
                  </a:lnTo>
                  <a:lnTo>
                    <a:pt x="9906" y="183980"/>
                  </a:lnTo>
                  <a:lnTo>
                    <a:pt x="9906" y="181694"/>
                  </a:lnTo>
                  <a:lnTo>
                    <a:pt x="9144" y="181694"/>
                  </a:lnTo>
                  <a:lnTo>
                    <a:pt x="9144" y="178646"/>
                  </a:lnTo>
                  <a:lnTo>
                    <a:pt x="8382" y="178646"/>
                  </a:lnTo>
                  <a:lnTo>
                    <a:pt x="8382" y="175598"/>
                  </a:lnTo>
                  <a:lnTo>
                    <a:pt x="7620" y="175598"/>
                  </a:lnTo>
                  <a:lnTo>
                    <a:pt x="7620" y="171788"/>
                  </a:lnTo>
                  <a:lnTo>
                    <a:pt x="6858" y="171788"/>
                  </a:lnTo>
                  <a:lnTo>
                    <a:pt x="6858" y="167978"/>
                  </a:lnTo>
                  <a:lnTo>
                    <a:pt x="6096" y="167978"/>
                  </a:lnTo>
                  <a:lnTo>
                    <a:pt x="6096" y="163406"/>
                  </a:lnTo>
                  <a:lnTo>
                    <a:pt x="5334" y="163406"/>
                  </a:lnTo>
                  <a:lnTo>
                    <a:pt x="5334" y="157310"/>
                  </a:lnTo>
                  <a:lnTo>
                    <a:pt x="4572" y="157310"/>
                  </a:lnTo>
                  <a:lnTo>
                    <a:pt x="4572" y="172345"/>
                  </a:lnTo>
                  <a:lnTo>
                    <a:pt x="34136" y="236281"/>
                  </a:lnTo>
                  <a:lnTo>
                    <a:pt x="89247" y="276371"/>
                  </a:lnTo>
                  <a:lnTo>
                    <a:pt x="154866" y="286135"/>
                  </a:lnTo>
                  <a:lnTo>
                    <a:pt x="171233" y="283040"/>
                  </a:lnTo>
                  <a:close/>
                </a:path>
                <a:path w="287654" h="286385">
                  <a:moveTo>
                    <a:pt x="287274" y="142832"/>
                  </a:moveTo>
                  <a:lnTo>
                    <a:pt x="287274" y="135974"/>
                  </a:lnTo>
                  <a:lnTo>
                    <a:pt x="286512" y="128354"/>
                  </a:lnTo>
                  <a:lnTo>
                    <a:pt x="276511" y="89024"/>
                  </a:lnTo>
                  <a:lnTo>
                    <a:pt x="235369" y="31909"/>
                  </a:lnTo>
                  <a:lnTo>
                    <a:pt x="176120" y="3476"/>
                  </a:lnTo>
                  <a:lnTo>
                    <a:pt x="149352" y="3386"/>
                  </a:lnTo>
                  <a:lnTo>
                    <a:pt x="160020" y="4148"/>
                  </a:lnTo>
                  <a:lnTo>
                    <a:pt x="184550" y="9232"/>
                  </a:lnTo>
                  <a:lnTo>
                    <a:pt x="207111" y="18335"/>
                  </a:lnTo>
                  <a:lnTo>
                    <a:pt x="227653" y="31203"/>
                  </a:lnTo>
                  <a:lnTo>
                    <a:pt x="246126" y="47582"/>
                  </a:lnTo>
                  <a:lnTo>
                    <a:pt x="246126" y="49106"/>
                  </a:lnTo>
                  <a:lnTo>
                    <a:pt x="246888" y="49106"/>
                  </a:lnTo>
                  <a:lnTo>
                    <a:pt x="252222" y="54440"/>
                  </a:lnTo>
                  <a:lnTo>
                    <a:pt x="252222" y="55964"/>
                  </a:lnTo>
                  <a:lnTo>
                    <a:pt x="252984" y="55964"/>
                  </a:lnTo>
                  <a:lnTo>
                    <a:pt x="254508" y="57488"/>
                  </a:lnTo>
                  <a:lnTo>
                    <a:pt x="254508" y="59012"/>
                  </a:lnTo>
                  <a:lnTo>
                    <a:pt x="255270" y="59012"/>
                  </a:lnTo>
                  <a:lnTo>
                    <a:pt x="256794" y="60536"/>
                  </a:lnTo>
                  <a:lnTo>
                    <a:pt x="256794" y="62060"/>
                  </a:lnTo>
                  <a:lnTo>
                    <a:pt x="257556" y="62060"/>
                  </a:lnTo>
                  <a:lnTo>
                    <a:pt x="259080" y="63584"/>
                  </a:lnTo>
                  <a:lnTo>
                    <a:pt x="259080" y="65108"/>
                  </a:lnTo>
                  <a:lnTo>
                    <a:pt x="259842" y="65108"/>
                  </a:lnTo>
                  <a:lnTo>
                    <a:pt x="260604" y="65870"/>
                  </a:lnTo>
                  <a:lnTo>
                    <a:pt x="260604" y="67394"/>
                  </a:lnTo>
                  <a:lnTo>
                    <a:pt x="261366" y="67394"/>
                  </a:lnTo>
                  <a:lnTo>
                    <a:pt x="262128" y="68156"/>
                  </a:lnTo>
                  <a:lnTo>
                    <a:pt x="262128" y="69680"/>
                  </a:lnTo>
                  <a:lnTo>
                    <a:pt x="262890" y="69680"/>
                  </a:lnTo>
                  <a:lnTo>
                    <a:pt x="262890" y="71204"/>
                  </a:lnTo>
                  <a:lnTo>
                    <a:pt x="263652" y="71204"/>
                  </a:lnTo>
                  <a:lnTo>
                    <a:pt x="264414" y="71966"/>
                  </a:lnTo>
                  <a:lnTo>
                    <a:pt x="264414" y="73490"/>
                  </a:lnTo>
                  <a:lnTo>
                    <a:pt x="265176" y="73490"/>
                  </a:lnTo>
                  <a:lnTo>
                    <a:pt x="265176" y="75014"/>
                  </a:lnTo>
                  <a:lnTo>
                    <a:pt x="265938" y="75014"/>
                  </a:lnTo>
                  <a:lnTo>
                    <a:pt x="266700" y="75776"/>
                  </a:lnTo>
                  <a:lnTo>
                    <a:pt x="266700" y="77300"/>
                  </a:lnTo>
                  <a:lnTo>
                    <a:pt x="267462" y="77300"/>
                  </a:lnTo>
                  <a:lnTo>
                    <a:pt x="267462" y="78824"/>
                  </a:lnTo>
                  <a:lnTo>
                    <a:pt x="268224" y="78824"/>
                  </a:lnTo>
                  <a:lnTo>
                    <a:pt x="268224" y="80348"/>
                  </a:lnTo>
                  <a:lnTo>
                    <a:pt x="268986" y="80348"/>
                  </a:lnTo>
                  <a:lnTo>
                    <a:pt x="268986" y="81872"/>
                  </a:lnTo>
                  <a:lnTo>
                    <a:pt x="269748" y="81872"/>
                  </a:lnTo>
                  <a:lnTo>
                    <a:pt x="269748" y="83396"/>
                  </a:lnTo>
                  <a:lnTo>
                    <a:pt x="270510" y="83396"/>
                  </a:lnTo>
                  <a:lnTo>
                    <a:pt x="270510" y="84920"/>
                  </a:lnTo>
                  <a:lnTo>
                    <a:pt x="271272" y="84920"/>
                  </a:lnTo>
                  <a:lnTo>
                    <a:pt x="271272" y="86444"/>
                  </a:lnTo>
                  <a:lnTo>
                    <a:pt x="272034" y="86444"/>
                  </a:lnTo>
                  <a:lnTo>
                    <a:pt x="272034" y="88730"/>
                  </a:lnTo>
                  <a:lnTo>
                    <a:pt x="272796" y="88730"/>
                  </a:lnTo>
                  <a:lnTo>
                    <a:pt x="272796" y="90254"/>
                  </a:lnTo>
                  <a:lnTo>
                    <a:pt x="273558" y="90254"/>
                  </a:lnTo>
                  <a:lnTo>
                    <a:pt x="273558" y="92540"/>
                  </a:lnTo>
                  <a:lnTo>
                    <a:pt x="274320" y="92540"/>
                  </a:lnTo>
                  <a:lnTo>
                    <a:pt x="274320" y="94064"/>
                  </a:lnTo>
                  <a:lnTo>
                    <a:pt x="275082" y="94064"/>
                  </a:lnTo>
                  <a:lnTo>
                    <a:pt x="275082" y="96350"/>
                  </a:lnTo>
                  <a:lnTo>
                    <a:pt x="275844" y="96350"/>
                  </a:lnTo>
                  <a:lnTo>
                    <a:pt x="275844" y="98636"/>
                  </a:lnTo>
                  <a:lnTo>
                    <a:pt x="276606" y="98636"/>
                  </a:lnTo>
                  <a:lnTo>
                    <a:pt x="276606" y="100922"/>
                  </a:lnTo>
                  <a:lnTo>
                    <a:pt x="277368" y="100922"/>
                  </a:lnTo>
                  <a:lnTo>
                    <a:pt x="277368" y="103208"/>
                  </a:lnTo>
                  <a:lnTo>
                    <a:pt x="278130" y="103208"/>
                  </a:lnTo>
                  <a:lnTo>
                    <a:pt x="278130" y="106256"/>
                  </a:lnTo>
                  <a:lnTo>
                    <a:pt x="278892" y="106256"/>
                  </a:lnTo>
                  <a:lnTo>
                    <a:pt x="278892" y="108542"/>
                  </a:lnTo>
                  <a:lnTo>
                    <a:pt x="279654" y="108542"/>
                  </a:lnTo>
                  <a:lnTo>
                    <a:pt x="279654" y="112352"/>
                  </a:lnTo>
                  <a:lnTo>
                    <a:pt x="280416" y="112352"/>
                  </a:lnTo>
                  <a:lnTo>
                    <a:pt x="280416" y="115400"/>
                  </a:lnTo>
                  <a:lnTo>
                    <a:pt x="281178" y="115400"/>
                  </a:lnTo>
                  <a:lnTo>
                    <a:pt x="281178" y="119972"/>
                  </a:lnTo>
                  <a:lnTo>
                    <a:pt x="281940" y="119972"/>
                  </a:lnTo>
                  <a:lnTo>
                    <a:pt x="281940" y="124544"/>
                  </a:lnTo>
                  <a:lnTo>
                    <a:pt x="282702" y="124544"/>
                  </a:lnTo>
                  <a:lnTo>
                    <a:pt x="282702" y="131402"/>
                  </a:lnTo>
                  <a:lnTo>
                    <a:pt x="283464" y="131402"/>
                  </a:lnTo>
                  <a:lnTo>
                    <a:pt x="283464" y="168737"/>
                  </a:lnTo>
                  <a:lnTo>
                    <a:pt x="287274" y="142832"/>
                  </a:lnTo>
                  <a:close/>
                </a:path>
                <a:path w="287654" h="286385">
                  <a:moveTo>
                    <a:pt x="283464" y="168737"/>
                  </a:moveTo>
                  <a:lnTo>
                    <a:pt x="283464" y="131402"/>
                  </a:lnTo>
                  <a:lnTo>
                    <a:pt x="282702" y="155024"/>
                  </a:lnTo>
                  <a:lnTo>
                    <a:pt x="270696" y="201152"/>
                  </a:lnTo>
                  <a:lnTo>
                    <a:pt x="244430" y="239720"/>
                  </a:lnTo>
                  <a:lnTo>
                    <a:pt x="207010" y="267563"/>
                  </a:lnTo>
                  <a:lnTo>
                    <a:pt x="161544" y="281516"/>
                  </a:lnTo>
                  <a:lnTo>
                    <a:pt x="153924" y="282278"/>
                  </a:lnTo>
                  <a:lnTo>
                    <a:pt x="153924" y="283040"/>
                  </a:lnTo>
                  <a:lnTo>
                    <a:pt x="171233" y="283040"/>
                  </a:lnTo>
                  <a:lnTo>
                    <a:pt x="187633" y="279938"/>
                  </a:lnTo>
                  <a:lnTo>
                    <a:pt x="218245" y="266510"/>
                  </a:lnTo>
                  <a:lnTo>
                    <a:pt x="245109" y="245968"/>
                  </a:lnTo>
                  <a:lnTo>
                    <a:pt x="266631" y="218430"/>
                  </a:lnTo>
                  <a:lnTo>
                    <a:pt x="281217" y="184012"/>
                  </a:lnTo>
                  <a:lnTo>
                    <a:pt x="283464" y="1687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5" name="object 35"/>
            <p:cNvSpPr/>
            <p:nvPr/>
          </p:nvSpPr>
          <p:spPr>
            <a:xfrm>
              <a:off x="4900421" y="4767072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5" h="280035">
                  <a:moveTo>
                    <a:pt x="279654" y="140207"/>
                  </a:moveTo>
                  <a:lnTo>
                    <a:pt x="272539" y="95780"/>
                  </a:lnTo>
                  <a:lnTo>
                    <a:pt x="252734" y="57278"/>
                  </a:lnTo>
                  <a:lnTo>
                    <a:pt x="222540" y="26968"/>
                  </a:lnTo>
                  <a:lnTo>
                    <a:pt x="184263" y="7120"/>
                  </a:lnTo>
                  <a:lnTo>
                    <a:pt x="140208" y="0"/>
                  </a:lnTo>
                  <a:lnTo>
                    <a:pt x="96072" y="7120"/>
                  </a:lnTo>
                  <a:lnTo>
                    <a:pt x="57607" y="26968"/>
                  </a:lnTo>
                  <a:lnTo>
                    <a:pt x="27188" y="57278"/>
                  </a:lnTo>
                  <a:lnTo>
                    <a:pt x="7193" y="95780"/>
                  </a:lnTo>
                  <a:lnTo>
                    <a:pt x="0" y="140207"/>
                  </a:lnTo>
                  <a:lnTo>
                    <a:pt x="7193" y="184263"/>
                  </a:lnTo>
                  <a:lnTo>
                    <a:pt x="27188" y="222540"/>
                  </a:lnTo>
                  <a:lnTo>
                    <a:pt x="57607" y="252734"/>
                  </a:lnTo>
                  <a:lnTo>
                    <a:pt x="96072" y="272539"/>
                  </a:lnTo>
                  <a:lnTo>
                    <a:pt x="140208" y="279653"/>
                  </a:lnTo>
                  <a:lnTo>
                    <a:pt x="184263" y="272539"/>
                  </a:lnTo>
                  <a:lnTo>
                    <a:pt x="222540" y="252734"/>
                  </a:lnTo>
                  <a:lnTo>
                    <a:pt x="252734" y="222540"/>
                  </a:lnTo>
                  <a:lnTo>
                    <a:pt x="272539" y="184263"/>
                  </a:lnTo>
                  <a:lnTo>
                    <a:pt x="279654" y="1402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4896611" y="4763685"/>
              <a:ext cx="287655" cy="286385"/>
            </a:xfrm>
            <a:custGeom>
              <a:avLst/>
              <a:gdLst/>
              <a:ahLst/>
              <a:cxnLst/>
              <a:rect l="l" t="t" r="r" b="b"/>
              <a:pathLst>
                <a:path w="287654" h="286385">
                  <a:moveTo>
                    <a:pt x="762" y="150452"/>
                  </a:moveTo>
                  <a:lnTo>
                    <a:pt x="761" y="135974"/>
                  </a:lnTo>
                  <a:lnTo>
                    <a:pt x="0" y="143594"/>
                  </a:lnTo>
                  <a:lnTo>
                    <a:pt x="762" y="150452"/>
                  </a:lnTo>
                  <a:close/>
                </a:path>
                <a:path w="287654" h="286385">
                  <a:moveTo>
                    <a:pt x="287274" y="142832"/>
                  </a:moveTo>
                  <a:lnTo>
                    <a:pt x="287274" y="135974"/>
                  </a:lnTo>
                  <a:lnTo>
                    <a:pt x="286512" y="128354"/>
                  </a:lnTo>
                  <a:lnTo>
                    <a:pt x="276511" y="89024"/>
                  </a:lnTo>
                  <a:lnTo>
                    <a:pt x="235369" y="31909"/>
                  </a:lnTo>
                  <a:lnTo>
                    <a:pt x="176120" y="3476"/>
                  </a:lnTo>
                  <a:lnTo>
                    <a:pt x="143484" y="0"/>
                  </a:lnTo>
                  <a:lnTo>
                    <a:pt x="110857" y="3675"/>
                  </a:lnTo>
                  <a:lnTo>
                    <a:pt x="51675" y="32458"/>
                  </a:lnTo>
                  <a:lnTo>
                    <a:pt x="10669" y="89773"/>
                  </a:lnTo>
                  <a:lnTo>
                    <a:pt x="761" y="129116"/>
                  </a:lnTo>
                  <a:lnTo>
                    <a:pt x="762" y="158072"/>
                  </a:lnTo>
                  <a:lnTo>
                    <a:pt x="2286" y="164930"/>
                  </a:lnTo>
                  <a:lnTo>
                    <a:pt x="8382" y="184704"/>
                  </a:lnTo>
                  <a:lnTo>
                    <a:pt x="8382" y="135974"/>
                  </a:lnTo>
                  <a:lnTo>
                    <a:pt x="9143" y="129116"/>
                  </a:lnTo>
                  <a:lnTo>
                    <a:pt x="20106" y="88093"/>
                  </a:lnTo>
                  <a:lnTo>
                    <a:pt x="65845" y="31467"/>
                  </a:lnTo>
                  <a:lnTo>
                    <a:pt x="130305" y="8409"/>
                  </a:lnTo>
                  <a:lnTo>
                    <a:pt x="164670" y="9345"/>
                  </a:lnTo>
                  <a:lnTo>
                    <a:pt x="227894" y="35906"/>
                  </a:lnTo>
                  <a:lnTo>
                    <a:pt x="270750" y="95059"/>
                  </a:lnTo>
                  <a:lnTo>
                    <a:pt x="279654" y="136736"/>
                  </a:lnTo>
                  <a:lnTo>
                    <a:pt x="279654" y="187701"/>
                  </a:lnTo>
                  <a:lnTo>
                    <a:pt x="281217" y="184012"/>
                  </a:lnTo>
                  <a:lnTo>
                    <a:pt x="287274" y="142832"/>
                  </a:lnTo>
                  <a:close/>
                </a:path>
                <a:path w="287654" h="286385">
                  <a:moveTo>
                    <a:pt x="279654" y="187701"/>
                  </a:moveTo>
                  <a:lnTo>
                    <a:pt x="279654" y="150452"/>
                  </a:lnTo>
                  <a:lnTo>
                    <a:pt x="270713" y="191153"/>
                  </a:lnTo>
                  <a:lnTo>
                    <a:pt x="253186" y="224232"/>
                  </a:lnTo>
                  <a:lnTo>
                    <a:pt x="228894" y="249598"/>
                  </a:lnTo>
                  <a:lnTo>
                    <a:pt x="199663" y="267163"/>
                  </a:lnTo>
                  <a:lnTo>
                    <a:pt x="167315" y="276837"/>
                  </a:lnTo>
                  <a:lnTo>
                    <a:pt x="133674" y="278530"/>
                  </a:lnTo>
                  <a:lnTo>
                    <a:pt x="100564" y="272154"/>
                  </a:lnTo>
                  <a:lnTo>
                    <a:pt x="43231" y="234836"/>
                  </a:lnTo>
                  <a:lnTo>
                    <a:pt x="9906" y="164168"/>
                  </a:lnTo>
                  <a:lnTo>
                    <a:pt x="8382" y="150452"/>
                  </a:lnTo>
                  <a:lnTo>
                    <a:pt x="8382" y="184704"/>
                  </a:lnTo>
                  <a:lnTo>
                    <a:pt x="34136" y="236281"/>
                  </a:lnTo>
                  <a:lnTo>
                    <a:pt x="89247" y="276371"/>
                  </a:lnTo>
                  <a:lnTo>
                    <a:pt x="154866" y="286135"/>
                  </a:lnTo>
                  <a:lnTo>
                    <a:pt x="187633" y="279938"/>
                  </a:lnTo>
                  <a:lnTo>
                    <a:pt x="218245" y="266510"/>
                  </a:lnTo>
                  <a:lnTo>
                    <a:pt x="245109" y="245968"/>
                  </a:lnTo>
                  <a:lnTo>
                    <a:pt x="266631" y="218430"/>
                  </a:lnTo>
                  <a:lnTo>
                    <a:pt x="279654" y="187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016688" y="4325246"/>
            <a:ext cx="1915646" cy="210469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50429">
              <a:spcBef>
                <a:spcPts val="265"/>
              </a:spcBef>
            </a:pPr>
            <a:r>
              <a:rPr sz="1147" b="1" spc="9" dirty="0">
                <a:solidFill>
                  <a:srgbClr val="073E87"/>
                </a:solidFill>
                <a:latin typeface="Arial"/>
                <a:cs typeface="Arial"/>
              </a:rPr>
              <a:t>MD </a:t>
            </a:r>
            <a:r>
              <a:rPr sz="1147" b="1" spc="4" dirty="0">
                <a:solidFill>
                  <a:srgbClr val="073E87"/>
                </a:solidFill>
                <a:latin typeface="Arial"/>
                <a:cs typeface="Arial"/>
              </a:rPr>
              <a:t>Anderson League</a:t>
            </a:r>
            <a:r>
              <a:rPr sz="1147" b="1" spc="-79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1147" b="1" spc="4" dirty="0">
                <a:solidFill>
                  <a:srgbClr val="073E87"/>
                </a:solidFill>
                <a:latin typeface="Arial"/>
                <a:cs typeface="Arial"/>
              </a:rPr>
              <a:t>City</a:t>
            </a:r>
            <a:endParaRPr sz="1147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55908" y="4635424"/>
            <a:ext cx="1629895" cy="122763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Co-located </a:t>
            </a:r>
            <a:r>
              <a:rPr sz="706" b="1" spc="13" dirty="0">
                <a:solidFill>
                  <a:srgbClr val="073E87"/>
                </a:solidFill>
                <a:latin typeface="Arial"/>
                <a:cs typeface="Arial"/>
              </a:rPr>
              <a:t>with UTMB </a:t>
            </a: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Health</a:t>
            </a:r>
            <a:r>
              <a:rPr sz="706" b="1" spc="-132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Center</a:t>
            </a:r>
            <a:endParaRPr sz="706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16406" y="5413113"/>
            <a:ext cx="727262" cy="14106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7"/>
              </a:lnSpc>
            </a:pPr>
            <a:r>
              <a:rPr sz="927" b="1" spc="9" dirty="0">
                <a:solidFill>
                  <a:srgbClr val="441A00"/>
                </a:solidFill>
                <a:latin typeface="Arial"/>
                <a:cs typeface="Arial"/>
              </a:rPr>
              <a:t>League</a:t>
            </a:r>
            <a:r>
              <a:rPr sz="927" b="1" spc="-13" dirty="0">
                <a:solidFill>
                  <a:srgbClr val="441A00"/>
                </a:solidFill>
                <a:latin typeface="Arial"/>
                <a:cs typeface="Arial"/>
              </a:rPr>
              <a:t> </a:t>
            </a:r>
            <a:r>
              <a:rPr sz="927" b="1" spc="9" dirty="0">
                <a:solidFill>
                  <a:srgbClr val="441A00"/>
                </a:solidFill>
                <a:latin typeface="Arial"/>
                <a:cs typeface="Arial"/>
              </a:rPr>
              <a:t>City</a:t>
            </a:r>
            <a:endParaRPr sz="927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42302" y="4511040"/>
            <a:ext cx="790015" cy="672401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91892" indent="-80687">
              <a:spcBef>
                <a:spcPts val="110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Gynecological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Head </a:t>
            </a:r>
            <a:r>
              <a:rPr sz="706" b="1" spc="13" dirty="0">
                <a:solidFill>
                  <a:srgbClr val="073E87"/>
                </a:solidFill>
                <a:latin typeface="Arial"/>
                <a:cs typeface="Arial"/>
              </a:rPr>
              <a:t>and</a:t>
            </a:r>
            <a:r>
              <a:rPr sz="706" b="1" spc="-62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706" b="1" spc="13" dirty="0">
                <a:solidFill>
                  <a:srgbClr val="073E87"/>
                </a:solidFill>
                <a:latin typeface="Arial"/>
                <a:cs typeface="Arial"/>
              </a:rPr>
              <a:t>Neck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Neurologic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Thoracic</a:t>
            </a:r>
            <a:endParaRPr sz="706">
              <a:latin typeface="Arial"/>
              <a:cs typeface="Arial"/>
            </a:endParaRPr>
          </a:p>
          <a:p>
            <a:pPr marL="91892" marR="4483" indent="-80687">
              <a:lnSpc>
                <a:spcPct val="103099"/>
              </a:lnSpc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Biopsy and</a:t>
            </a:r>
            <a:r>
              <a:rPr sz="706" b="1" spc="-84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Lab  </a:t>
            </a: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services</a:t>
            </a:r>
            <a:endParaRPr sz="706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42520" y="4511058"/>
            <a:ext cx="710453" cy="557241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91892" indent="-80687">
              <a:spcBef>
                <a:spcPts val="110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Breast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Colorectal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Dermatology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Endocrine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Genitourinary</a:t>
            </a:r>
            <a:endParaRPr sz="706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89561" y="5485985"/>
            <a:ext cx="765362" cy="557241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91892" indent="-80687">
              <a:spcBef>
                <a:spcPts val="110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Gynecological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Head </a:t>
            </a:r>
            <a:r>
              <a:rPr sz="706" b="1" spc="13" dirty="0">
                <a:solidFill>
                  <a:srgbClr val="073E87"/>
                </a:solidFill>
                <a:latin typeface="Arial"/>
                <a:cs typeface="Arial"/>
              </a:rPr>
              <a:t>and</a:t>
            </a:r>
            <a:r>
              <a:rPr sz="706" b="1" spc="-79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706" b="1" spc="13" dirty="0">
                <a:solidFill>
                  <a:srgbClr val="073E87"/>
                </a:solidFill>
                <a:latin typeface="Arial"/>
                <a:cs typeface="Arial"/>
              </a:rPr>
              <a:t>Neck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Neurologic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Thoracic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13" dirty="0">
                <a:solidFill>
                  <a:srgbClr val="073E87"/>
                </a:solidFill>
                <a:latin typeface="Arial"/>
                <a:cs typeface="Arial"/>
              </a:rPr>
              <a:t>Lab</a:t>
            </a:r>
            <a:r>
              <a:rPr sz="706" b="1" spc="-13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services</a:t>
            </a:r>
            <a:endParaRPr sz="706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89778" y="5485985"/>
            <a:ext cx="710453" cy="557241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91892" indent="-80687">
              <a:spcBef>
                <a:spcPts val="110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Breast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Colorectal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Dermatology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Endocrine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Genitourinary</a:t>
            </a:r>
            <a:endParaRPr sz="706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45941" y="2180695"/>
            <a:ext cx="954741" cy="774480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91892" indent="-80687">
              <a:spcBef>
                <a:spcPts val="110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Gynecological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Head </a:t>
            </a:r>
            <a:r>
              <a:rPr sz="706" b="1" spc="13" dirty="0">
                <a:solidFill>
                  <a:srgbClr val="073E87"/>
                </a:solidFill>
                <a:latin typeface="Arial"/>
                <a:cs typeface="Arial"/>
              </a:rPr>
              <a:t>and</a:t>
            </a:r>
            <a:r>
              <a:rPr sz="706" b="1" spc="-4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706" b="1" spc="13" dirty="0">
                <a:solidFill>
                  <a:srgbClr val="073E87"/>
                </a:solidFill>
                <a:latin typeface="Arial"/>
                <a:cs typeface="Arial"/>
              </a:rPr>
              <a:t>Neck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Neurologic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Thoracic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13" dirty="0">
                <a:solidFill>
                  <a:srgbClr val="073E87"/>
                </a:solidFill>
                <a:latin typeface="Arial"/>
                <a:cs typeface="Arial"/>
              </a:rPr>
              <a:t>Lab</a:t>
            </a:r>
            <a:r>
              <a:rPr sz="706" b="1" spc="-4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services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Diagnostic</a:t>
            </a:r>
            <a:r>
              <a:rPr sz="706" b="1" spc="-4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Imaging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Pharmacy</a:t>
            </a:r>
            <a:endParaRPr sz="706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45480" y="2180724"/>
            <a:ext cx="710453" cy="557241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91892" indent="-80687">
              <a:spcBef>
                <a:spcPts val="110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Breast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Colorectal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Dermatology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Endocrine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Genitourinary</a:t>
            </a:r>
            <a:endParaRPr sz="706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071853" y="4810316"/>
            <a:ext cx="954741" cy="665861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91892" indent="-80687">
              <a:spcBef>
                <a:spcPts val="110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Gynecological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13" dirty="0">
                <a:solidFill>
                  <a:srgbClr val="073E87"/>
                </a:solidFill>
                <a:latin typeface="Arial"/>
                <a:cs typeface="Arial"/>
              </a:rPr>
              <a:t>Head and</a:t>
            </a:r>
            <a:r>
              <a:rPr sz="706" b="1" spc="-44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706" b="1" spc="13" dirty="0">
                <a:solidFill>
                  <a:srgbClr val="073E87"/>
                </a:solidFill>
                <a:latin typeface="Arial"/>
                <a:cs typeface="Arial"/>
              </a:rPr>
              <a:t>Neck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Neurologic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Thoracic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13" dirty="0">
                <a:solidFill>
                  <a:srgbClr val="073E87"/>
                </a:solidFill>
                <a:latin typeface="Arial"/>
                <a:cs typeface="Arial"/>
              </a:rPr>
              <a:t>Lab</a:t>
            </a:r>
            <a:r>
              <a:rPr sz="706" b="1" spc="-4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services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Diagnostic</a:t>
            </a:r>
            <a:r>
              <a:rPr sz="706" b="1" spc="-44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Imaging</a:t>
            </a:r>
            <a:endParaRPr sz="706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072070" y="4810317"/>
            <a:ext cx="710453" cy="557241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91892" indent="-80687">
              <a:spcBef>
                <a:spcPts val="110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Breast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Colorectal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Dermatology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9" dirty="0">
                <a:solidFill>
                  <a:srgbClr val="073E87"/>
                </a:solidFill>
                <a:latin typeface="Arial"/>
                <a:cs typeface="Arial"/>
              </a:rPr>
              <a:t>Endocrine</a:t>
            </a:r>
            <a:endParaRPr sz="706">
              <a:latin typeface="Arial"/>
              <a:cs typeface="Arial"/>
            </a:endParaRPr>
          </a:p>
          <a:p>
            <a:pPr marL="91892" indent="-80687">
              <a:spcBef>
                <a:spcPts val="26"/>
              </a:spcBef>
              <a:buFont typeface="Arial"/>
              <a:buChar char="•"/>
              <a:tabLst>
                <a:tab pos="91892" algn="l"/>
              </a:tabLst>
            </a:pPr>
            <a:r>
              <a:rPr sz="706" b="1" spc="4" dirty="0">
                <a:solidFill>
                  <a:srgbClr val="073E87"/>
                </a:solidFill>
                <a:latin typeface="Arial"/>
                <a:cs typeface="Arial"/>
              </a:rPr>
              <a:t>Genitourinary</a:t>
            </a:r>
            <a:endParaRPr sz="70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6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8738" y="5792227"/>
            <a:ext cx="486896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5"/>
              </a:lnSpc>
            </a:pPr>
            <a:r>
              <a:rPr sz="441" spc="-9" dirty="0">
                <a:latin typeface="Arial"/>
                <a:cs typeface="Arial"/>
              </a:rPr>
              <a:t>Copyright </a:t>
            </a:r>
            <a:r>
              <a:rPr sz="441" spc="-4" dirty="0">
                <a:latin typeface="Arial"/>
                <a:cs typeface="Arial"/>
              </a:rPr>
              <a:t>2020 ©</a:t>
            </a:r>
            <a:r>
              <a:rPr sz="441" spc="-31" dirty="0">
                <a:latin typeface="Arial"/>
                <a:cs typeface="Arial"/>
              </a:rPr>
              <a:t> </a:t>
            </a:r>
            <a:r>
              <a:rPr sz="441" spc="-4" dirty="0">
                <a:latin typeface="Arial"/>
                <a:cs typeface="Arial"/>
              </a:rPr>
              <a:t>P</a:t>
            </a:r>
            <a:endParaRPr sz="441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44079" y="1543721"/>
            <a:ext cx="5595321" cy="4628479"/>
            <a:chOff x="3610356" y="1749551"/>
            <a:chExt cx="6341363" cy="5245609"/>
          </a:xfrm>
        </p:grpSpPr>
        <p:sp>
          <p:nvSpPr>
            <p:cNvPr id="6" name="object 6"/>
            <p:cNvSpPr/>
            <p:nvPr/>
          </p:nvSpPr>
          <p:spPr>
            <a:xfrm>
              <a:off x="3703318" y="1801366"/>
              <a:ext cx="6248401" cy="51937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3610356" y="1749551"/>
              <a:ext cx="2462530" cy="4965065"/>
            </a:xfrm>
            <a:custGeom>
              <a:avLst/>
              <a:gdLst/>
              <a:ahLst/>
              <a:cxnLst/>
              <a:rect l="l" t="t" r="r" b="b"/>
              <a:pathLst>
                <a:path w="2462529" h="4965065">
                  <a:moveTo>
                    <a:pt x="1702460" y="2997822"/>
                  </a:moveTo>
                  <a:lnTo>
                    <a:pt x="1692732" y="3000413"/>
                  </a:lnTo>
                  <a:lnTo>
                    <a:pt x="1673733" y="3005048"/>
                  </a:lnTo>
                  <a:lnTo>
                    <a:pt x="1655292" y="3010966"/>
                  </a:lnTo>
                  <a:lnTo>
                    <a:pt x="1638300" y="3019806"/>
                  </a:lnTo>
                  <a:lnTo>
                    <a:pt x="1601724" y="3044190"/>
                  </a:lnTo>
                  <a:lnTo>
                    <a:pt x="1680895" y="3016720"/>
                  </a:lnTo>
                  <a:lnTo>
                    <a:pt x="1700491" y="2999422"/>
                  </a:lnTo>
                  <a:lnTo>
                    <a:pt x="1702460" y="2997822"/>
                  </a:lnTo>
                  <a:close/>
                </a:path>
                <a:path w="2462529" h="4965065">
                  <a:moveTo>
                    <a:pt x="2462111" y="4759833"/>
                  </a:moveTo>
                  <a:lnTo>
                    <a:pt x="2462022" y="4690872"/>
                  </a:lnTo>
                  <a:lnTo>
                    <a:pt x="2449830" y="4654296"/>
                  </a:lnTo>
                  <a:lnTo>
                    <a:pt x="2425446" y="4617720"/>
                  </a:lnTo>
                  <a:lnTo>
                    <a:pt x="2388870" y="4605528"/>
                  </a:lnTo>
                  <a:lnTo>
                    <a:pt x="2363622" y="4601146"/>
                  </a:lnTo>
                  <a:lnTo>
                    <a:pt x="2351252" y="4598467"/>
                  </a:lnTo>
                  <a:lnTo>
                    <a:pt x="2315718" y="4556760"/>
                  </a:lnTo>
                  <a:lnTo>
                    <a:pt x="2299805" y="4486275"/>
                  </a:lnTo>
                  <a:lnTo>
                    <a:pt x="2297607" y="4449826"/>
                  </a:lnTo>
                  <a:lnTo>
                    <a:pt x="2291334" y="4411218"/>
                  </a:lnTo>
                  <a:lnTo>
                    <a:pt x="2287409" y="4401121"/>
                  </a:lnTo>
                  <a:lnTo>
                    <a:pt x="2281136" y="4392079"/>
                  </a:lnTo>
                  <a:lnTo>
                    <a:pt x="2273858" y="4383468"/>
                  </a:lnTo>
                  <a:lnTo>
                    <a:pt x="2266950" y="4374642"/>
                  </a:lnTo>
                  <a:lnTo>
                    <a:pt x="2211006" y="4344746"/>
                  </a:lnTo>
                  <a:lnTo>
                    <a:pt x="2185466" y="4294098"/>
                  </a:lnTo>
                  <a:lnTo>
                    <a:pt x="2183600" y="4260253"/>
                  </a:lnTo>
                  <a:lnTo>
                    <a:pt x="2184158" y="4225683"/>
                  </a:lnTo>
                  <a:lnTo>
                    <a:pt x="2182368" y="4191762"/>
                  </a:lnTo>
                  <a:lnTo>
                    <a:pt x="2180031" y="4182618"/>
                  </a:lnTo>
                  <a:lnTo>
                    <a:pt x="2176843" y="4173474"/>
                  </a:lnTo>
                  <a:lnTo>
                    <a:pt x="2173363" y="4164330"/>
                  </a:lnTo>
                  <a:lnTo>
                    <a:pt x="2170176" y="4155186"/>
                  </a:lnTo>
                  <a:lnTo>
                    <a:pt x="2133600" y="4142994"/>
                  </a:lnTo>
                  <a:lnTo>
                    <a:pt x="2125065" y="4137075"/>
                  </a:lnTo>
                  <a:lnTo>
                    <a:pt x="2119122" y="4127563"/>
                  </a:lnTo>
                  <a:lnTo>
                    <a:pt x="2114308" y="4116641"/>
                  </a:lnTo>
                  <a:lnTo>
                    <a:pt x="2109216" y="4106418"/>
                  </a:lnTo>
                  <a:lnTo>
                    <a:pt x="2060448" y="4034028"/>
                  </a:lnTo>
                  <a:lnTo>
                    <a:pt x="2044814" y="4028300"/>
                  </a:lnTo>
                  <a:lnTo>
                    <a:pt x="2029104" y="4022979"/>
                  </a:lnTo>
                  <a:lnTo>
                    <a:pt x="2013826" y="4017099"/>
                  </a:lnTo>
                  <a:lnTo>
                    <a:pt x="1999488" y="4009644"/>
                  </a:lnTo>
                  <a:lnTo>
                    <a:pt x="1985010" y="4000055"/>
                  </a:lnTo>
                  <a:lnTo>
                    <a:pt x="1985010" y="3404235"/>
                  </a:lnTo>
                  <a:lnTo>
                    <a:pt x="2011680" y="3364230"/>
                  </a:lnTo>
                  <a:lnTo>
                    <a:pt x="2034921" y="3326892"/>
                  </a:lnTo>
                  <a:lnTo>
                    <a:pt x="2060448" y="3291840"/>
                  </a:lnTo>
                  <a:lnTo>
                    <a:pt x="2088197" y="3273844"/>
                  </a:lnTo>
                  <a:lnTo>
                    <a:pt x="2097024" y="3267456"/>
                  </a:lnTo>
                  <a:lnTo>
                    <a:pt x="2103831" y="3258959"/>
                  </a:lnTo>
                  <a:lnTo>
                    <a:pt x="2109787" y="3249739"/>
                  </a:lnTo>
                  <a:lnTo>
                    <a:pt x="2115451" y="3240240"/>
                  </a:lnTo>
                  <a:lnTo>
                    <a:pt x="2121408" y="3230880"/>
                  </a:lnTo>
                  <a:lnTo>
                    <a:pt x="2157984" y="3218688"/>
                  </a:lnTo>
                  <a:lnTo>
                    <a:pt x="2187435" y="3194012"/>
                  </a:lnTo>
                  <a:lnTo>
                    <a:pt x="2204466" y="3153257"/>
                  </a:lnTo>
                  <a:lnTo>
                    <a:pt x="2213483" y="3108642"/>
                  </a:lnTo>
                  <a:lnTo>
                    <a:pt x="2218944" y="3072384"/>
                  </a:lnTo>
                  <a:lnTo>
                    <a:pt x="2228926" y="3070479"/>
                  </a:lnTo>
                  <a:lnTo>
                    <a:pt x="2239416" y="3069145"/>
                  </a:lnTo>
                  <a:lnTo>
                    <a:pt x="2248624" y="3066389"/>
                  </a:lnTo>
                  <a:lnTo>
                    <a:pt x="2254758" y="3060192"/>
                  </a:lnTo>
                  <a:lnTo>
                    <a:pt x="2252903" y="3043517"/>
                  </a:lnTo>
                  <a:lnTo>
                    <a:pt x="2241131" y="3020479"/>
                  </a:lnTo>
                  <a:lnTo>
                    <a:pt x="2227211" y="2999016"/>
                  </a:lnTo>
                  <a:lnTo>
                    <a:pt x="2218944" y="2987040"/>
                  </a:lnTo>
                  <a:lnTo>
                    <a:pt x="2182660" y="2981312"/>
                  </a:lnTo>
                  <a:lnTo>
                    <a:pt x="2151024" y="2975991"/>
                  </a:lnTo>
                  <a:lnTo>
                    <a:pt x="2119820" y="2970111"/>
                  </a:lnTo>
                  <a:lnTo>
                    <a:pt x="2072386" y="2960116"/>
                  </a:lnTo>
                  <a:lnTo>
                    <a:pt x="2060155" y="2957131"/>
                  </a:lnTo>
                  <a:lnTo>
                    <a:pt x="2036064" y="2950464"/>
                  </a:lnTo>
                  <a:lnTo>
                    <a:pt x="1983193" y="2945282"/>
                  </a:lnTo>
                  <a:lnTo>
                    <a:pt x="1934718" y="2940558"/>
                  </a:lnTo>
                  <a:lnTo>
                    <a:pt x="1926043" y="2927223"/>
                  </a:lnTo>
                  <a:lnTo>
                    <a:pt x="1923173" y="2917939"/>
                  </a:lnTo>
                  <a:lnTo>
                    <a:pt x="1917954" y="2910078"/>
                  </a:lnTo>
                  <a:lnTo>
                    <a:pt x="1917954" y="2934462"/>
                  </a:lnTo>
                  <a:lnTo>
                    <a:pt x="1917954" y="2936316"/>
                  </a:lnTo>
                  <a:lnTo>
                    <a:pt x="1915248" y="2935401"/>
                  </a:lnTo>
                  <a:lnTo>
                    <a:pt x="1917954" y="2934462"/>
                  </a:lnTo>
                  <a:lnTo>
                    <a:pt x="1917954" y="2910078"/>
                  </a:lnTo>
                  <a:lnTo>
                    <a:pt x="1897087" y="2896882"/>
                  </a:lnTo>
                  <a:lnTo>
                    <a:pt x="1879092" y="2898749"/>
                  </a:lnTo>
                  <a:lnTo>
                    <a:pt x="1862226" y="2909328"/>
                  </a:lnTo>
                  <a:lnTo>
                    <a:pt x="1854708" y="2914916"/>
                  </a:lnTo>
                  <a:lnTo>
                    <a:pt x="1853946" y="2914650"/>
                  </a:lnTo>
                  <a:lnTo>
                    <a:pt x="1840801" y="2923413"/>
                  </a:lnTo>
                  <a:lnTo>
                    <a:pt x="1836686" y="2924581"/>
                  </a:lnTo>
                  <a:lnTo>
                    <a:pt x="1817077" y="2930461"/>
                  </a:lnTo>
                  <a:lnTo>
                    <a:pt x="1793036" y="2938348"/>
                  </a:lnTo>
                  <a:lnTo>
                    <a:pt x="1771650" y="2946654"/>
                  </a:lnTo>
                  <a:lnTo>
                    <a:pt x="1739963" y="2967253"/>
                  </a:lnTo>
                  <a:lnTo>
                    <a:pt x="1702460" y="2997822"/>
                  </a:lnTo>
                  <a:lnTo>
                    <a:pt x="1711452" y="2995422"/>
                  </a:lnTo>
                  <a:lnTo>
                    <a:pt x="1733791" y="2997289"/>
                  </a:lnTo>
                  <a:lnTo>
                    <a:pt x="1732584" y="2998444"/>
                  </a:lnTo>
                  <a:lnTo>
                    <a:pt x="1732064" y="2998978"/>
                  </a:lnTo>
                  <a:lnTo>
                    <a:pt x="1711502" y="3006115"/>
                  </a:lnTo>
                  <a:lnTo>
                    <a:pt x="1711502" y="3019717"/>
                  </a:lnTo>
                  <a:lnTo>
                    <a:pt x="1707642" y="3023616"/>
                  </a:lnTo>
                  <a:lnTo>
                    <a:pt x="1672272" y="3035452"/>
                  </a:lnTo>
                  <a:lnTo>
                    <a:pt x="1711502" y="3019717"/>
                  </a:lnTo>
                  <a:lnTo>
                    <a:pt x="1711502" y="3006115"/>
                  </a:lnTo>
                  <a:lnTo>
                    <a:pt x="1680895" y="3016720"/>
                  </a:lnTo>
                  <a:lnTo>
                    <a:pt x="1666303" y="3029597"/>
                  </a:lnTo>
                  <a:lnTo>
                    <a:pt x="1650492" y="3044190"/>
                  </a:lnTo>
                  <a:lnTo>
                    <a:pt x="1671802" y="3035643"/>
                  </a:lnTo>
                  <a:lnTo>
                    <a:pt x="1669491" y="3037294"/>
                  </a:lnTo>
                  <a:lnTo>
                    <a:pt x="1639252" y="3060814"/>
                  </a:lnTo>
                  <a:lnTo>
                    <a:pt x="1597914" y="3084576"/>
                  </a:lnTo>
                  <a:lnTo>
                    <a:pt x="1578762" y="3089529"/>
                  </a:lnTo>
                  <a:lnTo>
                    <a:pt x="1569300" y="3091865"/>
                  </a:lnTo>
                  <a:lnTo>
                    <a:pt x="1561338" y="3096768"/>
                  </a:lnTo>
                  <a:lnTo>
                    <a:pt x="1556537" y="3104845"/>
                  </a:lnTo>
                  <a:lnTo>
                    <a:pt x="1554378" y="3114484"/>
                  </a:lnTo>
                  <a:lnTo>
                    <a:pt x="1552651" y="3124416"/>
                  </a:lnTo>
                  <a:lnTo>
                    <a:pt x="1549146" y="3133344"/>
                  </a:lnTo>
                  <a:lnTo>
                    <a:pt x="1535112" y="3155251"/>
                  </a:lnTo>
                  <a:lnTo>
                    <a:pt x="1519809" y="3176587"/>
                  </a:lnTo>
                  <a:lnTo>
                    <a:pt x="1488186" y="3218688"/>
                  </a:lnTo>
                  <a:lnTo>
                    <a:pt x="1494751" y="3223564"/>
                  </a:lnTo>
                  <a:lnTo>
                    <a:pt x="1504188" y="3228505"/>
                  </a:lnTo>
                  <a:lnTo>
                    <a:pt x="1514754" y="3249879"/>
                  </a:lnTo>
                  <a:lnTo>
                    <a:pt x="1519682" y="3276600"/>
                  </a:lnTo>
                  <a:lnTo>
                    <a:pt x="963168" y="3276600"/>
                  </a:lnTo>
                  <a:lnTo>
                    <a:pt x="963168" y="0"/>
                  </a:lnTo>
                  <a:lnTo>
                    <a:pt x="0" y="0"/>
                  </a:lnTo>
                  <a:lnTo>
                    <a:pt x="0" y="3343656"/>
                  </a:lnTo>
                  <a:lnTo>
                    <a:pt x="88392" y="3343656"/>
                  </a:lnTo>
                  <a:lnTo>
                    <a:pt x="88392" y="4959096"/>
                  </a:lnTo>
                  <a:lnTo>
                    <a:pt x="1710232" y="4959096"/>
                  </a:lnTo>
                  <a:lnTo>
                    <a:pt x="1729740" y="4964811"/>
                  </a:lnTo>
                  <a:lnTo>
                    <a:pt x="1756410" y="4963287"/>
                  </a:lnTo>
                  <a:lnTo>
                    <a:pt x="1779028" y="4959096"/>
                  </a:lnTo>
                  <a:lnTo>
                    <a:pt x="1978456" y="4959096"/>
                  </a:lnTo>
                  <a:lnTo>
                    <a:pt x="1987677" y="4960340"/>
                  </a:lnTo>
                  <a:lnTo>
                    <a:pt x="2004225" y="4961420"/>
                  </a:lnTo>
                  <a:lnTo>
                    <a:pt x="2020062" y="4959858"/>
                  </a:lnTo>
                  <a:lnTo>
                    <a:pt x="2068334" y="4958613"/>
                  </a:lnTo>
                  <a:lnTo>
                    <a:pt x="2120646" y="4957978"/>
                  </a:lnTo>
                  <a:lnTo>
                    <a:pt x="2275954" y="4957470"/>
                  </a:lnTo>
                  <a:lnTo>
                    <a:pt x="2318562" y="4957026"/>
                  </a:lnTo>
                  <a:lnTo>
                    <a:pt x="2388463" y="4954143"/>
                  </a:lnTo>
                  <a:lnTo>
                    <a:pt x="2417826" y="4943094"/>
                  </a:lnTo>
                  <a:lnTo>
                    <a:pt x="2426170" y="4940884"/>
                  </a:lnTo>
                  <a:lnTo>
                    <a:pt x="2431440" y="4940820"/>
                  </a:lnTo>
                  <a:lnTo>
                    <a:pt x="2434856" y="4930457"/>
                  </a:lnTo>
                  <a:lnTo>
                    <a:pt x="2437638" y="4897374"/>
                  </a:lnTo>
                  <a:lnTo>
                    <a:pt x="2450706" y="4858423"/>
                  </a:lnTo>
                  <a:lnTo>
                    <a:pt x="2458059" y="4830940"/>
                  </a:lnTo>
                  <a:lnTo>
                    <a:pt x="2461336" y="4802302"/>
                  </a:lnTo>
                  <a:lnTo>
                    <a:pt x="2462111" y="47598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3000" y="90992"/>
            <a:ext cx="10896599" cy="961235"/>
          </a:xfrm>
          <a:prstGeom prst="rect">
            <a:avLst/>
          </a:prstGeom>
        </p:spPr>
        <p:txBody>
          <a:bodyPr vert="horz" wrap="square" lIns="0" tIns="98499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Allocate and Integrate Care Across Sites</a:t>
            </a:r>
          </a:p>
          <a:p>
            <a:pPr marL="1681" algn="ctr">
              <a:spcBef>
                <a:spcPts val="22"/>
              </a:spcBef>
            </a:pPr>
            <a:r>
              <a:rPr sz="2400" u="sng" spc="9" dirty="0">
                <a:uFill>
                  <a:solidFill>
                    <a:srgbClr val="000000"/>
                  </a:solidFill>
                </a:uFill>
              </a:rPr>
              <a:t>Children’s Hospital </a:t>
            </a:r>
            <a:r>
              <a:rPr sz="2400" u="sng" spc="13" dirty="0">
                <a:uFill>
                  <a:solidFill>
                    <a:srgbClr val="000000"/>
                  </a:solidFill>
                </a:uFill>
              </a:rPr>
              <a:t>of </a:t>
            </a:r>
            <a:r>
              <a:rPr sz="2400" u="sng" spc="9" dirty="0">
                <a:uFill>
                  <a:solidFill>
                    <a:srgbClr val="000000"/>
                  </a:solidFill>
                </a:uFill>
              </a:rPr>
              <a:t>Philadelphia </a:t>
            </a:r>
            <a:r>
              <a:rPr sz="2400" u="sng" spc="13" dirty="0">
                <a:uFill>
                  <a:solidFill>
                    <a:srgbClr val="000000"/>
                  </a:solidFill>
                </a:uFill>
              </a:rPr>
              <a:t>Care</a:t>
            </a:r>
            <a:r>
              <a:rPr sz="2400" u="sng" spc="-62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spc="9" dirty="0">
                <a:uFill>
                  <a:solidFill>
                    <a:srgbClr val="000000"/>
                  </a:solidFill>
                </a:uFill>
              </a:rPr>
              <a:t>Network</a:t>
            </a:r>
            <a:endParaRPr sz="2400" dirty="0"/>
          </a:p>
        </p:txBody>
      </p:sp>
      <p:sp>
        <p:nvSpPr>
          <p:cNvPr id="10" name="object 10"/>
          <p:cNvSpPr/>
          <p:nvPr/>
        </p:nvSpPr>
        <p:spPr>
          <a:xfrm>
            <a:off x="1890612" y="2179372"/>
            <a:ext cx="308480" cy="265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1880253" y="2923303"/>
            <a:ext cx="285842" cy="249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1878998" y="2556869"/>
            <a:ext cx="312335" cy="217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1892820" y="3319318"/>
            <a:ext cx="261847" cy="2414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1884320" y="3737523"/>
            <a:ext cx="285137" cy="2613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1918115" y="4390225"/>
            <a:ext cx="185545" cy="1691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1882436" y="5527326"/>
            <a:ext cx="243319" cy="1854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1928960" y="4745859"/>
            <a:ext cx="189458" cy="1773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1921554" y="5083218"/>
            <a:ext cx="196848" cy="2135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 txBox="1"/>
          <p:nvPr/>
        </p:nvSpPr>
        <p:spPr>
          <a:xfrm>
            <a:off x="2296006" y="5762875"/>
            <a:ext cx="1548612" cy="144787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 marL="11206">
              <a:spcBef>
                <a:spcPts val="124"/>
              </a:spcBef>
            </a:pPr>
            <a:r>
              <a:rPr sz="838" spc="13" dirty="0">
                <a:latin typeface="Arial"/>
                <a:cs typeface="Arial"/>
              </a:rPr>
              <a:t>in </a:t>
            </a:r>
            <a:r>
              <a:rPr sz="838" spc="18" dirty="0">
                <a:latin typeface="Arial"/>
                <a:cs typeface="Arial"/>
              </a:rPr>
              <a:t>more </a:t>
            </a:r>
            <a:r>
              <a:rPr sz="838" spc="13" dirty="0">
                <a:latin typeface="Arial"/>
                <a:cs typeface="Arial"/>
              </a:rPr>
              <a:t>tertiary adult</a:t>
            </a:r>
            <a:r>
              <a:rPr sz="838" spc="-66" dirty="0">
                <a:latin typeface="Arial"/>
                <a:cs typeface="Arial"/>
              </a:rPr>
              <a:t> </a:t>
            </a:r>
            <a:r>
              <a:rPr sz="838" spc="9" dirty="0">
                <a:latin typeface="Arial"/>
                <a:cs typeface="Arial"/>
              </a:rPr>
              <a:t>hospital.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12664" y="1672726"/>
            <a:ext cx="297136" cy="261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 txBox="1"/>
          <p:nvPr/>
        </p:nvSpPr>
        <p:spPr>
          <a:xfrm>
            <a:off x="1905000" y="1717326"/>
            <a:ext cx="3217209" cy="4139021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 marL="369814">
              <a:spcBef>
                <a:spcPts val="124"/>
              </a:spcBef>
            </a:pPr>
            <a:r>
              <a:rPr sz="838" spc="22" dirty="0">
                <a:latin typeface="Arial"/>
                <a:cs typeface="Arial"/>
              </a:rPr>
              <a:t>CHOP </a:t>
            </a:r>
            <a:r>
              <a:rPr sz="838" spc="18" dirty="0">
                <a:latin typeface="Arial"/>
                <a:cs typeface="Arial"/>
              </a:rPr>
              <a:t>Main</a:t>
            </a:r>
            <a:r>
              <a:rPr sz="838" spc="-31" dirty="0">
                <a:latin typeface="Arial"/>
                <a:cs typeface="Arial"/>
              </a:rPr>
              <a:t> </a:t>
            </a:r>
            <a:r>
              <a:rPr sz="838" spc="13" dirty="0">
                <a:latin typeface="Arial"/>
                <a:cs typeface="Arial"/>
              </a:rPr>
              <a:t>Campus</a:t>
            </a:r>
            <a:endParaRPr sz="838" dirty="0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794" dirty="0">
              <a:latin typeface="Arial"/>
              <a:cs typeface="Arial"/>
            </a:endParaRPr>
          </a:p>
          <a:p>
            <a:pPr marL="120470"/>
            <a:r>
              <a:rPr sz="1147" b="1" spc="4" dirty="0">
                <a:latin typeface="Arial"/>
                <a:cs typeface="Arial"/>
              </a:rPr>
              <a:t>Wholly-Owned Outpatient</a:t>
            </a:r>
            <a:r>
              <a:rPr sz="1147" b="1" spc="35" dirty="0">
                <a:latin typeface="Arial"/>
                <a:cs typeface="Arial"/>
              </a:rPr>
              <a:t> </a:t>
            </a:r>
            <a:r>
              <a:rPr sz="1147" b="1" spc="4" dirty="0">
                <a:latin typeface="Arial"/>
                <a:cs typeface="Arial"/>
              </a:rPr>
              <a:t>Units</a:t>
            </a:r>
            <a:endParaRPr sz="1147" dirty="0">
              <a:latin typeface="Arial"/>
              <a:cs typeface="Arial"/>
            </a:endParaRPr>
          </a:p>
          <a:p>
            <a:pPr marL="369814">
              <a:spcBef>
                <a:spcPts val="874"/>
              </a:spcBef>
            </a:pPr>
            <a:r>
              <a:rPr sz="838" spc="13" dirty="0">
                <a:latin typeface="Arial"/>
                <a:cs typeface="Arial"/>
              </a:rPr>
              <a:t>Primary </a:t>
            </a:r>
            <a:r>
              <a:rPr sz="838" spc="18" dirty="0">
                <a:latin typeface="Arial"/>
                <a:cs typeface="Arial"/>
              </a:rPr>
              <a:t>Care</a:t>
            </a:r>
            <a:r>
              <a:rPr sz="838" spc="-13" dirty="0">
                <a:latin typeface="Arial"/>
                <a:cs typeface="Arial"/>
              </a:rPr>
              <a:t> </a:t>
            </a:r>
            <a:r>
              <a:rPr sz="838" spc="13" dirty="0">
                <a:latin typeface="Arial"/>
                <a:cs typeface="Arial"/>
              </a:rPr>
              <a:t>Practices</a:t>
            </a:r>
            <a:endParaRPr sz="838" dirty="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1368" dirty="0">
              <a:latin typeface="Arial"/>
              <a:cs typeface="Arial"/>
            </a:endParaRPr>
          </a:p>
          <a:p>
            <a:pPr marL="355806"/>
            <a:r>
              <a:rPr sz="838" spc="13" dirty="0">
                <a:latin typeface="Arial"/>
                <a:cs typeface="Arial"/>
              </a:rPr>
              <a:t>Specialty </a:t>
            </a:r>
            <a:r>
              <a:rPr sz="838" spc="18" dirty="0">
                <a:latin typeface="Arial"/>
                <a:cs typeface="Arial"/>
              </a:rPr>
              <a:t>Care</a:t>
            </a:r>
            <a:r>
              <a:rPr sz="838" spc="-18" dirty="0">
                <a:latin typeface="Arial"/>
                <a:cs typeface="Arial"/>
              </a:rPr>
              <a:t> </a:t>
            </a:r>
            <a:r>
              <a:rPr sz="838" spc="13" dirty="0">
                <a:latin typeface="Arial"/>
                <a:cs typeface="Arial"/>
              </a:rPr>
              <a:t>Centers</a:t>
            </a:r>
            <a:endParaRPr sz="838" dirty="0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1191" dirty="0">
              <a:latin typeface="Arial"/>
              <a:cs typeface="Arial"/>
            </a:endParaRPr>
          </a:p>
          <a:p>
            <a:pPr marL="366452" marR="801824">
              <a:lnSpc>
                <a:spcPct val="104200"/>
              </a:lnSpc>
            </a:pPr>
            <a:r>
              <a:rPr sz="838" spc="13" dirty="0">
                <a:latin typeface="Arial"/>
                <a:cs typeface="Arial"/>
              </a:rPr>
              <a:t>Specialty </a:t>
            </a:r>
            <a:r>
              <a:rPr sz="838" spc="18" dirty="0">
                <a:latin typeface="Arial"/>
                <a:cs typeface="Arial"/>
              </a:rPr>
              <a:t>Care </a:t>
            </a:r>
            <a:r>
              <a:rPr sz="838" spc="9" dirty="0">
                <a:latin typeface="Arial"/>
                <a:cs typeface="Arial"/>
              </a:rPr>
              <a:t>Center, </a:t>
            </a:r>
            <a:r>
              <a:rPr sz="838" spc="18" dirty="0">
                <a:latin typeface="Arial"/>
                <a:cs typeface="Arial"/>
              </a:rPr>
              <a:t>Surgery</a:t>
            </a:r>
            <a:r>
              <a:rPr sz="838" spc="-101" dirty="0">
                <a:latin typeface="Arial"/>
                <a:cs typeface="Arial"/>
              </a:rPr>
              <a:t> </a:t>
            </a:r>
            <a:r>
              <a:rPr sz="838" spc="18" dirty="0">
                <a:latin typeface="Arial"/>
                <a:cs typeface="Arial"/>
              </a:rPr>
              <a:t>Center  </a:t>
            </a:r>
            <a:r>
              <a:rPr sz="838" spc="22" dirty="0">
                <a:latin typeface="Arial"/>
                <a:cs typeface="Arial"/>
              </a:rPr>
              <a:t>&amp; </a:t>
            </a:r>
            <a:r>
              <a:rPr sz="838" spc="13" dirty="0">
                <a:latin typeface="Arial"/>
                <a:cs typeface="Arial"/>
              </a:rPr>
              <a:t>After-Hours </a:t>
            </a:r>
            <a:r>
              <a:rPr sz="838" spc="18" dirty="0">
                <a:latin typeface="Arial"/>
                <a:cs typeface="Arial"/>
              </a:rPr>
              <a:t>Urgent</a:t>
            </a:r>
            <a:r>
              <a:rPr sz="838" spc="-84" dirty="0">
                <a:latin typeface="Arial"/>
                <a:cs typeface="Arial"/>
              </a:rPr>
              <a:t> </a:t>
            </a:r>
            <a:r>
              <a:rPr sz="838" spc="18" dirty="0">
                <a:latin typeface="Arial"/>
                <a:cs typeface="Arial"/>
              </a:rPr>
              <a:t>Care</a:t>
            </a:r>
            <a:endParaRPr sz="838" dirty="0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368" dirty="0">
              <a:latin typeface="Arial"/>
              <a:cs typeface="Arial"/>
            </a:endParaRPr>
          </a:p>
          <a:p>
            <a:pPr marL="353564" marR="852253">
              <a:lnSpc>
                <a:spcPct val="104200"/>
              </a:lnSpc>
            </a:pPr>
            <a:r>
              <a:rPr sz="838" spc="13" dirty="0">
                <a:latin typeface="Arial"/>
                <a:cs typeface="Arial"/>
              </a:rPr>
              <a:t>Specialty </a:t>
            </a:r>
            <a:r>
              <a:rPr sz="838" spc="18" dirty="0">
                <a:latin typeface="Arial"/>
                <a:cs typeface="Arial"/>
              </a:rPr>
              <a:t>Care </a:t>
            </a:r>
            <a:r>
              <a:rPr sz="838" spc="22" dirty="0">
                <a:latin typeface="Arial"/>
                <a:cs typeface="Arial"/>
              </a:rPr>
              <a:t>&amp; </a:t>
            </a:r>
            <a:r>
              <a:rPr sz="838" spc="13" dirty="0">
                <a:latin typeface="Arial"/>
                <a:cs typeface="Arial"/>
              </a:rPr>
              <a:t>Surgery </a:t>
            </a:r>
            <a:r>
              <a:rPr sz="838" spc="18" dirty="0">
                <a:latin typeface="Arial"/>
                <a:cs typeface="Arial"/>
              </a:rPr>
              <a:t>Centers</a:t>
            </a:r>
            <a:r>
              <a:rPr sz="838" spc="-93" dirty="0">
                <a:latin typeface="Arial"/>
                <a:cs typeface="Arial"/>
              </a:rPr>
              <a:t> </a:t>
            </a:r>
            <a:r>
              <a:rPr sz="838" spc="13" dirty="0">
                <a:latin typeface="Arial"/>
                <a:cs typeface="Arial"/>
              </a:rPr>
              <a:t>(no  urgent</a:t>
            </a:r>
            <a:r>
              <a:rPr sz="838" spc="-4" dirty="0">
                <a:latin typeface="Arial"/>
                <a:cs typeface="Arial"/>
              </a:rPr>
              <a:t> </a:t>
            </a:r>
            <a:r>
              <a:rPr sz="838" spc="13" dirty="0">
                <a:latin typeface="Arial"/>
                <a:cs typeface="Arial"/>
              </a:rPr>
              <a:t>care)</a:t>
            </a:r>
            <a:endParaRPr sz="838" dirty="0">
              <a:latin typeface="Arial"/>
              <a:cs typeface="Arial"/>
            </a:endParaRPr>
          </a:p>
          <a:p>
            <a:pPr marL="373175" marR="474594">
              <a:lnSpc>
                <a:spcPct val="104200"/>
              </a:lnSpc>
              <a:spcBef>
                <a:spcPts val="777"/>
              </a:spcBef>
            </a:pPr>
            <a:r>
              <a:rPr sz="838" spc="13" dirty="0">
                <a:latin typeface="Arial"/>
                <a:cs typeface="Arial"/>
              </a:rPr>
              <a:t>Specialty </a:t>
            </a:r>
            <a:r>
              <a:rPr sz="838" spc="18" dirty="0">
                <a:latin typeface="Arial"/>
                <a:cs typeface="Arial"/>
              </a:rPr>
              <a:t>Care </a:t>
            </a:r>
            <a:r>
              <a:rPr sz="838" spc="9" dirty="0">
                <a:latin typeface="Arial"/>
                <a:cs typeface="Arial"/>
              </a:rPr>
              <a:t>Center, </a:t>
            </a:r>
            <a:r>
              <a:rPr sz="838" spc="18" dirty="0">
                <a:latin typeface="Arial"/>
                <a:cs typeface="Arial"/>
              </a:rPr>
              <a:t>Surgery </a:t>
            </a:r>
            <a:r>
              <a:rPr sz="838" spc="9" dirty="0">
                <a:latin typeface="Arial"/>
                <a:cs typeface="Arial"/>
              </a:rPr>
              <a:t>Center,</a:t>
            </a:r>
            <a:r>
              <a:rPr sz="838" spc="-154" dirty="0">
                <a:latin typeface="Arial"/>
                <a:cs typeface="Arial"/>
              </a:rPr>
              <a:t> </a:t>
            </a:r>
            <a:r>
              <a:rPr sz="838" spc="13" dirty="0">
                <a:latin typeface="Arial"/>
                <a:cs typeface="Arial"/>
              </a:rPr>
              <a:t>After-  </a:t>
            </a:r>
            <a:r>
              <a:rPr sz="838" spc="18" dirty="0">
                <a:latin typeface="Arial"/>
                <a:cs typeface="Arial"/>
              </a:rPr>
              <a:t>Hours Urgent Care </a:t>
            </a:r>
            <a:r>
              <a:rPr sz="838" spc="22" dirty="0">
                <a:latin typeface="Arial"/>
                <a:cs typeface="Arial"/>
              </a:rPr>
              <a:t>&amp; Home</a:t>
            </a:r>
            <a:r>
              <a:rPr sz="838" spc="-84" dirty="0">
                <a:latin typeface="Arial"/>
                <a:cs typeface="Arial"/>
              </a:rPr>
              <a:t> </a:t>
            </a:r>
            <a:r>
              <a:rPr sz="838" spc="18" dirty="0">
                <a:latin typeface="Arial"/>
                <a:cs typeface="Arial"/>
              </a:rPr>
              <a:t>Care</a:t>
            </a:r>
            <a:endParaRPr sz="838" dirty="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927" dirty="0">
              <a:latin typeface="Arial"/>
              <a:cs typeface="Arial"/>
            </a:endParaRPr>
          </a:p>
          <a:p>
            <a:pPr marL="11206"/>
            <a:r>
              <a:rPr sz="1147" b="1" spc="4" dirty="0">
                <a:latin typeface="Arial"/>
                <a:cs typeface="Arial"/>
              </a:rPr>
              <a:t>Community Hospital </a:t>
            </a:r>
            <a:r>
              <a:rPr sz="1147" b="1" dirty="0">
                <a:latin typeface="Arial"/>
                <a:cs typeface="Arial"/>
              </a:rPr>
              <a:t>Inpatient</a:t>
            </a:r>
            <a:r>
              <a:rPr sz="1147" b="1" spc="31" dirty="0">
                <a:latin typeface="Arial"/>
                <a:cs typeface="Arial"/>
              </a:rPr>
              <a:t> </a:t>
            </a:r>
            <a:r>
              <a:rPr sz="1147" b="1" spc="4" dirty="0">
                <a:latin typeface="Arial"/>
                <a:cs typeface="Arial"/>
              </a:rPr>
              <a:t>Partnerships</a:t>
            </a:r>
            <a:endParaRPr sz="1147" dirty="0">
              <a:latin typeface="Arial"/>
              <a:cs typeface="Arial"/>
            </a:endParaRPr>
          </a:p>
          <a:p>
            <a:pPr marL="331151">
              <a:spcBef>
                <a:spcPts val="891"/>
              </a:spcBef>
            </a:pPr>
            <a:r>
              <a:rPr sz="838" spc="22" dirty="0">
                <a:latin typeface="Arial"/>
                <a:cs typeface="Arial"/>
              </a:rPr>
              <a:t>CHOP </a:t>
            </a:r>
            <a:r>
              <a:rPr sz="838" spc="13" dirty="0">
                <a:latin typeface="Arial"/>
                <a:cs typeface="Arial"/>
              </a:rPr>
              <a:t>Newborn</a:t>
            </a:r>
            <a:r>
              <a:rPr sz="838" spc="-26" dirty="0">
                <a:latin typeface="Arial"/>
                <a:cs typeface="Arial"/>
              </a:rPr>
              <a:t> </a:t>
            </a:r>
            <a:r>
              <a:rPr sz="838" spc="13" dirty="0">
                <a:latin typeface="Arial"/>
                <a:cs typeface="Arial"/>
              </a:rPr>
              <a:t>Care</a:t>
            </a:r>
            <a:endParaRPr sz="838" dirty="0">
              <a:latin typeface="Arial"/>
              <a:cs typeface="Arial"/>
            </a:endParaRPr>
          </a:p>
          <a:p>
            <a:pPr>
              <a:spcBef>
                <a:spcPts val="44"/>
              </a:spcBef>
            </a:pPr>
            <a:endParaRPr sz="1368" dirty="0">
              <a:latin typeface="Arial"/>
              <a:cs typeface="Arial"/>
            </a:endParaRPr>
          </a:p>
          <a:p>
            <a:pPr marL="315462"/>
            <a:r>
              <a:rPr sz="838" spc="22" dirty="0">
                <a:latin typeface="Arial"/>
                <a:cs typeface="Arial"/>
              </a:rPr>
              <a:t>CHOP </a:t>
            </a:r>
            <a:r>
              <a:rPr sz="838" spc="13" dirty="0">
                <a:latin typeface="Arial"/>
                <a:cs typeface="Arial"/>
              </a:rPr>
              <a:t>Pediatric</a:t>
            </a:r>
            <a:r>
              <a:rPr sz="838" spc="-40" dirty="0">
                <a:latin typeface="Arial"/>
                <a:cs typeface="Arial"/>
              </a:rPr>
              <a:t> </a:t>
            </a:r>
            <a:r>
              <a:rPr sz="838" spc="13" dirty="0">
                <a:latin typeface="Arial"/>
                <a:cs typeface="Arial"/>
              </a:rPr>
              <a:t>Care</a:t>
            </a:r>
            <a:endParaRPr sz="838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71" dirty="0">
              <a:latin typeface="Arial"/>
              <a:cs typeface="Arial"/>
            </a:endParaRPr>
          </a:p>
          <a:p>
            <a:pPr>
              <a:spcBef>
                <a:spcPts val="22"/>
              </a:spcBef>
            </a:pPr>
            <a:endParaRPr sz="794" dirty="0">
              <a:latin typeface="Arial"/>
              <a:cs typeface="Arial"/>
            </a:endParaRPr>
          </a:p>
          <a:p>
            <a:pPr marL="301454">
              <a:spcBef>
                <a:spcPts val="4"/>
              </a:spcBef>
            </a:pPr>
            <a:r>
              <a:rPr sz="838" spc="22" dirty="0">
                <a:latin typeface="Arial"/>
                <a:cs typeface="Arial"/>
              </a:rPr>
              <a:t>CHOP </a:t>
            </a:r>
            <a:r>
              <a:rPr sz="838" spc="13" dirty="0">
                <a:latin typeface="Arial"/>
                <a:cs typeface="Arial"/>
              </a:rPr>
              <a:t>Newborn </a:t>
            </a:r>
            <a:r>
              <a:rPr sz="838" spc="22" dirty="0">
                <a:latin typeface="Arial"/>
                <a:cs typeface="Arial"/>
              </a:rPr>
              <a:t>&amp; </a:t>
            </a:r>
            <a:r>
              <a:rPr sz="838" spc="9" dirty="0">
                <a:latin typeface="Arial"/>
                <a:cs typeface="Arial"/>
              </a:rPr>
              <a:t>Pediatric</a:t>
            </a:r>
            <a:r>
              <a:rPr sz="838" spc="-57" dirty="0">
                <a:latin typeface="Arial"/>
                <a:cs typeface="Arial"/>
              </a:rPr>
              <a:t> </a:t>
            </a:r>
            <a:r>
              <a:rPr sz="838" spc="13" dirty="0">
                <a:latin typeface="Arial"/>
                <a:cs typeface="Arial"/>
              </a:rPr>
              <a:t>Care</a:t>
            </a:r>
            <a:endParaRPr sz="838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71" dirty="0">
              <a:latin typeface="Arial"/>
              <a:cs typeface="Arial"/>
            </a:endParaRPr>
          </a:p>
          <a:p>
            <a:pPr marL="322747" marR="538471">
              <a:lnSpc>
                <a:spcPct val="104200"/>
              </a:lnSpc>
              <a:spcBef>
                <a:spcPts val="706"/>
              </a:spcBef>
            </a:pPr>
            <a:r>
              <a:rPr sz="838" spc="13" dirty="0">
                <a:latin typeface="Arial"/>
                <a:cs typeface="Arial"/>
              </a:rPr>
              <a:t>Hospital </a:t>
            </a:r>
            <a:r>
              <a:rPr sz="838" spc="22" dirty="0">
                <a:latin typeface="Arial"/>
                <a:cs typeface="Arial"/>
              </a:rPr>
              <a:t>&amp; </a:t>
            </a:r>
            <a:r>
              <a:rPr sz="838" spc="13" dirty="0">
                <a:latin typeface="Arial"/>
                <a:cs typeface="Arial"/>
              </a:rPr>
              <a:t>Integrated Specialty </a:t>
            </a:r>
            <a:r>
              <a:rPr sz="838" spc="18" dirty="0">
                <a:latin typeface="Arial"/>
                <a:cs typeface="Arial"/>
              </a:rPr>
              <a:t>Program</a:t>
            </a:r>
            <a:r>
              <a:rPr sz="838" spc="-84" dirty="0">
                <a:latin typeface="Arial"/>
                <a:cs typeface="Arial"/>
              </a:rPr>
              <a:t> </a:t>
            </a:r>
            <a:r>
              <a:rPr sz="838" spc="13" dirty="0">
                <a:latin typeface="Arial"/>
                <a:cs typeface="Arial"/>
              </a:rPr>
              <a:t>with  </a:t>
            </a:r>
            <a:r>
              <a:rPr sz="838" spc="9" dirty="0">
                <a:latin typeface="Arial"/>
                <a:cs typeface="Arial"/>
              </a:rPr>
              <a:t>Virtua </a:t>
            </a:r>
            <a:r>
              <a:rPr sz="838" spc="13" dirty="0">
                <a:latin typeface="Arial"/>
                <a:cs typeface="Arial"/>
              </a:rPr>
              <a:t>Health </a:t>
            </a:r>
            <a:r>
              <a:rPr sz="838" spc="18" dirty="0">
                <a:latin typeface="Arial"/>
                <a:cs typeface="Arial"/>
              </a:rPr>
              <a:t>and </a:t>
            </a:r>
            <a:r>
              <a:rPr sz="838" spc="13" dirty="0">
                <a:latin typeface="Arial"/>
                <a:cs typeface="Arial"/>
              </a:rPr>
              <a:t>Mt. Sinai. </a:t>
            </a:r>
            <a:r>
              <a:rPr sz="838" spc="22" dirty="0">
                <a:latin typeface="Arial"/>
                <a:cs typeface="Arial"/>
              </a:rPr>
              <a:t>CHOP</a:t>
            </a:r>
            <a:r>
              <a:rPr sz="838" spc="-62" dirty="0">
                <a:latin typeface="Arial"/>
                <a:cs typeface="Arial"/>
              </a:rPr>
              <a:t> </a:t>
            </a:r>
            <a:r>
              <a:rPr sz="838" spc="13" dirty="0">
                <a:latin typeface="Arial"/>
                <a:cs typeface="Arial"/>
              </a:rPr>
              <a:t>services</a:t>
            </a:r>
            <a:endParaRPr sz="83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9067800" cy="492443"/>
          </a:xfrm>
        </p:spPr>
        <p:txBody>
          <a:bodyPr/>
          <a:lstStyle/>
          <a:p>
            <a:pPr marL="12700" algn="ctr" rtl="0">
              <a:spcBef>
                <a:spcPts val="100"/>
              </a:spcBef>
            </a:pPr>
            <a:r>
              <a:rPr lang="en-US" b="1" kern="1200" spc="-10" dirty="0">
                <a:solidFill>
                  <a:srgbClr val="002060"/>
                </a:solidFill>
              </a:rPr>
              <a:t>The meaning </a:t>
            </a:r>
            <a:r>
              <a:rPr lang="en-US" b="1" kern="1200" spc="-10" dirty="0" smtClean="0">
                <a:solidFill>
                  <a:srgbClr val="002060"/>
                </a:solidFill>
              </a:rPr>
              <a:t>&amp; dimensions </a:t>
            </a:r>
            <a:r>
              <a:rPr lang="en-US" b="1" kern="1200" spc="-10" dirty="0">
                <a:solidFill>
                  <a:srgbClr val="002060"/>
                </a:solidFill>
              </a:rPr>
              <a:t>of fragmentation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11506200" cy="62324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decisions makers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 a set of health care decision that would be made better through unified decision making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fail to understand the full picture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lack the power to take all the appropriate actions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give what they know,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have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affirmative incentive to shift costs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onto 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Many dimensions to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disintergration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(will not discuss the dominant cause: the law)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coordination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among care takers during a hospital stay, across structures, over time (short-termism, prevention), and across illnesses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medical errors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increasing, part of a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systematic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problem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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increase in cost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(duplication/redundant)/specialists visits (excessive care)			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unlike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consumers in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other markets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patients lack knowledge/power/incentives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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incentives for coordination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care (fee for service)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a patient group: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 misallocated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patients who need it less (prevention)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decision making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(at every level) would produce better decisions 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more equitable and effective allocation of health care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better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 for both at the individual patient and the general population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195" y="106489"/>
            <a:ext cx="108267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2060"/>
                </a:solidFill>
              </a:rPr>
              <a:t>Creating </a:t>
            </a:r>
            <a:r>
              <a:rPr b="1" spc="-5" dirty="0">
                <a:solidFill>
                  <a:srgbClr val="002060"/>
                </a:solidFill>
              </a:rPr>
              <a:t>a </a:t>
            </a:r>
            <a:r>
              <a:rPr b="1" spc="-35" dirty="0">
                <a:solidFill>
                  <a:srgbClr val="002060"/>
                </a:solidFill>
              </a:rPr>
              <a:t>Value-Based </a:t>
            </a:r>
            <a:r>
              <a:rPr b="1" spc="-10" dirty="0">
                <a:solidFill>
                  <a:srgbClr val="002060"/>
                </a:solidFill>
              </a:rPr>
              <a:t>Health Care Delivery</a:t>
            </a:r>
            <a:r>
              <a:rPr b="1" spc="200" dirty="0">
                <a:solidFill>
                  <a:srgbClr val="002060"/>
                </a:solidFill>
              </a:rPr>
              <a:t> </a:t>
            </a:r>
            <a:r>
              <a:rPr b="1" spc="-15" dirty="0">
                <a:solidFill>
                  <a:srgbClr val="002060"/>
                </a:solidFill>
              </a:rPr>
              <a:t>System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914400"/>
            <a:ext cx="10820400" cy="5235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algn="ctr">
              <a:lnSpc>
                <a:spcPct val="100000"/>
              </a:lnSpc>
              <a:spcBef>
                <a:spcPts val="10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Strategic</a:t>
            </a:r>
            <a:r>
              <a:rPr sz="2800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Agenda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(according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</a:t>
            </a:r>
            <a:r>
              <a:rPr lang="en-US" sz="2800" i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Michael Porter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Re-organize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 around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 conditions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(or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groups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related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conditions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) into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integrated practice </a:t>
            </a:r>
            <a:r>
              <a:rPr sz="2200" b="1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units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(IPUs)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,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covering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full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cycle</a:t>
            </a:r>
            <a:r>
              <a:rPr lang="en-US"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</a:t>
            </a:r>
            <a:r>
              <a:rPr sz="2200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</a:t>
            </a:r>
          </a:p>
          <a:p>
            <a:pPr marL="927100" marR="693420" indent="-274320">
              <a:lnSpc>
                <a:spcPct val="100000"/>
              </a:lnSpc>
              <a:spcBef>
                <a:spcPts val="1015"/>
              </a:spcBef>
            </a:pP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− For primary </a:t>
            </a:r>
            <a:r>
              <a:rPr sz="20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preventive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care, </a:t>
            </a:r>
            <a:r>
              <a:rPr sz="20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IPUs should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serve </a:t>
            </a:r>
            <a:r>
              <a:rPr sz="2000" b="1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distinct </a:t>
            </a:r>
            <a:r>
              <a:rPr sz="2000" b="1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 </a:t>
            </a:r>
            <a:r>
              <a:rPr sz="2000" b="1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segments</a:t>
            </a:r>
            <a:endParaRPr sz="20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indent="-365760">
              <a:lnSpc>
                <a:spcPct val="100000"/>
              </a:lnSpc>
              <a:spcBef>
                <a:spcPts val="1575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Measure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outcomes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costs </a:t>
            </a:r>
            <a:r>
              <a:rPr sz="2200" spc="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for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every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patient,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 </a:t>
            </a:r>
            <a:r>
              <a:rPr sz="22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line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</a:t>
            </a:r>
            <a:r>
              <a:rPr sz="2200" spc="-1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</a:t>
            </a:r>
          </a:p>
          <a:p>
            <a:pPr marL="378460" marR="339725" indent="-365760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Move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to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value-based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reimbursement models, and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ultimately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bundled </a:t>
            </a:r>
            <a:r>
              <a:rPr sz="2200" b="1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payments </a:t>
            </a:r>
            <a:r>
              <a:rPr sz="2200" spc="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for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conditions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marR="339725" indent="-365760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ntegrate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coordinate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 across multi-site care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delivery</a:t>
            </a:r>
            <a:r>
              <a:rPr sz="2200" spc="-4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systems</a:t>
            </a:r>
          </a:p>
          <a:p>
            <a:pPr marL="378460" indent="-365760">
              <a:lnSpc>
                <a:spcPct val="100000"/>
              </a:lnSpc>
              <a:spcBef>
                <a:spcPts val="1989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spc="-5" dirty="0">
                <a:latin typeface="Arial"/>
                <a:cs typeface="Arial"/>
              </a:rPr>
              <a:t>Expand </a:t>
            </a:r>
            <a:r>
              <a:rPr sz="2200" dirty="0">
                <a:latin typeface="Arial"/>
                <a:cs typeface="Arial"/>
              </a:rPr>
              <a:t>or </a:t>
            </a:r>
            <a:r>
              <a:rPr sz="2200" spc="-5" dirty="0">
                <a:latin typeface="Arial"/>
                <a:cs typeface="Arial"/>
              </a:rPr>
              <a:t>affiliate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across geography </a:t>
            </a:r>
            <a:r>
              <a:rPr sz="2200" spc="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reinforce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excellence</a:t>
            </a:r>
            <a:endParaRPr sz="2200" dirty="0">
              <a:latin typeface="Arial"/>
              <a:cs typeface="Arial"/>
            </a:endParaRPr>
          </a:p>
          <a:p>
            <a:pPr marL="378460" indent="-366395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Build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an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enabling </a:t>
            </a:r>
            <a:r>
              <a:rPr sz="2200" b="1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information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technology</a:t>
            </a:r>
            <a:r>
              <a:rPr sz="2200" b="1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platform</a:t>
            </a:r>
            <a:endParaRPr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8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228600"/>
            <a:ext cx="69697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The Geography of Care and Value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990600"/>
            <a:ext cx="11353800" cy="5463034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0"/>
              </a:spcBef>
              <a:buChar char="•"/>
              <a:tabLst>
                <a:tab pos="286385" algn="l"/>
                <a:tab pos="287020" algn="l"/>
              </a:tabLst>
            </a:pP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Traditional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Care 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Geography</a:t>
            </a:r>
            <a:r>
              <a:rPr sz="2200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Model</a:t>
            </a:r>
            <a:endParaRPr sz="2200" dirty="0">
              <a:latin typeface="Arial"/>
              <a:cs typeface="Arial"/>
            </a:endParaRPr>
          </a:p>
          <a:p>
            <a:pPr marL="652780" lvl="1" indent="-457834">
              <a:lnSpc>
                <a:spcPct val="100000"/>
              </a:lnSpc>
              <a:spcBef>
                <a:spcPts val="800"/>
              </a:spcBef>
              <a:buChar char="−"/>
              <a:tabLst>
                <a:tab pos="652145" algn="l"/>
                <a:tab pos="652780" algn="l"/>
              </a:tabLst>
            </a:pPr>
            <a:r>
              <a:rPr sz="2000" spc="-5" dirty="0">
                <a:latin typeface="Arial"/>
                <a:cs typeface="Arial"/>
              </a:rPr>
              <a:t>Care </a:t>
            </a:r>
            <a:r>
              <a:rPr sz="2000" spc="-15" dirty="0">
                <a:latin typeface="Arial"/>
                <a:cs typeface="Arial"/>
              </a:rPr>
              <a:t>organized </a:t>
            </a:r>
            <a:r>
              <a:rPr sz="2000" spc="-10" dirty="0">
                <a:latin typeface="Arial"/>
                <a:cs typeface="Arial"/>
              </a:rPr>
              <a:t>around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specialties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interventions </a:t>
            </a:r>
            <a:r>
              <a:rPr sz="2000" spc="-10" dirty="0">
                <a:latin typeface="Arial"/>
                <a:cs typeface="Arial"/>
              </a:rPr>
              <a:t>at </a:t>
            </a:r>
            <a:r>
              <a:rPr sz="2000" spc="-5" dirty="0">
                <a:latin typeface="Arial"/>
                <a:cs typeface="Arial"/>
              </a:rPr>
              <a:t>each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site</a:t>
            </a:r>
            <a:endParaRPr sz="2000" dirty="0">
              <a:latin typeface="Arial"/>
              <a:cs typeface="Arial"/>
            </a:endParaRPr>
          </a:p>
          <a:p>
            <a:pPr marL="652780" lvl="1" indent="-45720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Font typeface="Arial"/>
              <a:buChar char="−"/>
              <a:tabLst>
                <a:tab pos="652145" algn="l"/>
                <a:tab pos="652780" algn="l"/>
              </a:tabLst>
            </a:pP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Duplication </a:t>
            </a:r>
            <a:r>
              <a:rPr sz="2000" spc="-10" dirty="0">
                <a:latin typeface="Arial"/>
                <a:cs typeface="Arial"/>
              </a:rPr>
              <a:t>of services </a:t>
            </a:r>
            <a:r>
              <a:rPr sz="2000" spc="-5" dirty="0">
                <a:latin typeface="Arial"/>
                <a:cs typeface="Arial"/>
              </a:rPr>
              <a:t>across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sites/facilities</a:t>
            </a:r>
            <a:endParaRPr sz="2000" dirty="0">
              <a:latin typeface="Arial"/>
              <a:cs typeface="Arial"/>
            </a:endParaRPr>
          </a:p>
          <a:p>
            <a:pPr marL="652780" lvl="1" indent="-457200">
              <a:lnSpc>
                <a:spcPct val="100000"/>
              </a:lnSpc>
              <a:spcBef>
                <a:spcPts val="795"/>
              </a:spcBef>
              <a:buChar char="−"/>
              <a:tabLst>
                <a:tab pos="652145" algn="l"/>
                <a:tab pos="652780" algn="l"/>
              </a:tabLst>
            </a:pPr>
            <a:r>
              <a:rPr sz="2000" spc="-15" dirty="0">
                <a:latin typeface="Arial"/>
                <a:cs typeface="Arial"/>
              </a:rPr>
              <a:t>Sites </a:t>
            </a:r>
            <a:r>
              <a:rPr sz="2000" spc="-10" dirty="0">
                <a:latin typeface="Arial"/>
                <a:cs typeface="Arial"/>
              </a:rPr>
              <a:t>provide </a:t>
            </a:r>
            <a:r>
              <a:rPr sz="2000" spc="-5" dirty="0">
                <a:latin typeface="Arial"/>
                <a:cs typeface="Arial"/>
              </a:rPr>
              <a:t>care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multiple acuity</a:t>
            </a:r>
            <a:r>
              <a:rPr sz="2000" b="1" spc="4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levels</a:t>
            </a:r>
            <a:endParaRPr sz="2000" dirty="0">
              <a:latin typeface="Arial"/>
              <a:cs typeface="Arial"/>
            </a:endParaRPr>
          </a:p>
          <a:p>
            <a:pPr marL="652780" lvl="1" indent="-457834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Arial"/>
              <a:buChar char="−"/>
              <a:tabLst>
                <a:tab pos="652145" algn="l"/>
                <a:tab pos="653415" algn="l"/>
              </a:tabLst>
            </a:pP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Limited integration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care across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sites</a:t>
            </a:r>
            <a:endParaRPr sz="2000" dirty="0">
              <a:latin typeface="Arial"/>
              <a:cs typeface="Arial"/>
            </a:endParaRPr>
          </a:p>
          <a:p>
            <a:pPr marL="652145" marR="800735" lvl="1" indent="-457200">
              <a:lnSpc>
                <a:spcPct val="100000"/>
              </a:lnSpc>
              <a:spcBef>
                <a:spcPts val="815"/>
              </a:spcBef>
              <a:buChar char="−"/>
              <a:tabLst>
                <a:tab pos="652145" algn="l"/>
                <a:tab pos="653415" algn="l"/>
              </a:tabLst>
            </a:pPr>
            <a:r>
              <a:rPr sz="2000" spc="-15" dirty="0">
                <a:latin typeface="Arial"/>
                <a:cs typeface="Arial"/>
              </a:rPr>
              <a:t>Traditional </a:t>
            </a:r>
            <a:r>
              <a:rPr sz="2000" spc="-10" dirty="0">
                <a:latin typeface="Arial"/>
                <a:cs typeface="Arial"/>
              </a:rPr>
              <a:t>Model </a:t>
            </a:r>
            <a:r>
              <a:rPr sz="2000" spc="-5" dirty="0">
                <a:latin typeface="Arial"/>
                <a:cs typeface="Arial"/>
              </a:rPr>
              <a:t>reinforced </a:t>
            </a:r>
            <a:r>
              <a:rPr sz="2000" spc="-10" dirty="0">
                <a:latin typeface="Arial"/>
                <a:cs typeface="Arial"/>
              </a:rPr>
              <a:t>by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fee-for-service </a:t>
            </a:r>
            <a:r>
              <a:rPr sz="2000" spc="-10" dirty="0">
                <a:latin typeface="Arial"/>
                <a:cs typeface="Arial"/>
              </a:rPr>
              <a:t>payments and </a:t>
            </a:r>
            <a:r>
              <a:rPr sz="2000" b="1" spc="-10" dirty="0" err="1">
                <a:solidFill>
                  <a:srgbClr val="073E87"/>
                </a:solidFill>
                <a:latin typeface="Arial"/>
                <a:cs typeface="Arial"/>
              </a:rPr>
              <a:t>siloed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073E87"/>
                </a:solidFill>
                <a:latin typeface="Arial"/>
                <a:cs typeface="Arial"/>
              </a:rPr>
              <a:t>IT</a:t>
            </a:r>
            <a:r>
              <a:rPr lang="en-US" sz="2000" b="1" spc="-10" dirty="0" smtClean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073E87"/>
                </a:solidFill>
                <a:latin typeface="Arial"/>
                <a:cs typeface="Arial"/>
              </a:rPr>
              <a:t>systems</a:t>
            </a:r>
            <a:endParaRPr sz="20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785"/>
              </a:spcBef>
              <a:buChar char="•"/>
              <a:tabLst>
                <a:tab pos="286385" algn="l"/>
                <a:tab pos="287020" algn="l"/>
              </a:tabLst>
            </a:pP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Geography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22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Value: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Strategic</a:t>
            </a:r>
            <a:r>
              <a:rPr sz="22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Principles</a:t>
            </a:r>
            <a:endParaRPr sz="2200" b="1" dirty="0">
              <a:latin typeface="Arial"/>
              <a:cs typeface="Arial"/>
            </a:endParaRPr>
          </a:p>
          <a:p>
            <a:pPr marL="652780" lvl="1" indent="-457834">
              <a:lnSpc>
                <a:spcPct val="100000"/>
              </a:lnSpc>
              <a:spcBef>
                <a:spcPts val="800"/>
              </a:spcBef>
              <a:buChar char="−"/>
              <a:tabLst>
                <a:tab pos="652145" algn="l"/>
                <a:tab pos="652780" algn="l"/>
              </a:tabLst>
            </a:pPr>
            <a:r>
              <a:rPr sz="2000" spc="-15" dirty="0">
                <a:latin typeface="Arial"/>
                <a:cs typeface="Arial"/>
              </a:rPr>
              <a:t>Organize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care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by condition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10" dirty="0" smtClean="0">
                <a:latin typeface="Arial"/>
                <a:cs typeface="Arial"/>
              </a:rPr>
              <a:t>IPUs</a:t>
            </a:r>
            <a:r>
              <a:rPr lang="en-US" sz="2000" spc="-10" dirty="0" smtClean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(the</a:t>
            </a:r>
            <a:r>
              <a:rPr lang="en-US" sz="2000" spc="165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hubs</a:t>
            </a:r>
            <a:r>
              <a:rPr sz="2000" spc="-10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927100" lvl="2" indent="-457834">
              <a:lnSpc>
                <a:spcPct val="100000"/>
              </a:lnSpc>
              <a:spcBef>
                <a:spcPts val="10"/>
              </a:spcBef>
              <a:buChar char="−"/>
              <a:tabLst>
                <a:tab pos="926465" algn="l"/>
                <a:tab pos="927100" algn="l"/>
              </a:tabLst>
            </a:pPr>
            <a:r>
              <a:rPr sz="1800" dirty="0">
                <a:latin typeface="Arial"/>
                <a:cs typeface="Arial"/>
              </a:rPr>
              <a:t>Multi-disciplinary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teams</a:t>
            </a:r>
          </a:p>
          <a:p>
            <a:pPr marL="927100" lvl="2" indent="-457834">
              <a:lnSpc>
                <a:spcPct val="100000"/>
              </a:lnSpc>
              <a:buChar char="−"/>
              <a:tabLst>
                <a:tab pos="926465" algn="l"/>
                <a:tab pos="927100" algn="l"/>
              </a:tabLst>
            </a:pPr>
            <a:r>
              <a:rPr sz="1800" dirty="0">
                <a:latin typeface="Arial"/>
                <a:cs typeface="Arial"/>
              </a:rPr>
              <a:t>Responsibility for full care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cycle</a:t>
            </a:r>
          </a:p>
          <a:p>
            <a:pPr marL="652780" marR="858519" lvl="1" indent="-457200">
              <a:lnSpc>
                <a:spcPct val="100000"/>
              </a:lnSpc>
              <a:spcBef>
                <a:spcPts val="805"/>
              </a:spcBef>
              <a:buChar char="−"/>
              <a:tabLst>
                <a:tab pos="652145" algn="l"/>
                <a:tab pos="652780" algn="l"/>
              </a:tabLst>
            </a:pPr>
            <a:r>
              <a:rPr sz="2000" spc="-10" dirty="0">
                <a:latin typeface="Arial"/>
                <a:cs typeface="Arial"/>
              </a:rPr>
              <a:t>IPUs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allocate services </a:t>
            </a:r>
            <a:r>
              <a:rPr sz="2000" spc="-5" dirty="0">
                <a:latin typeface="Arial"/>
                <a:cs typeface="Arial"/>
              </a:rPr>
              <a:t>across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care </a:t>
            </a:r>
            <a:r>
              <a:rPr sz="2000" spc="-20" dirty="0">
                <a:latin typeface="Arial"/>
                <a:cs typeface="Arial"/>
              </a:rPr>
              <a:t>cycle </a:t>
            </a:r>
            <a:r>
              <a:rPr sz="2000" spc="-10" dirty="0">
                <a:latin typeface="Arial"/>
                <a:cs typeface="Arial"/>
              </a:rPr>
              <a:t>to sites based on: </a:t>
            </a:r>
            <a:r>
              <a:rPr sz="2000" spc="-10" dirty="0" smtClean="0">
                <a:latin typeface="Arial"/>
                <a:cs typeface="Arial"/>
              </a:rPr>
              <a:t>site</a:t>
            </a:r>
            <a:r>
              <a:rPr lang="en-US" sz="2000" spc="-10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capabilities</a:t>
            </a:r>
            <a:r>
              <a:rPr sz="2000" spc="-10" dirty="0">
                <a:latin typeface="Arial"/>
                <a:cs typeface="Arial"/>
              </a:rPr>
              <a:t>, </a:t>
            </a:r>
            <a:r>
              <a:rPr sz="2000" spc="-5" dirty="0">
                <a:latin typeface="Arial"/>
                <a:cs typeface="Arial"/>
              </a:rPr>
              <a:t>care </a:t>
            </a:r>
            <a:r>
              <a:rPr sz="2000" spc="-25" dirty="0">
                <a:latin typeface="Arial"/>
                <a:cs typeface="Arial"/>
              </a:rPr>
              <a:t>complexity, </a:t>
            </a:r>
            <a:r>
              <a:rPr sz="2000" spc="-10" dirty="0">
                <a:latin typeface="Arial"/>
                <a:cs typeface="Arial"/>
              </a:rPr>
              <a:t>patient </a:t>
            </a:r>
            <a:r>
              <a:rPr sz="2000" dirty="0">
                <a:latin typeface="Arial"/>
                <a:cs typeface="Arial"/>
              </a:rPr>
              <a:t>risk, </a:t>
            </a:r>
            <a:r>
              <a:rPr sz="2000" spc="-5" dirty="0">
                <a:latin typeface="Arial"/>
                <a:cs typeface="Arial"/>
              </a:rPr>
              <a:t>cost,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10" dirty="0" smtClean="0">
                <a:latin typeface="Arial"/>
                <a:cs typeface="Arial"/>
              </a:rPr>
              <a:t>patient</a:t>
            </a:r>
            <a:r>
              <a:rPr lang="en-US" sz="2000" spc="265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convenience</a:t>
            </a:r>
            <a:endParaRPr sz="2000" dirty="0">
              <a:latin typeface="Arial"/>
              <a:cs typeface="Arial"/>
            </a:endParaRPr>
          </a:p>
          <a:p>
            <a:pPr marL="652780" marR="315595" lvl="1" indent="-45720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Arial"/>
              <a:buChar char="−"/>
              <a:tabLst>
                <a:tab pos="652145" algn="l"/>
                <a:tab pos="652780" algn="l"/>
              </a:tabLst>
            </a:pP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Incorporating </a:t>
            </a:r>
            <a:r>
              <a:rPr sz="2000" spc="-10" dirty="0">
                <a:latin typeface="Arial"/>
                <a:cs typeface="Arial"/>
              </a:rPr>
              <a:t>telemedicine, </a:t>
            </a:r>
            <a:r>
              <a:rPr sz="2000" dirty="0">
                <a:latin typeface="Arial"/>
                <a:cs typeface="Arial"/>
              </a:rPr>
              <a:t>home </a:t>
            </a:r>
            <a:r>
              <a:rPr sz="2000" spc="-5" dirty="0">
                <a:latin typeface="Arial"/>
                <a:cs typeface="Arial"/>
              </a:rPr>
              <a:t>services,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15" dirty="0">
                <a:latin typeface="Arial"/>
                <a:cs typeface="Arial"/>
              </a:rPr>
              <a:t>affiliated </a:t>
            </a:r>
            <a:r>
              <a:rPr sz="2000" spc="-10" dirty="0">
                <a:latin typeface="Arial"/>
                <a:cs typeface="Arial"/>
              </a:rPr>
              <a:t>provider sites </a:t>
            </a:r>
            <a:r>
              <a:rPr sz="2000" spc="-10" dirty="0" smtClean="0">
                <a:latin typeface="Arial"/>
                <a:cs typeface="Arial"/>
              </a:rPr>
              <a:t>into</a:t>
            </a:r>
            <a:r>
              <a:rPr lang="en-US" sz="2000" spc="-10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care</a:t>
            </a:r>
            <a:r>
              <a:rPr sz="2000" spc="-15" dirty="0">
                <a:latin typeface="Arial"/>
                <a:cs typeface="Arial"/>
              </a:rPr>
              <a:t> cycle</a:t>
            </a:r>
            <a:endParaRPr sz="2000" dirty="0">
              <a:latin typeface="Arial"/>
              <a:cs typeface="Arial"/>
            </a:endParaRPr>
          </a:p>
          <a:p>
            <a:pPr marL="652780" lvl="1" indent="-457834">
              <a:lnSpc>
                <a:spcPct val="100000"/>
              </a:lnSpc>
              <a:spcBef>
                <a:spcPts val="790"/>
              </a:spcBef>
              <a:buChar char="−"/>
              <a:tabLst>
                <a:tab pos="652145" algn="l"/>
                <a:tab pos="652780" algn="l"/>
              </a:tabLst>
            </a:pPr>
            <a:r>
              <a:rPr sz="2000" spc="-10" dirty="0">
                <a:latin typeface="Arial"/>
                <a:cs typeface="Arial"/>
              </a:rPr>
              <a:t>IPUs </a:t>
            </a:r>
            <a:r>
              <a:rPr sz="2000" spc="-15" dirty="0">
                <a:latin typeface="Arial"/>
                <a:cs typeface="Arial"/>
              </a:rPr>
              <a:t>developing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formal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systems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direct </a:t>
            </a:r>
            <a:r>
              <a:rPr sz="2000" spc="-10" dirty="0">
                <a:latin typeface="Arial"/>
                <a:cs typeface="Arial"/>
              </a:rPr>
              <a:t>patients to the </a:t>
            </a:r>
            <a:r>
              <a:rPr sz="2000" spc="5" dirty="0">
                <a:latin typeface="Arial"/>
                <a:cs typeface="Arial"/>
              </a:rPr>
              <a:t>most </a:t>
            </a:r>
            <a:r>
              <a:rPr sz="2000" spc="-10" dirty="0" smtClean="0">
                <a:latin typeface="Arial"/>
                <a:cs typeface="Arial"/>
              </a:rPr>
              <a:t>appropriate</a:t>
            </a:r>
            <a:r>
              <a:rPr lang="en-US" sz="2000" spc="305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site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0" y="228600"/>
            <a:ext cx="7591013" cy="939171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Expand Geographic Reach</a:t>
            </a:r>
          </a:p>
          <a:p>
            <a:pPr algn="ctr">
              <a:spcBef>
                <a:spcPts val="49"/>
              </a:spcBef>
            </a:pPr>
            <a:r>
              <a:rPr sz="2800" u="heavy" spc="13" dirty="0">
                <a:uFill>
                  <a:solidFill>
                    <a:srgbClr val="000000"/>
                  </a:solidFill>
                </a:uFill>
              </a:rPr>
              <a:t>The </a:t>
            </a:r>
            <a:r>
              <a:rPr sz="2800" u="heavy" spc="9" dirty="0">
                <a:uFill>
                  <a:solidFill>
                    <a:srgbClr val="000000"/>
                  </a:solidFill>
                </a:uFill>
              </a:rPr>
              <a:t>Cleveland Clinic Cardiac </a:t>
            </a:r>
            <a:r>
              <a:rPr sz="2800" u="heavy" spc="4" dirty="0">
                <a:uFill>
                  <a:solidFill>
                    <a:srgbClr val="000000"/>
                  </a:solidFill>
                </a:uFill>
              </a:rPr>
              <a:t>Affiliate</a:t>
            </a:r>
            <a:r>
              <a:rPr sz="2800" u="heavy" spc="-79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heavy" spc="13" dirty="0">
                <a:uFill>
                  <a:solidFill>
                    <a:srgbClr val="000000"/>
                  </a:solidFill>
                </a:uFill>
              </a:rPr>
              <a:t>Program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533400" y="4953000"/>
            <a:ext cx="11430000" cy="147382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77623" marR="4483" indent="-166977">
              <a:spcBef>
                <a:spcPts val="600"/>
              </a:spcBef>
              <a:buClr>
                <a:srgbClr val="050505"/>
              </a:buClr>
              <a:buChar char="•"/>
              <a:tabLst>
                <a:tab pos="177623" algn="l"/>
                <a:tab pos="178183" algn="l"/>
              </a:tabLst>
            </a:pPr>
            <a:r>
              <a:rPr sz="2000" b="1" spc="-4" dirty="0">
                <a:latin typeface="Arial"/>
                <a:cs typeface="Arial"/>
              </a:rPr>
              <a:t>Partner with well resourced community hospitals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4" dirty="0">
                <a:latin typeface="Arial"/>
                <a:cs typeface="Arial"/>
              </a:rPr>
              <a:t>perform </a:t>
            </a:r>
            <a:r>
              <a:rPr sz="2000" dirty="0">
                <a:latin typeface="Arial"/>
                <a:cs typeface="Arial"/>
              </a:rPr>
              <a:t>moderate </a:t>
            </a:r>
            <a:r>
              <a:rPr lang="en-US" sz="2000" dirty="0" smtClean="0">
                <a:latin typeface="Arial"/>
                <a:cs typeface="Arial"/>
              </a:rPr>
              <a:t>&amp; </a:t>
            </a:r>
            <a:r>
              <a:rPr sz="2000" spc="-4" dirty="0" smtClean="0">
                <a:latin typeface="Arial"/>
                <a:cs typeface="Arial"/>
              </a:rPr>
              <a:t>low</a:t>
            </a:r>
            <a:r>
              <a:rPr lang="en-US" sz="2000" spc="-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complexity</a:t>
            </a:r>
            <a:r>
              <a:rPr sz="2000" spc="-18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cases</a:t>
            </a:r>
          </a:p>
          <a:p>
            <a:pPr marL="177623" marR="82368" indent="-166977">
              <a:spcBef>
                <a:spcPts val="600"/>
              </a:spcBef>
              <a:buClr>
                <a:srgbClr val="050505"/>
              </a:buClr>
              <a:buChar char="•"/>
              <a:tabLst>
                <a:tab pos="177623" algn="l"/>
                <a:tab pos="178183" algn="l"/>
              </a:tabLst>
            </a:pPr>
            <a:r>
              <a:rPr sz="2000" spc="-4" dirty="0">
                <a:latin typeface="Arial"/>
                <a:cs typeface="Arial"/>
              </a:rPr>
              <a:t>Cleveland Clinic </a:t>
            </a:r>
            <a:r>
              <a:rPr sz="2000" b="1" spc="-4" dirty="0">
                <a:latin typeface="Arial"/>
                <a:cs typeface="Arial"/>
              </a:rPr>
              <a:t>provides training, benchmarking, </a:t>
            </a:r>
            <a:r>
              <a:rPr sz="2000" b="1" dirty="0">
                <a:latin typeface="Arial"/>
                <a:cs typeface="Arial"/>
              </a:rPr>
              <a:t>management support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lang="en-US" sz="2000" spc="-4" dirty="0" smtClean="0">
                <a:latin typeface="Arial"/>
                <a:cs typeface="Arial"/>
              </a:rPr>
              <a:t>&amp; </a:t>
            </a:r>
            <a:r>
              <a:rPr sz="2000" dirty="0" smtClean="0">
                <a:latin typeface="Arial"/>
                <a:cs typeface="Arial"/>
              </a:rPr>
              <a:t>associated</a:t>
            </a:r>
            <a:r>
              <a:rPr sz="2000" spc="-26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services</a:t>
            </a:r>
          </a:p>
          <a:p>
            <a:pPr marL="177623" indent="-166977">
              <a:spcBef>
                <a:spcPts val="600"/>
              </a:spcBef>
              <a:buClr>
                <a:srgbClr val="050505"/>
              </a:buClr>
              <a:buChar char="•"/>
              <a:tabLst>
                <a:tab pos="177623" algn="l"/>
                <a:tab pos="178183" algn="l"/>
              </a:tabLst>
            </a:pPr>
            <a:r>
              <a:rPr sz="2000" b="1" dirty="0">
                <a:latin typeface="Arial"/>
                <a:cs typeface="Arial"/>
              </a:rPr>
              <a:t>Complex cases </a:t>
            </a:r>
            <a:r>
              <a:rPr sz="2000" b="1" spc="-4" dirty="0">
                <a:latin typeface="Arial"/>
                <a:cs typeface="Arial"/>
              </a:rPr>
              <a:t>referred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4" dirty="0">
                <a:latin typeface="Arial"/>
                <a:cs typeface="Arial"/>
              </a:rPr>
              <a:t>Cleveland</a:t>
            </a:r>
            <a:r>
              <a:rPr sz="2000" spc="-6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Clinic</a:t>
            </a:r>
            <a:endParaRPr sz="2000" dirty="0">
              <a:latin typeface="Arial"/>
              <a:cs typeface="Arial"/>
            </a:endParaRPr>
          </a:p>
          <a:p>
            <a:pPr marL="177623" indent="-166977">
              <a:spcBef>
                <a:spcPts val="600"/>
              </a:spcBef>
              <a:buClr>
                <a:srgbClr val="050505"/>
              </a:buClr>
              <a:buChar char="•"/>
              <a:tabLst>
                <a:tab pos="177623" algn="l"/>
                <a:tab pos="178183" algn="l"/>
              </a:tabLst>
            </a:pPr>
            <a:r>
              <a:rPr sz="2000" dirty="0">
                <a:latin typeface="Arial"/>
                <a:cs typeface="Arial"/>
              </a:rPr>
              <a:t>50% of </a:t>
            </a:r>
            <a:r>
              <a:rPr sz="2000" spc="-4" dirty="0">
                <a:latin typeface="Arial"/>
                <a:cs typeface="Arial"/>
              </a:rPr>
              <a:t>total Cleveland Clinic heart surgeries performed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49" dirty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affiliates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90800" y="1373884"/>
            <a:ext cx="7086600" cy="341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20352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2463" y="316879"/>
            <a:ext cx="8167407" cy="56750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sz="1897" spc="-4" dirty="0"/>
              <a:t>Partnering to </a:t>
            </a:r>
            <a:r>
              <a:rPr sz="1897" spc="-9" dirty="0"/>
              <a:t>Compete </a:t>
            </a:r>
            <a:r>
              <a:rPr sz="1897" spc="-4" dirty="0"/>
              <a:t>Multi-Regionally or </a:t>
            </a:r>
            <a:r>
              <a:rPr sz="1897" spc="-9" dirty="0"/>
              <a:t>Nationally </a:t>
            </a:r>
            <a:r>
              <a:rPr sz="1897" spc="-4" dirty="0"/>
              <a:t>in Particular</a:t>
            </a:r>
            <a:r>
              <a:rPr sz="1897" spc="150" dirty="0"/>
              <a:t> </a:t>
            </a:r>
            <a:r>
              <a:rPr sz="1897" spc="-9" dirty="0"/>
              <a:t>Conditions</a:t>
            </a:r>
            <a:endParaRPr sz="1897" dirty="0"/>
          </a:p>
          <a:p>
            <a:pPr marL="1121" algn="ctr">
              <a:spcBef>
                <a:spcPts val="31"/>
              </a:spcBef>
            </a:pPr>
            <a:r>
              <a:rPr sz="1721" u="heavy" spc="9" dirty="0">
                <a:uFill>
                  <a:solidFill>
                    <a:srgbClr val="000000"/>
                  </a:solidFill>
                </a:uFill>
              </a:rPr>
              <a:t>National Orthopaedic</a:t>
            </a:r>
            <a:r>
              <a:rPr sz="1721" u="heavy" spc="9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721" u="heavy" spc="13" dirty="0">
                <a:uFill>
                  <a:solidFill>
                    <a:srgbClr val="000000"/>
                  </a:solidFill>
                </a:uFill>
              </a:rPr>
              <a:t>and Spine </a:t>
            </a:r>
            <a:r>
              <a:rPr sz="1721" u="heavy" spc="9" dirty="0">
                <a:uFill>
                  <a:solidFill>
                    <a:srgbClr val="000000"/>
                  </a:solidFill>
                </a:uFill>
              </a:rPr>
              <a:t>Alliance</a:t>
            </a:r>
            <a:r>
              <a:rPr sz="1721" u="heavy" spc="-1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721" u="heavy" spc="13" dirty="0">
                <a:uFill>
                  <a:solidFill>
                    <a:srgbClr val="000000"/>
                  </a:solidFill>
                </a:uFill>
              </a:rPr>
              <a:t>(NOSA)</a:t>
            </a:r>
            <a:endParaRPr sz="1721" dirty="0"/>
          </a:p>
        </p:txBody>
      </p:sp>
      <p:grpSp>
        <p:nvGrpSpPr>
          <p:cNvPr id="4" name="object 4"/>
          <p:cNvGrpSpPr/>
          <p:nvPr/>
        </p:nvGrpSpPr>
        <p:grpSpPr>
          <a:xfrm>
            <a:off x="2761129" y="1758876"/>
            <a:ext cx="6651812" cy="3562349"/>
            <a:chOff x="1249680" y="1993392"/>
            <a:chExt cx="7538720" cy="4037329"/>
          </a:xfrm>
        </p:grpSpPr>
        <p:sp>
          <p:nvSpPr>
            <p:cNvPr id="5" name="object 5"/>
            <p:cNvSpPr/>
            <p:nvPr/>
          </p:nvSpPr>
          <p:spPr>
            <a:xfrm>
              <a:off x="1257300" y="2001012"/>
              <a:ext cx="7526426" cy="4021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1249680" y="1993392"/>
              <a:ext cx="7538720" cy="4037329"/>
            </a:xfrm>
            <a:custGeom>
              <a:avLst/>
              <a:gdLst/>
              <a:ahLst/>
              <a:cxnLst/>
              <a:rect l="l" t="t" r="r" b="b"/>
              <a:pathLst>
                <a:path w="7538720" h="4037329">
                  <a:moveTo>
                    <a:pt x="7538466" y="4035551"/>
                  </a:moveTo>
                  <a:lnTo>
                    <a:pt x="7538466" y="1523"/>
                  </a:lnTo>
                  <a:lnTo>
                    <a:pt x="7536942" y="0"/>
                  </a:lnTo>
                  <a:lnTo>
                    <a:pt x="1523" y="0"/>
                  </a:lnTo>
                  <a:lnTo>
                    <a:pt x="0" y="1524"/>
                  </a:lnTo>
                  <a:lnTo>
                    <a:pt x="0" y="4035552"/>
                  </a:lnTo>
                  <a:lnTo>
                    <a:pt x="1524" y="4037076"/>
                  </a:lnTo>
                  <a:lnTo>
                    <a:pt x="3809" y="4037076"/>
                  </a:lnTo>
                  <a:lnTo>
                    <a:pt x="3810" y="7620"/>
                  </a:lnTo>
                  <a:lnTo>
                    <a:pt x="7619" y="3810"/>
                  </a:lnTo>
                  <a:lnTo>
                    <a:pt x="7619" y="7620"/>
                  </a:lnTo>
                  <a:lnTo>
                    <a:pt x="7530846" y="7619"/>
                  </a:lnTo>
                  <a:lnTo>
                    <a:pt x="7530846" y="3809"/>
                  </a:lnTo>
                  <a:lnTo>
                    <a:pt x="7534656" y="7619"/>
                  </a:lnTo>
                  <a:lnTo>
                    <a:pt x="7534656" y="4037075"/>
                  </a:lnTo>
                  <a:lnTo>
                    <a:pt x="7536942" y="4037075"/>
                  </a:lnTo>
                  <a:lnTo>
                    <a:pt x="7538466" y="4035551"/>
                  </a:lnTo>
                  <a:close/>
                </a:path>
                <a:path w="7538720" h="4037329">
                  <a:moveTo>
                    <a:pt x="7619" y="7620"/>
                  </a:moveTo>
                  <a:lnTo>
                    <a:pt x="7619" y="3810"/>
                  </a:lnTo>
                  <a:lnTo>
                    <a:pt x="3810" y="7620"/>
                  </a:lnTo>
                  <a:lnTo>
                    <a:pt x="7619" y="7620"/>
                  </a:lnTo>
                  <a:close/>
                </a:path>
                <a:path w="7538720" h="4037329">
                  <a:moveTo>
                    <a:pt x="7619" y="4029456"/>
                  </a:moveTo>
                  <a:lnTo>
                    <a:pt x="7619" y="7620"/>
                  </a:lnTo>
                  <a:lnTo>
                    <a:pt x="3810" y="7620"/>
                  </a:lnTo>
                  <a:lnTo>
                    <a:pt x="3810" y="4029456"/>
                  </a:lnTo>
                  <a:lnTo>
                    <a:pt x="7619" y="4029456"/>
                  </a:lnTo>
                  <a:close/>
                </a:path>
                <a:path w="7538720" h="4037329">
                  <a:moveTo>
                    <a:pt x="7534656" y="4029455"/>
                  </a:moveTo>
                  <a:lnTo>
                    <a:pt x="3810" y="4029456"/>
                  </a:lnTo>
                  <a:lnTo>
                    <a:pt x="7619" y="4033265"/>
                  </a:lnTo>
                  <a:lnTo>
                    <a:pt x="7619" y="4037076"/>
                  </a:lnTo>
                  <a:lnTo>
                    <a:pt x="7530846" y="4037075"/>
                  </a:lnTo>
                  <a:lnTo>
                    <a:pt x="7530846" y="4033265"/>
                  </a:lnTo>
                  <a:lnTo>
                    <a:pt x="7534656" y="4029455"/>
                  </a:lnTo>
                  <a:close/>
                </a:path>
                <a:path w="7538720" h="4037329">
                  <a:moveTo>
                    <a:pt x="7619" y="4037076"/>
                  </a:moveTo>
                  <a:lnTo>
                    <a:pt x="7619" y="4033265"/>
                  </a:lnTo>
                  <a:lnTo>
                    <a:pt x="3810" y="4029456"/>
                  </a:lnTo>
                  <a:lnTo>
                    <a:pt x="3809" y="4037076"/>
                  </a:lnTo>
                  <a:lnTo>
                    <a:pt x="7619" y="4037076"/>
                  </a:lnTo>
                  <a:close/>
                </a:path>
                <a:path w="7538720" h="4037329">
                  <a:moveTo>
                    <a:pt x="7534656" y="7619"/>
                  </a:moveTo>
                  <a:lnTo>
                    <a:pt x="7530846" y="3809"/>
                  </a:lnTo>
                  <a:lnTo>
                    <a:pt x="7530846" y="7619"/>
                  </a:lnTo>
                  <a:lnTo>
                    <a:pt x="7534656" y="7619"/>
                  </a:lnTo>
                  <a:close/>
                </a:path>
                <a:path w="7538720" h="4037329">
                  <a:moveTo>
                    <a:pt x="7534656" y="4029455"/>
                  </a:moveTo>
                  <a:lnTo>
                    <a:pt x="7534656" y="7619"/>
                  </a:lnTo>
                  <a:lnTo>
                    <a:pt x="7530846" y="7619"/>
                  </a:lnTo>
                  <a:lnTo>
                    <a:pt x="7530846" y="4029455"/>
                  </a:lnTo>
                  <a:lnTo>
                    <a:pt x="7534656" y="4029455"/>
                  </a:lnTo>
                  <a:close/>
                </a:path>
                <a:path w="7538720" h="4037329">
                  <a:moveTo>
                    <a:pt x="7534656" y="4037075"/>
                  </a:moveTo>
                  <a:lnTo>
                    <a:pt x="7534656" y="4029455"/>
                  </a:lnTo>
                  <a:lnTo>
                    <a:pt x="7530846" y="4033265"/>
                  </a:lnTo>
                  <a:lnTo>
                    <a:pt x="7530846" y="4037075"/>
                  </a:lnTo>
                  <a:lnTo>
                    <a:pt x="7534656" y="4037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73681" y="4420048"/>
            <a:ext cx="2773456" cy="1048911"/>
          </a:xfrm>
          <a:prstGeom prst="rect">
            <a:avLst/>
          </a:prstGeom>
          <a:solidFill>
            <a:srgbClr val="DCF0AA"/>
          </a:solidFill>
        </p:spPr>
        <p:txBody>
          <a:bodyPr vert="horz" wrap="square" lIns="0" tIns="131669" rIns="0" bIns="0" rtlCol="0">
            <a:spAutoFit/>
          </a:bodyPr>
          <a:lstStyle/>
          <a:p>
            <a:pPr marL="363650">
              <a:spcBef>
                <a:spcPts val="1037"/>
              </a:spcBef>
            </a:pPr>
            <a:r>
              <a:rPr sz="1279" spc="9" dirty="0">
                <a:latin typeface="Arial"/>
                <a:cs typeface="Arial"/>
              </a:rPr>
              <a:t>Standardized</a:t>
            </a:r>
            <a:r>
              <a:rPr sz="1279" spc="-18" dirty="0">
                <a:latin typeface="Arial"/>
                <a:cs typeface="Arial"/>
              </a:rPr>
              <a:t> </a:t>
            </a:r>
            <a:r>
              <a:rPr sz="1279" spc="13" dirty="0">
                <a:latin typeface="Arial"/>
                <a:cs typeface="Arial"/>
              </a:rPr>
              <a:t>Measurement</a:t>
            </a:r>
            <a:endParaRPr sz="1279">
              <a:latin typeface="Arial"/>
              <a:cs typeface="Arial"/>
            </a:endParaRPr>
          </a:p>
          <a:p>
            <a:pPr marL="191070" marR="68920" indent="-125513">
              <a:lnSpc>
                <a:spcPct val="101899"/>
              </a:lnSpc>
              <a:spcBef>
                <a:spcPts val="18"/>
              </a:spcBef>
              <a:buChar char="•"/>
              <a:tabLst>
                <a:tab pos="191631" algn="l"/>
              </a:tabLst>
            </a:pPr>
            <a:r>
              <a:rPr sz="927" spc="9" dirty="0">
                <a:latin typeface="Arial"/>
                <a:cs typeface="Arial"/>
              </a:rPr>
              <a:t>Pre- and post-surgery functional outcomes</a:t>
            </a:r>
            <a:r>
              <a:rPr sz="927" spc="-97" dirty="0">
                <a:latin typeface="Arial"/>
                <a:cs typeface="Arial"/>
              </a:rPr>
              <a:t> </a:t>
            </a:r>
            <a:r>
              <a:rPr sz="927" spc="9" dirty="0">
                <a:latin typeface="Arial"/>
                <a:cs typeface="Arial"/>
              </a:rPr>
              <a:t>and  pain</a:t>
            </a:r>
            <a:endParaRPr sz="927">
              <a:latin typeface="Arial"/>
              <a:cs typeface="Arial"/>
            </a:endParaRPr>
          </a:p>
          <a:p>
            <a:pPr marL="191070" indent="-125513">
              <a:spcBef>
                <a:spcPts val="26"/>
              </a:spcBef>
              <a:buChar char="•"/>
              <a:tabLst>
                <a:tab pos="191631" algn="l"/>
              </a:tabLst>
            </a:pPr>
            <a:r>
              <a:rPr sz="927" spc="9" dirty="0">
                <a:latin typeface="Arial"/>
                <a:cs typeface="Arial"/>
              </a:rPr>
              <a:t>One-year </a:t>
            </a:r>
            <a:r>
              <a:rPr sz="927" spc="4" dirty="0">
                <a:latin typeface="Arial"/>
                <a:cs typeface="Arial"/>
              </a:rPr>
              <a:t>infection</a:t>
            </a:r>
            <a:r>
              <a:rPr sz="927" spc="-22" dirty="0">
                <a:latin typeface="Arial"/>
                <a:cs typeface="Arial"/>
              </a:rPr>
              <a:t> </a:t>
            </a:r>
            <a:r>
              <a:rPr sz="927" spc="9" dirty="0">
                <a:latin typeface="Arial"/>
                <a:cs typeface="Arial"/>
              </a:rPr>
              <a:t>rates</a:t>
            </a:r>
            <a:endParaRPr sz="927">
              <a:latin typeface="Arial"/>
              <a:cs typeface="Arial"/>
            </a:endParaRPr>
          </a:p>
          <a:p>
            <a:pPr marL="191070" indent="-125513">
              <a:spcBef>
                <a:spcPts val="18"/>
              </a:spcBef>
              <a:buChar char="•"/>
              <a:tabLst>
                <a:tab pos="191631" algn="l"/>
              </a:tabLst>
            </a:pPr>
            <a:r>
              <a:rPr sz="927" spc="9" dirty="0">
                <a:latin typeface="Arial"/>
                <a:cs typeface="Arial"/>
              </a:rPr>
              <a:t>30-day inpatient</a:t>
            </a:r>
            <a:r>
              <a:rPr sz="927" spc="-26" dirty="0">
                <a:latin typeface="Arial"/>
                <a:cs typeface="Arial"/>
              </a:rPr>
              <a:t> </a:t>
            </a:r>
            <a:r>
              <a:rPr sz="927" spc="9" dirty="0">
                <a:latin typeface="Arial"/>
                <a:cs typeface="Arial"/>
              </a:rPr>
              <a:t>readmissions</a:t>
            </a:r>
            <a:endParaRPr sz="927">
              <a:latin typeface="Arial"/>
              <a:cs typeface="Arial"/>
            </a:endParaRPr>
          </a:p>
          <a:p>
            <a:pPr marL="191070" indent="-125513">
              <a:spcBef>
                <a:spcPts val="26"/>
              </a:spcBef>
              <a:buChar char="•"/>
              <a:tabLst>
                <a:tab pos="191631" algn="l"/>
              </a:tabLst>
            </a:pPr>
            <a:r>
              <a:rPr sz="927" spc="9" dirty="0">
                <a:latin typeface="Arial"/>
                <a:cs typeface="Arial"/>
              </a:rPr>
              <a:t>30-day reoperation</a:t>
            </a:r>
            <a:r>
              <a:rPr sz="927" spc="-26" dirty="0">
                <a:latin typeface="Arial"/>
                <a:cs typeface="Arial"/>
              </a:rPr>
              <a:t> </a:t>
            </a:r>
            <a:r>
              <a:rPr sz="927" spc="9" dirty="0">
                <a:latin typeface="Arial"/>
                <a:cs typeface="Arial"/>
              </a:rPr>
              <a:t>rates</a:t>
            </a:r>
            <a:endParaRPr sz="927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0829" y="4423409"/>
            <a:ext cx="2782981" cy="1340784"/>
          </a:xfrm>
          <a:custGeom>
            <a:avLst/>
            <a:gdLst/>
            <a:ahLst/>
            <a:cxnLst/>
            <a:rect l="l" t="t" r="r" b="b"/>
            <a:pathLst>
              <a:path w="3154045" h="1519554">
                <a:moveTo>
                  <a:pt x="3153918" y="2286"/>
                </a:moveTo>
                <a:lnTo>
                  <a:pt x="3151632" y="0"/>
                </a:lnTo>
                <a:lnTo>
                  <a:pt x="2286" y="12"/>
                </a:lnTo>
                <a:lnTo>
                  <a:pt x="0" y="2298"/>
                </a:lnTo>
                <a:lnTo>
                  <a:pt x="0" y="1517154"/>
                </a:lnTo>
                <a:lnTo>
                  <a:pt x="2286" y="1519440"/>
                </a:lnTo>
                <a:lnTo>
                  <a:pt x="5334" y="1519440"/>
                </a:lnTo>
                <a:lnTo>
                  <a:pt x="10668" y="1519440"/>
                </a:lnTo>
                <a:lnTo>
                  <a:pt x="3143250" y="1519440"/>
                </a:lnTo>
                <a:lnTo>
                  <a:pt x="3148584" y="1519440"/>
                </a:lnTo>
                <a:lnTo>
                  <a:pt x="3151632" y="1519440"/>
                </a:lnTo>
                <a:lnTo>
                  <a:pt x="3153918" y="1517154"/>
                </a:lnTo>
                <a:lnTo>
                  <a:pt x="3153918" y="2286"/>
                </a:lnTo>
                <a:close/>
              </a:path>
            </a:pathLst>
          </a:custGeom>
          <a:solidFill>
            <a:srgbClr val="BCD3E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3045534" y="4428117"/>
            <a:ext cx="2773456" cy="1015418"/>
          </a:xfrm>
          <a:prstGeom prst="rect">
            <a:avLst/>
          </a:prstGeom>
        </p:spPr>
        <p:txBody>
          <a:bodyPr vert="horz" wrap="square" lIns="0" tIns="104215" rIns="0" bIns="0" rtlCol="0">
            <a:spAutoFit/>
          </a:bodyPr>
          <a:lstStyle/>
          <a:p>
            <a:pPr marL="632045">
              <a:spcBef>
                <a:spcPts val="821"/>
              </a:spcBef>
            </a:pPr>
            <a:r>
              <a:rPr sz="1279" spc="9" dirty="0">
                <a:latin typeface="Arial"/>
                <a:cs typeface="Arial"/>
              </a:rPr>
              <a:t>National</a:t>
            </a:r>
            <a:r>
              <a:rPr sz="1279" spc="-13" dirty="0">
                <a:latin typeface="Arial"/>
                <a:cs typeface="Arial"/>
              </a:rPr>
              <a:t> </a:t>
            </a:r>
            <a:r>
              <a:rPr sz="1279" spc="13" dirty="0">
                <a:latin typeface="Arial"/>
                <a:cs typeface="Arial"/>
              </a:rPr>
              <a:t>Contracting</a:t>
            </a:r>
            <a:endParaRPr sz="1279">
              <a:latin typeface="Arial"/>
              <a:cs typeface="Arial"/>
            </a:endParaRPr>
          </a:p>
          <a:p>
            <a:pPr marL="191070" indent="-125513">
              <a:spcBef>
                <a:spcPts val="35"/>
              </a:spcBef>
              <a:buChar char="•"/>
              <a:tabLst>
                <a:tab pos="191631" algn="l"/>
              </a:tabLst>
            </a:pPr>
            <a:r>
              <a:rPr sz="927" spc="9" dirty="0">
                <a:latin typeface="Arial"/>
                <a:cs typeface="Arial"/>
              </a:rPr>
              <a:t>Contract </a:t>
            </a:r>
            <a:r>
              <a:rPr sz="927" spc="4" dirty="0">
                <a:latin typeface="Arial"/>
                <a:cs typeface="Arial"/>
              </a:rPr>
              <a:t>directly </a:t>
            </a:r>
            <a:r>
              <a:rPr sz="927" spc="9" dirty="0">
                <a:latin typeface="Arial"/>
                <a:cs typeface="Arial"/>
              </a:rPr>
              <a:t>with large</a:t>
            </a:r>
            <a:r>
              <a:rPr sz="927" spc="-49" dirty="0">
                <a:latin typeface="Arial"/>
                <a:cs typeface="Arial"/>
              </a:rPr>
              <a:t> </a:t>
            </a:r>
            <a:r>
              <a:rPr sz="927" spc="9" dirty="0">
                <a:latin typeface="Arial"/>
                <a:cs typeface="Arial"/>
              </a:rPr>
              <a:t>employers</a:t>
            </a:r>
            <a:endParaRPr sz="927">
              <a:latin typeface="Arial"/>
              <a:cs typeface="Arial"/>
            </a:endParaRPr>
          </a:p>
          <a:p>
            <a:pPr marL="191070" indent="-125513">
              <a:spcBef>
                <a:spcPts val="22"/>
              </a:spcBef>
              <a:buChar char="•"/>
              <a:tabLst>
                <a:tab pos="191631" algn="l"/>
              </a:tabLst>
            </a:pPr>
            <a:r>
              <a:rPr sz="927" spc="9" dirty="0">
                <a:latin typeface="Arial"/>
                <a:cs typeface="Arial"/>
              </a:rPr>
              <a:t>Streamlined scheduling at nearest</a:t>
            </a:r>
            <a:r>
              <a:rPr sz="927" spc="-57" dirty="0">
                <a:latin typeface="Arial"/>
                <a:cs typeface="Arial"/>
              </a:rPr>
              <a:t> </a:t>
            </a:r>
            <a:r>
              <a:rPr sz="927" spc="9" dirty="0">
                <a:latin typeface="Arial"/>
                <a:cs typeface="Arial"/>
              </a:rPr>
              <a:t>center</a:t>
            </a:r>
            <a:endParaRPr sz="927">
              <a:latin typeface="Arial"/>
              <a:cs typeface="Arial"/>
            </a:endParaRPr>
          </a:p>
          <a:p>
            <a:pPr marL="191070" indent="-125513">
              <a:spcBef>
                <a:spcPts val="26"/>
              </a:spcBef>
              <a:buChar char="•"/>
              <a:tabLst>
                <a:tab pos="191631" algn="l"/>
              </a:tabLst>
            </a:pPr>
            <a:r>
              <a:rPr sz="927" spc="9" dirty="0">
                <a:latin typeface="Arial"/>
                <a:cs typeface="Arial"/>
              </a:rPr>
              <a:t>Remote and </a:t>
            </a:r>
            <a:r>
              <a:rPr sz="927" spc="4" dirty="0">
                <a:latin typeface="Arial"/>
                <a:cs typeface="Arial"/>
              </a:rPr>
              <a:t>virtual </a:t>
            </a:r>
            <a:r>
              <a:rPr sz="927" spc="9" dirty="0">
                <a:latin typeface="Arial"/>
                <a:cs typeface="Arial"/>
              </a:rPr>
              <a:t>monitoring using</a:t>
            </a:r>
            <a:r>
              <a:rPr sz="927" spc="-62" dirty="0">
                <a:latin typeface="Arial"/>
                <a:cs typeface="Arial"/>
              </a:rPr>
              <a:t> </a:t>
            </a:r>
            <a:r>
              <a:rPr sz="927" spc="9" dirty="0">
                <a:latin typeface="Arial"/>
                <a:cs typeface="Arial"/>
              </a:rPr>
              <a:t>telehealth</a:t>
            </a:r>
            <a:endParaRPr sz="927">
              <a:latin typeface="Arial"/>
              <a:cs typeface="Arial"/>
            </a:endParaRPr>
          </a:p>
          <a:p>
            <a:pPr marL="191070" indent="-125513">
              <a:spcBef>
                <a:spcPts val="22"/>
              </a:spcBef>
              <a:buChar char="•"/>
              <a:tabLst>
                <a:tab pos="191631" algn="l"/>
              </a:tabLst>
            </a:pPr>
            <a:r>
              <a:rPr sz="927" spc="9" dirty="0">
                <a:latin typeface="Arial"/>
                <a:cs typeface="Arial"/>
              </a:rPr>
              <a:t>Bundled</a:t>
            </a:r>
            <a:r>
              <a:rPr sz="927" spc="-13" dirty="0">
                <a:latin typeface="Arial"/>
                <a:cs typeface="Arial"/>
              </a:rPr>
              <a:t> </a:t>
            </a:r>
            <a:r>
              <a:rPr sz="927" spc="9" dirty="0">
                <a:latin typeface="Arial"/>
                <a:cs typeface="Arial"/>
              </a:rPr>
              <a:t>price</a:t>
            </a:r>
            <a:endParaRPr sz="927">
              <a:latin typeface="Arial"/>
              <a:cs typeface="Arial"/>
            </a:endParaRPr>
          </a:p>
          <a:p>
            <a:pPr marL="191070" indent="-125513">
              <a:spcBef>
                <a:spcPts val="26"/>
              </a:spcBef>
              <a:buChar char="•"/>
              <a:tabLst>
                <a:tab pos="191631" algn="l"/>
              </a:tabLst>
            </a:pPr>
            <a:r>
              <a:rPr sz="927" spc="9" dirty="0">
                <a:latin typeface="Arial"/>
                <a:cs typeface="Arial"/>
              </a:rPr>
              <a:t>Care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spc="9" dirty="0">
                <a:latin typeface="Arial"/>
                <a:cs typeface="Arial"/>
              </a:rPr>
              <a:t>guarantee</a:t>
            </a:r>
            <a:endParaRPr sz="927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95307" y="1928308"/>
            <a:ext cx="2891118" cy="1172135"/>
            <a:chOff x="3328415" y="2185416"/>
            <a:chExt cx="3276600" cy="1328420"/>
          </a:xfrm>
        </p:grpSpPr>
        <p:sp>
          <p:nvSpPr>
            <p:cNvPr id="11" name="object 11"/>
            <p:cNvSpPr/>
            <p:nvPr/>
          </p:nvSpPr>
          <p:spPr>
            <a:xfrm>
              <a:off x="3332225" y="2189226"/>
              <a:ext cx="3268979" cy="1320800"/>
            </a:xfrm>
            <a:custGeom>
              <a:avLst/>
              <a:gdLst/>
              <a:ahLst/>
              <a:cxnLst/>
              <a:rect l="l" t="t" r="r" b="b"/>
              <a:pathLst>
                <a:path w="3268979" h="1320800">
                  <a:moveTo>
                    <a:pt x="3268979" y="1320545"/>
                  </a:moveTo>
                  <a:lnTo>
                    <a:pt x="3268979" y="0"/>
                  </a:lnTo>
                  <a:lnTo>
                    <a:pt x="0" y="0"/>
                  </a:lnTo>
                  <a:lnTo>
                    <a:pt x="0" y="1320546"/>
                  </a:lnTo>
                  <a:lnTo>
                    <a:pt x="3268979" y="13205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3328403" y="2185415"/>
              <a:ext cx="3277235" cy="1328420"/>
            </a:xfrm>
            <a:custGeom>
              <a:avLst/>
              <a:gdLst/>
              <a:ahLst/>
              <a:cxnLst/>
              <a:rect l="l" t="t" r="r" b="b"/>
              <a:pathLst>
                <a:path w="3277234" h="1328420">
                  <a:moveTo>
                    <a:pt x="2705112" y="290322"/>
                  </a:moveTo>
                  <a:lnTo>
                    <a:pt x="572274" y="290322"/>
                  </a:lnTo>
                  <a:lnTo>
                    <a:pt x="572274" y="314706"/>
                  </a:lnTo>
                  <a:lnTo>
                    <a:pt x="2705112" y="314706"/>
                  </a:lnTo>
                  <a:lnTo>
                    <a:pt x="2705112" y="290322"/>
                  </a:lnTo>
                  <a:close/>
                </a:path>
                <a:path w="3277234" h="1328420">
                  <a:moveTo>
                    <a:pt x="3276612" y="2286"/>
                  </a:moveTo>
                  <a:lnTo>
                    <a:pt x="3275088" y="0"/>
                  </a:lnTo>
                  <a:lnTo>
                    <a:pt x="3268980" y="0"/>
                  </a:lnTo>
                  <a:lnTo>
                    <a:pt x="3268980" y="8382"/>
                  </a:lnTo>
                  <a:lnTo>
                    <a:pt x="3268980" y="1320546"/>
                  </a:lnTo>
                  <a:lnTo>
                    <a:pt x="7632" y="1320546"/>
                  </a:lnTo>
                  <a:lnTo>
                    <a:pt x="7632" y="8382"/>
                  </a:lnTo>
                  <a:lnTo>
                    <a:pt x="3268980" y="8382"/>
                  </a:lnTo>
                  <a:lnTo>
                    <a:pt x="3268980" y="0"/>
                  </a:lnTo>
                  <a:lnTo>
                    <a:pt x="1524" y="0"/>
                  </a:lnTo>
                  <a:lnTo>
                    <a:pt x="0" y="2286"/>
                  </a:lnTo>
                  <a:lnTo>
                    <a:pt x="0" y="1326642"/>
                  </a:lnTo>
                  <a:lnTo>
                    <a:pt x="1536" y="1328166"/>
                  </a:lnTo>
                  <a:lnTo>
                    <a:pt x="3810" y="1328166"/>
                  </a:lnTo>
                  <a:lnTo>
                    <a:pt x="3822" y="8382"/>
                  </a:lnTo>
                  <a:lnTo>
                    <a:pt x="3822" y="1320546"/>
                  </a:lnTo>
                  <a:lnTo>
                    <a:pt x="3810" y="1328166"/>
                  </a:lnTo>
                  <a:lnTo>
                    <a:pt x="7620" y="1328166"/>
                  </a:lnTo>
                  <a:lnTo>
                    <a:pt x="3268980" y="1328166"/>
                  </a:lnTo>
                  <a:lnTo>
                    <a:pt x="3272802" y="1328166"/>
                  </a:lnTo>
                  <a:lnTo>
                    <a:pt x="3275088" y="1328166"/>
                  </a:lnTo>
                  <a:lnTo>
                    <a:pt x="3276612" y="1326642"/>
                  </a:lnTo>
                  <a:lnTo>
                    <a:pt x="3276612" y="2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98671" y="1931670"/>
            <a:ext cx="2884393" cy="950947"/>
          </a:xfrm>
          <a:prstGeom prst="rect">
            <a:avLst/>
          </a:prstGeom>
        </p:spPr>
        <p:txBody>
          <a:bodyPr vert="horz" wrap="square" lIns="0" tIns="7284" rIns="0" bIns="0" rtlCol="0">
            <a:spAutoFit/>
          </a:bodyPr>
          <a:lstStyle/>
          <a:p>
            <a:pPr marL="66118" marR="258870" indent="434251">
              <a:lnSpc>
                <a:spcPct val="109200"/>
              </a:lnSpc>
              <a:spcBef>
                <a:spcPts val="57"/>
              </a:spcBef>
              <a:tabLst>
                <a:tab pos="1441714" algn="l"/>
              </a:tabLst>
            </a:pPr>
            <a:r>
              <a:rPr sz="1588" b="1" spc="9" dirty="0">
                <a:latin typeface="Arial"/>
                <a:cs typeface="Arial"/>
              </a:rPr>
              <a:t>Founding </a:t>
            </a:r>
            <a:r>
              <a:rPr sz="1588" b="1" spc="4" dirty="0">
                <a:latin typeface="Arial"/>
                <a:cs typeface="Arial"/>
              </a:rPr>
              <a:t>Members  </a:t>
            </a:r>
            <a:r>
              <a:rPr sz="1279" b="1" spc="13" dirty="0">
                <a:latin typeface="Arial"/>
                <a:cs typeface="Arial"/>
              </a:rPr>
              <a:t>Cleveland </a:t>
            </a:r>
            <a:r>
              <a:rPr sz="1279" b="1" spc="9" dirty="0">
                <a:latin typeface="Arial"/>
                <a:cs typeface="Arial"/>
              </a:rPr>
              <a:t>Clinic </a:t>
            </a:r>
            <a:r>
              <a:rPr sz="1279" b="1" spc="18" dirty="0">
                <a:latin typeface="Arial"/>
                <a:cs typeface="Arial"/>
              </a:rPr>
              <a:t>CORE </a:t>
            </a:r>
            <a:r>
              <a:rPr sz="1279" b="1" spc="13" dirty="0">
                <a:latin typeface="Arial"/>
                <a:cs typeface="Arial"/>
              </a:rPr>
              <a:t>Institute  OrthoCarolina	</a:t>
            </a:r>
            <a:r>
              <a:rPr sz="1279" b="1" spc="18" dirty="0">
                <a:latin typeface="Arial"/>
                <a:cs typeface="Arial"/>
              </a:rPr>
              <a:t>Hoag</a:t>
            </a:r>
            <a:r>
              <a:rPr sz="1279" b="1" spc="-31" dirty="0">
                <a:latin typeface="Arial"/>
                <a:cs typeface="Arial"/>
              </a:rPr>
              <a:t> </a:t>
            </a:r>
            <a:r>
              <a:rPr sz="1279" b="1" spc="13" dirty="0">
                <a:latin typeface="Arial"/>
                <a:cs typeface="Arial"/>
              </a:rPr>
              <a:t>Institute</a:t>
            </a:r>
            <a:endParaRPr sz="1279">
              <a:latin typeface="Arial"/>
              <a:cs typeface="Arial"/>
            </a:endParaRPr>
          </a:p>
          <a:p>
            <a:pPr marL="731783">
              <a:spcBef>
                <a:spcPts val="383"/>
              </a:spcBef>
            </a:pPr>
            <a:r>
              <a:rPr sz="1279" b="1" spc="13" dirty="0">
                <a:latin typeface="Arial"/>
                <a:cs typeface="Arial"/>
              </a:rPr>
              <a:t>Rothman</a:t>
            </a:r>
            <a:r>
              <a:rPr sz="1279" b="1" spc="-9" dirty="0">
                <a:latin typeface="Arial"/>
                <a:cs typeface="Arial"/>
              </a:rPr>
              <a:t> </a:t>
            </a:r>
            <a:r>
              <a:rPr sz="1279" b="1" spc="13" dirty="0">
                <a:latin typeface="Arial"/>
                <a:cs typeface="Arial"/>
              </a:rPr>
              <a:t>Institute</a:t>
            </a:r>
            <a:endParaRPr sz="1279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54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829613"/>
            <a:ext cx="11201400" cy="6113219"/>
          </a:xfrm>
          <a:prstGeom prst="rect">
            <a:avLst/>
          </a:prstGeom>
        </p:spPr>
        <p:txBody>
          <a:bodyPr vert="horz" wrap="square" lIns="0" tIns="79001" rIns="0" bIns="0" rtlCol="0">
            <a:spAutoFit/>
          </a:bodyPr>
          <a:lstStyle/>
          <a:p>
            <a:pPr marL="353546" indent="-342900">
              <a:spcBef>
                <a:spcPts val="622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60551" algn="l"/>
                <a:tab pos="261111" algn="l"/>
              </a:tabLst>
            </a:pPr>
            <a:r>
              <a:rPr sz="2000" spc="9" dirty="0">
                <a:solidFill>
                  <a:srgbClr val="010000"/>
                </a:solidFill>
                <a:latin typeface="Arial"/>
                <a:cs typeface="Arial"/>
              </a:rPr>
              <a:t>IPU </a:t>
            </a:r>
            <a:r>
              <a:rPr sz="2000" spc="4" dirty="0">
                <a:solidFill>
                  <a:srgbClr val="010000"/>
                </a:solidFill>
                <a:latin typeface="Arial"/>
                <a:cs typeface="Arial"/>
              </a:rPr>
              <a:t>hubs </a:t>
            </a:r>
            <a:r>
              <a:rPr sz="2000" spc="9" dirty="0">
                <a:solidFill>
                  <a:srgbClr val="010000"/>
                </a:solidFill>
                <a:latin typeface="Arial"/>
                <a:cs typeface="Arial"/>
              </a:rPr>
              <a:t>manage </a:t>
            </a:r>
            <a:r>
              <a:rPr sz="2000" spc="4" dirty="0">
                <a:solidFill>
                  <a:srgbClr val="010000"/>
                </a:solidFill>
                <a:latin typeface="Arial"/>
                <a:cs typeface="Arial"/>
              </a:rPr>
              <a:t>the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allocation </a:t>
            </a:r>
            <a:r>
              <a:rPr sz="2000" spc="9" dirty="0">
                <a:solidFill>
                  <a:srgbClr val="010000"/>
                </a:solidFill>
                <a:latin typeface="Arial"/>
                <a:cs typeface="Arial"/>
              </a:rPr>
              <a:t>and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integration </a:t>
            </a:r>
            <a:r>
              <a:rPr sz="2000" spc="4" dirty="0">
                <a:solidFill>
                  <a:srgbClr val="010000"/>
                </a:solidFill>
                <a:latin typeface="Arial"/>
                <a:cs typeface="Arial"/>
              </a:rPr>
              <a:t>of care across</a:t>
            </a:r>
            <a:r>
              <a:rPr sz="2000" spc="-57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000" spc="4" dirty="0">
                <a:solidFill>
                  <a:srgbClr val="010000"/>
                </a:solidFill>
                <a:latin typeface="Arial"/>
                <a:cs typeface="Arial"/>
              </a:rPr>
              <a:t>sites</a:t>
            </a:r>
            <a:endParaRPr sz="2000" dirty="0">
              <a:latin typeface="Arial"/>
              <a:cs typeface="Arial"/>
            </a:endParaRPr>
          </a:p>
          <a:p>
            <a:pPr marL="353546" indent="-342900">
              <a:spcBef>
                <a:spcPts val="543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60551" algn="l"/>
                <a:tab pos="261111" algn="l"/>
              </a:tabLst>
            </a:pPr>
            <a:r>
              <a:rPr sz="2000" b="1" spc="-4" dirty="0">
                <a:solidFill>
                  <a:srgbClr val="073E87"/>
                </a:solidFill>
                <a:latin typeface="Arial"/>
                <a:cs typeface="Arial"/>
              </a:rPr>
              <a:t>Telemedicine </a:t>
            </a:r>
            <a:r>
              <a:rPr sz="2000" spc="4" dirty="0">
                <a:latin typeface="Arial"/>
                <a:cs typeface="Arial"/>
              </a:rPr>
              <a:t>to better link</a:t>
            </a:r>
            <a:r>
              <a:rPr sz="2000" spc="-22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sites</a:t>
            </a:r>
            <a:endParaRPr sz="2000" dirty="0">
              <a:latin typeface="Arial"/>
              <a:cs typeface="Arial"/>
            </a:endParaRPr>
          </a:p>
          <a:p>
            <a:pPr marL="353546" indent="-342900">
              <a:spcBef>
                <a:spcPts val="454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60551" algn="l"/>
                <a:tab pos="261111" algn="l"/>
              </a:tabLst>
            </a:pPr>
            <a:r>
              <a:rPr sz="2000" spc="9" dirty="0">
                <a:solidFill>
                  <a:srgbClr val="010000"/>
                </a:solidFill>
                <a:latin typeface="Arial"/>
                <a:cs typeface="Arial"/>
              </a:rPr>
              <a:t>Common</a:t>
            </a:r>
            <a:r>
              <a:rPr sz="2000" spc="-4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lang="en-US" sz="2000" b="1" spc="4" dirty="0" smtClean="0">
                <a:solidFill>
                  <a:srgbClr val="073E87"/>
                </a:solidFill>
                <a:latin typeface="Arial"/>
                <a:cs typeface="Arial"/>
              </a:rPr>
              <a:t>electronic medical records</a:t>
            </a:r>
            <a:endParaRPr sz="2000" dirty="0">
              <a:latin typeface="Arial"/>
              <a:cs typeface="Arial"/>
            </a:endParaRPr>
          </a:p>
          <a:p>
            <a:pPr marL="353546" indent="-342900">
              <a:spcBef>
                <a:spcPts val="71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60551" algn="l"/>
                <a:tab pos="261111" algn="l"/>
              </a:tabLst>
            </a:pPr>
            <a:r>
              <a:rPr sz="2000" b="1" dirty="0">
                <a:solidFill>
                  <a:srgbClr val="073E87"/>
                </a:solidFill>
                <a:latin typeface="Arial"/>
                <a:cs typeface="Arial"/>
              </a:rPr>
              <a:t>Unified </a:t>
            </a:r>
            <a:r>
              <a:rPr sz="2000" b="1" spc="9" dirty="0">
                <a:solidFill>
                  <a:srgbClr val="073E87"/>
                </a:solidFill>
                <a:latin typeface="Arial"/>
                <a:cs typeface="Arial"/>
              </a:rPr>
              <a:t>IPU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scheduling </a:t>
            </a:r>
            <a:r>
              <a:rPr sz="2000" spc="4" dirty="0">
                <a:latin typeface="Arial"/>
                <a:cs typeface="Arial"/>
              </a:rPr>
              <a:t>of patients by</a:t>
            </a:r>
            <a:r>
              <a:rPr sz="2000" spc="-18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condition</a:t>
            </a:r>
            <a:endParaRPr sz="2000" dirty="0">
              <a:latin typeface="Arial"/>
              <a:cs typeface="Arial"/>
            </a:endParaRPr>
          </a:p>
          <a:p>
            <a:pPr marL="353546" indent="-342900">
              <a:spcBef>
                <a:spcPts val="1063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60551" algn="l"/>
                <a:tab pos="261111" algn="l"/>
              </a:tabLst>
            </a:pPr>
            <a:r>
              <a:rPr sz="2000" spc="4" dirty="0" smtClean="0">
                <a:solidFill>
                  <a:srgbClr val="010000"/>
                </a:solidFill>
                <a:latin typeface="Arial"/>
                <a:cs typeface="Arial"/>
              </a:rPr>
              <a:t>Standardized</a:t>
            </a:r>
            <a:r>
              <a:rPr sz="2000" spc="-62" dirty="0" smtClean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costing</a:t>
            </a:r>
            <a:endParaRPr sz="2000" dirty="0">
              <a:latin typeface="Arial"/>
              <a:cs typeface="Arial"/>
            </a:endParaRPr>
          </a:p>
          <a:p>
            <a:pPr marL="551359" lvl="1" indent="-207880">
              <a:spcBef>
                <a:spcPts val="388"/>
              </a:spcBef>
              <a:buChar char="−"/>
              <a:tabLst>
                <a:tab pos="551919" algn="l"/>
              </a:tabLst>
            </a:pPr>
            <a:r>
              <a:rPr sz="2000" spc="9" dirty="0">
                <a:latin typeface="Arial"/>
                <a:cs typeface="Arial"/>
              </a:rPr>
              <a:t>Ability </a:t>
            </a:r>
            <a:r>
              <a:rPr sz="2000" spc="13" dirty="0">
                <a:latin typeface="Arial"/>
                <a:cs typeface="Arial"/>
              </a:rPr>
              <a:t>to measure and compare </a:t>
            </a:r>
            <a:r>
              <a:rPr sz="2000" b="1" spc="13" dirty="0">
                <a:solidFill>
                  <a:srgbClr val="073E87"/>
                </a:solidFill>
                <a:latin typeface="Arial"/>
                <a:cs typeface="Arial"/>
              </a:rPr>
              <a:t>cost by </a:t>
            </a:r>
            <a:r>
              <a:rPr sz="2000" b="1" spc="9" dirty="0">
                <a:solidFill>
                  <a:srgbClr val="073E87"/>
                </a:solidFill>
                <a:latin typeface="Arial"/>
                <a:cs typeface="Arial"/>
              </a:rPr>
              <a:t>location </a:t>
            </a:r>
            <a:r>
              <a:rPr sz="2000" spc="9" dirty="0">
                <a:latin typeface="Arial"/>
                <a:cs typeface="Arial"/>
              </a:rPr>
              <a:t>for </a:t>
            </a:r>
            <a:r>
              <a:rPr sz="2000" spc="13" dirty="0">
                <a:latin typeface="Arial"/>
                <a:cs typeface="Arial"/>
              </a:rPr>
              <a:t>each </a:t>
            </a:r>
            <a:r>
              <a:rPr sz="2000" spc="9" dirty="0">
                <a:latin typeface="Arial"/>
                <a:cs typeface="Arial"/>
              </a:rPr>
              <a:t>service/activity in </a:t>
            </a:r>
            <a:r>
              <a:rPr sz="2000" spc="13" dirty="0">
                <a:latin typeface="Arial"/>
                <a:cs typeface="Arial"/>
              </a:rPr>
              <a:t>the </a:t>
            </a:r>
            <a:r>
              <a:rPr sz="2000" spc="9" dirty="0">
                <a:latin typeface="Arial"/>
                <a:cs typeface="Arial"/>
              </a:rPr>
              <a:t>care</a:t>
            </a:r>
            <a:r>
              <a:rPr sz="2000" spc="-128" dirty="0">
                <a:latin typeface="Arial"/>
                <a:cs typeface="Arial"/>
              </a:rPr>
              <a:t> </a:t>
            </a:r>
            <a:r>
              <a:rPr sz="2000" spc="9" dirty="0">
                <a:latin typeface="Arial"/>
                <a:cs typeface="Arial"/>
              </a:rPr>
              <a:t>cycle</a:t>
            </a:r>
            <a:endParaRPr sz="2000" dirty="0">
              <a:latin typeface="Arial"/>
              <a:cs typeface="Arial"/>
            </a:endParaRPr>
          </a:p>
          <a:p>
            <a:pPr marL="353546" indent="-342900">
              <a:spcBef>
                <a:spcPts val="71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60551" algn="l"/>
                <a:tab pos="261111" algn="l"/>
              </a:tabLst>
            </a:pPr>
            <a:r>
              <a:rPr sz="2000" spc="4" dirty="0">
                <a:solidFill>
                  <a:srgbClr val="010000"/>
                </a:solidFill>
                <a:latin typeface="Arial"/>
                <a:cs typeface="Arial"/>
              </a:rPr>
              <a:t>Integrated </a:t>
            </a:r>
            <a:r>
              <a:rPr sz="2000" spc="9" dirty="0">
                <a:solidFill>
                  <a:srgbClr val="010000"/>
                </a:solidFill>
                <a:latin typeface="Arial"/>
                <a:cs typeface="Arial"/>
              </a:rPr>
              <a:t>and common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dashboards</a:t>
            </a:r>
            <a:r>
              <a:rPr sz="2000" spc="4" dirty="0">
                <a:latin typeface="Arial"/>
                <a:cs typeface="Arial"/>
              </a:rPr>
              <a:t>,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protocols</a:t>
            </a:r>
            <a:r>
              <a:rPr sz="2000" spc="4" dirty="0">
                <a:latin typeface="Arial"/>
                <a:cs typeface="Arial"/>
              </a:rPr>
              <a:t>,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processes</a:t>
            </a:r>
            <a:r>
              <a:rPr sz="2000" spc="4" dirty="0">
                <a:latin typeface="Arial"/>
                <a:cs typeface="Arial"/>
              </a:rPr>
              <a:t>, </a:t>
            </a:r>
            <a:r>
              <a:rPr sz="2000" spc="9" dirty="0">
                <a:latin typeface="Arial"/>
                <a:cs typeface="Arial"/>
              </a:rPr>
              <a:t>and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financial</a:t>
            </a:r>
            <a:r>
              <a:rPr sz="2000" b="1" spc="49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4" dirty="0">
                <a:solidFill>
                  <a:srgbClr val="073E87"/>
                </a:solidFill>
                <a:latin typeface="Arial"/>
                <a:cs typeface="Arial"/>
              </a:rPr>
              <a:t>statements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>
              <a:spcBef>
                <a:spcPts val="18"/>
              </a:spcBef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353546" indent="-34290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60551" algn="l"/>
                <a:tab pos="261111" algn="l"/>
              </a:tabLst>
            </a:pPr>
            <a:r>
              <a:rPr sz="2000" b="1" spc="4" dirty="0">
                <a:solidFill>
                  <a:srgbClr val="C00000"/>
                </a:solidFill>
                <a:latin typeface="Arial"/>
                <a:cs typeface="Arial"/>
              </a:rPr>
              <a:t>Physician</a:t>
            </a:r>
            <a:r>
              <a:rPr sz="2000" b="1" spc="-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4" dirty="0">
                <a:solidFill>
                  <a:srgbClr val="C00000"/>
                </a:solidFill>
                <a:latin typeface="Arial"/>
                <a:cs typeface="Arial"/>
              </a:rPr>
              <a:t>alignment</a:t>
            </a:r>
            <a:endParaRPr sz="20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551359" lvl="1" indent="-207880">
              <a:spcBef>
                <a:spcPts val="388"/>
              </a:spcBef>
              <a:buClr>
                <a:srgbClr val="000000"/>
              </a:buClr>
              <a:buFont typeface="Arial"/>
              <a:buChar char="−"/>
              <a:tabLst>
                <a:tab pos="551919" algn="l"/>
              </a:tabLst>
            </a:pPr>
            <a:r>
              <a:rPr sz="2000" b="1" spc="13" dirty="0">
                <a:solidFill>
                  <a:srgbClr val="073E87"/>
                </a:solidFill>
                <a:latin typeface="Arial"/>
                <a:cs typeface="Arial"/>
              </a:rPr>
              <a:t>Employed </a:t>
            </a:r>
            <a:r>
              <a:rPr sz="2000" spc="13" dirty="0">
                <a:solidFill>
                  <a:srgbClr val="010000"/>
                </a:solidFill>
                <a:latin typeface="Arial"/>
                <a:cs typeface="Arial"/>
              </a:rPr>
              <a:t>or </a:t>
            </a:r>
            <a:r>
              <a:rPr sz="2000" b="1" spc="13" dirty="0">
                <a:solidFill>
                  <a:srgbClr val="073E87"/>
                </a:solidFill>
                <a:latin typeface="Arial"/>
                <a:cs typeface="Arial"/>
              </a:rPr>
              <a:t>affiliated </a:t>
            </a:r>
            <a:r>
              <a:rPr sz="2000" spc="9" dirty="0">
                <a:solidFill>
                  <a:srgbClr val="010000"/>
                </a:solidFill>
                <a:latin typeface="Arial"/>
                <a:cs typeface="Arial"/>
              </a:rPr>
              <a:t>physicians </a:t>
            </a:r>
            <a:r>
              <a:rPr sz="2000" spc="13" dirty="0">
                <a:solidFill>
                  <a:srgbClr val="010000"/>
                </a:solidFill>
                <a:latin typeface="Arial"/>
                <a:cs typeface="Arial"/>
              </a:rPr>
              <a:t>where</a:t>
            </a:r>
            <a:r>
              <a:rPr sz="2000" spc="-57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000" spc="13" dirty="0">
                <a:solidFill>
                  <a:srgbClr val="010000"/>
                </a:solidFill>
                <a:latin typeface="Arial"/>
                <a:cs typeface="Arial"/>
              </a:rPr>
              <a:t>feasible</a:t>
            </a:r>
            <a:endParaRPr sz="2000" dirty="0">
              <a:latin typeface="Arial"/>
              <a:cs typeface="Arial"/>
            </a:endParaRPr>
          </a:p>
          <a:p>
            <a:pPr marL="353546" marR="4483" indent="-342900">
              <a:lnSpc>
                <a:spcPct val="100800"/>
              </a:lnSpc>
              <a:spcBef>
                <a:spcPts val="349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60551" algn="l"/>
                <a:tab pos="261111" algn="l"/>
              </a:tabLst>
            </a:pPr>
            <a:r>
              <a:rPr sz="2000" b="1" spc="4" dirty="0">
                <a:solidFill>
                  <a:srgbClr val="010000"/>
                </a:solidFill>
                <a:latin typeface="Arial"/>
                <a:cs typeface="Arial"/>
              </a:rPr>
              <a:t>Explicit mechanisms </a:t>
            </a:r>
            <a:r>
              <a:rPr sz="2000" spc="4" dirty="0">
                <a:solidFill>
                  <a:srgbClr val="010000"/>
                </a:solidFill>
                <a:latin typeface="Arial"/>
                <a:cs typeface="Arial"/>
              </a:rPr>
              <a:t>to </a:t>
            </a:r>
            <a:r>
              <a:rPr sz="2000" b="1" spc="4" dirty="0">
                <a:solidFill>
                  <a:srgbClr val="010000"/>
                </a:solidFill>
                <a:latin typeface="Arial"/>
                <a:cs typeface="Arial"/>
              </a:rPr>
              <a:t>forge</a:t>
            </a:r>
            <a:r>
              <a:rPr sz="2000" spc="4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000" b="1" spc="4" dirty="0">
                <a:solidFill>
                  <a:srgbClr val="C00000"/>
                </a:solidFill>
                <a:latin typeface="Arial"/>
                <a:cs typeface="Arial"/>
              </a:rPr>
              <a:t>personal relationships </a:t>
            </a:r>
            <a:r>
              <a:rPr sz="2000" spc="9" dirty="0">
                <a:latin typeface="Arial"/>
                <a:cs typeface="Arial"/>
              </a:rPr>
              <a:t>among </a:t>
            </a:r>
            <a:r>
              <a:rPr sz="2000" spc="-4" dirty="0">
                <a:latin typeface="Arial"/>
                <a:cs typeface="Arial"/>
              </a:rPr>
              <a:t>staff </a:t>
            </a:r>
            <a:r>
              <a:rPr sz="2000" spc="9" dirty="0">
                <a:latin typeface="Arial"/>
                <a:cs typeface="Arial"/>
              </a:rPr>
              <a:t>who </a:t>
            </a:r>
            <a:r>
              <a:rPr sz="2000" spc="4" dirty="0">
                <a:latin typeface="Arial"/>
                <a:cs typeface="Arial"/>
              </a:rPr>
              <a:t>work together </a:t>
            </a:r>
            <a:r>
              <a:rPr sz="2000" spc="4" dirty="0" smtClean="0">
                <a:latin typeface="Arial"/>
                <a:cs typeface="Arial"/>
              </a:rPr>
              <a:t>but</a:t>
            </a:r>
            <a:r>
              <a:rPr lang="en-US" sz="2000" spc="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at </a:t>
            </a:r>
            <a:r>
              <a:rPr sz="2000" dirty="0">
                <a:latin typeface="Arial"/>
                <a:cs typeface="Arial"/>
              </a:rPr>
              <a:t>different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sites</a:t>
            </a:r>
            <a:endParaRPr sz="2000" dirty="0">
              <a:latin typeface="Arial"/>
              <a:cs typeface="Arial"/>
            </a:endParaRPr>
          </a:p>
          <a:p>
            <a:pPr marL="551359" lvl="1" indent="-207880">
              <a:spcBef>
                <a:spcPts val="388"/>
              </a:spcBef>
              <a:buClr>
                <a:srgbClr val="000000"/>
              </a:buClr>
              <a:buChar char="−"/>
              <a:tabLst>
                <a:tab pos="551919" algn="l"/>
              </a:tabLst>
            </a:pPr>
            <a:r>
              <a:rPr sz="2000" spc="13" dirty="0">
                <a:solidFill>
                  <a:srgbClr val="010000"/>
                </a:solidFill>
                <a:latin typeface="Arial"/>
                <a:cs typeface="Arial"/>
              </a:rPr>
              <a:t>Meetings </a:t>
            </a:r>
            <a:r>
              <a:rPr sz="2000" spc="18" dirty="0" smtClean="0">
                <a:solidFill>
                  <a:srgbClr val="010000"/>
                </a:solidFill>
                <a:latin typeface="Arial"/>
                <a:cs typeface="Arial"/>
              </a:rPr>
              <a:t>and</a:t>
            </a:r>
            <a:r>
              <a:rPr lang="en-US" sz="2000" spc="18" dirty="0" smtClean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000" spc="13" dirty="0" smtClean="0">
                <a:solidFill>
                  <a:srgbClr val="010000"/>
                </a:solidFill>
                <a:latin typeface="Arial"/>
                <a:cs typeface="Arial"/>
              </a:rPr>
              <a:t>other</a:t>
            </a:r>
            <a:r>
              <a:rPr lang="en-US" sz="2000" spc="13" dirty="0" smtClean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000" spc="13" dirty="0" smtClean="0">
                <a:solidFill>
                  <a:srgbClr val="010000"/>
                </a:solidFill>
                <a:latin typeface="Arial"/>
                <a:cs typeface="Arial"/>
              </a:rPr>
              <a:t>steps</a:t>
            </a:r>
            <a:r>
              <a:rPr lang="en-US" sz="2000" spc="13" dirty="0" smtClean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000" spc="13" dirty="0" smtClean="0">
                <a:solidFill>
                  <a:srgbClr val="010000"/>
                </a:solidFill>
                <a:latin typeface="Arial"/>
                <a:cs typeface="Arial"/>
              </a:rPr>
              <a:t>that</a:t>
            </a:r>
            <a:r>
              <a:rPr lang="en-US" sz="2000" spc="13" dirty="0" smtClean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000" spc="13" dirty="0" smtClean="0">
                <a:latin typeface="Arial"/>
                <a:cs typeface="Arial"/>
              </a:rPr>
              <a:t>create</a:t>
            </a:r>
            <a:r>
              <a:rPr lang="en-US" sz="2000" spc="13" dirty="0" smtClean="0">
                <a:latin typeface="Arial"/>
                <a:cs typeface="Arial"/>
              </a:rPr>
              <a:t> </a:t>
            </a:r>
            <a:r>
              <a:rPr sz="2000" b="1" spc="9" dirty="0" smtClean="0">
                <a:solidFill>
                  <a:srgbClr val="073E87"/>
                </a:solidFill>
                <a:latin typeface="Arial"/>
                <a:cs typeface="Arial"/>
              </a:rPr>
              <a:t>regular </a:t>
            </a:r>
            <a:r>
              <a:rPr sz="2000" b="1" spc="13" dirty="0">
                <a:solidFill>
                  <a:srgbClr val="073E87"/>
                </a:solidFill>
                <a:latin typeface="Arial"/>
                <a:cs typeface="Arial"/>
              </a:rPr>
              <a:t>contact </a:t>
            </a:r>
            <a:r>
              <a:rPr sz="2000" spc="18" dirty="0">
                <a:solidFill>
                  <a:srgbClr val="010000"/>
                </a:solidFill>
                <a:latin typeface="Arial"/>
                <a:cs typeface="Arial"/>
              </a:rPr>
              <a:t>among </a:t>
            </a:r>
            <a:r>
              <a:rPr sz="2000" spc="13" dirty="0">
                <a:solidFill>
                  <a:srgbClr val="010000"/>
                </a:solidFill>
                <a:latin typeface="Arial"/>
                <a:cs typeface="Arial"/>
              </a:rPr>
              <a:t>dispersed</a:t>
            </a:r>
            <a:r>
              <a:rPr sz="2000" spc="-172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000" spc="4" dirty="0">
                <a:solidFill>
                  <a:srgbClr val="010000"/>
                </a:solidFill>
                <a:latin typeface="Arial"/>
                <a:cs typeface="Arial"/>
              </a:rPr>
              <a:t>staff</a:t>
            </a:r>
            <a:endParaRPr sz="2000" dirty="0">
              <a:latin typeface="Arial"/>
              <a:cs typeface="Arial"/>
            </a:endParaRPr>
          </a:p>
          <a:p>
            <a:pPr marL="551359" lvl="1" indent="-207880">
              <a:spcBef>
                <a:spcPts val="388"/>
              </a:spcBef>
              <a:buClr>
                <a:srgbClr val="000000"/>
              </a:buClr>
              <a:buFont typeface="Arial"/>
              <a:buChar char="−"/>
              <a:tabLst>
                <a:tab pos="551919" algn="l"/>
              </a:tabLst>
            </a:pPr>
            <a:r>
              <a:rPr sz="2000" b="1" spc="9" dirty="0">
                <a:solidFill>
                  <a:srgbClr val="073E87"/>
                </a:solidFill>
                <a:latin typeface="Arial"/>
                <a:cs typeface="Arial"/>
              </a:rPr>
              <a:t>Rotation </a:t>
            </a:r>
            <a:r>
              <a:rPr sz="2000" b="1" spc="13" dirty="0">
                <a:solidFill>
                  <a:srgbClr val="073E87"/>
                </a:solidFill>
                <a:latin typeface="Arial"/>
                <a:cs typeface="Arial"/>
              </a:rPr>
              <a:t>of staff </a:t>
            </a:r>
            <a:r>
              <a:rPr sz="2000" spc="9" dirty="0">
                <a:solidFill>
                  <a:srgbClr val="010000"/>
                </a:solidFill>
                <a:latin typeface="Arial"/>
                <a:cs typeface="Arial"/>
              </a:rPr>
              <a:t>across</a:t>
            </a:r>
            <a:r>
              <a:rPr sz="2000" spc="-40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000" spc="13" dirty="0" smtClean="0">
                <a:solidFill>
                  <a:srgbClr val="010000"/>
                </a:solidFill>
                <a:latin typeface="Arial"/>
                <a:cs typeface="Arial"/>
              </a:rPr>
              <a:t>locations</a:t>
            </a:r>
            <a:endParaRPr lang="en-US" sz="2000" spc="13" dirty="0" smtClean="0">
              <a:solidFill>
                <a:srgbClr val="01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388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551919" algn="l"/>
              </a:tabLst>
            </a:pPr>
            <a:r>
              <a:rPr lang="en-US" sz="2000" spc="9" dirty="0">
                <a:solidFill>
                  <a:srgbClr val="C00000"/>
                </a:solidFill>
                <a:latin typeface="Arial"/>
                <a:cs typeface="Arial"/>
              </a:rPr>
              <a:t>Common </a:t>
            </a:r>
            <a:r>
              <a:rPr lang="en-US" sz="2000" b="1" spc="4" dirty="0">
                <a:solidFill>
                  <a:srgbClr val="C00000"/>
                </a:solidFill>
                <a:latin typeface="Arial"/>
                <a:cs typeface="Arial"/>
              </a:rPr>
              <a:t>culture </a:t>
            </a:r>
            <a:r>
              <a:rPr lang="en-US" sz="2000" spc="9" dirty="0" smtClean="0">
                <a:solidFill>
                  <a:srgbClr val="C00000"/>
                </a:solidFill>
                <a:latin typeface="Arial"/>
                <a:cs typeface="Arial"/>
              </a:rPr>
              <a:t>&amp; </a:t>
            </a:r>
            <a:r>
              <a:rPr lang="en-US" sz="2000" b="1" spc="4" dirty="0" smtClean="0">
                <a:solidFill>
                  <a:srgbClr val="C00000"/>
                </a:solidFill>
                <a:latin typeface="Arial"/>
                <a:cs typeface="Arial"/>
              </a:rPr>
              <a:t>values</a:t>
            </a:r>
            <a:endParaRPr lang="en-US" sz="20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94159" indent="-207880">
              <a:spcBef>
                <a:spcPts val="388"/>
              </a:spcBef>
              <a:buClr>
                <a:srgbClr val="000000"/>
              </a:buClr>
              <a:buFont typeface="Arial"/>
              <a:buChar char="−"/>
              <a:tabLst>
                <a:tab pos="551919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8800" y="175925"/>
            <a:ext cx="8763000" cy="508284"/>
          </a:xfrm>
          <a:prstGeom prst="rect">
            <a:avLst/>
          </a:prstGeom>
        </p:spPr>
        <p:txBody>
          <a:bodyPr vert="horz" wrap="square" lIns="0" tIns="15688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Enabling System Integration and Affiliation</a:t>
            </a:r>
          </a:p>
        </p:txBody>
      </p:sp>
      <p:sp>
        <p:nvSpPr>
          <p:cNvPr id="7" name="object 7"/>
          <p:cNvSpPr/>
          <p:nvPr/>
        </p:nvSpPr>
        <p:spPr>
          <a:xfrm>
            <a:off x="2937958" y="3627344"/>
            <a:ext cx="326091" cy="349063"/>
          </a:xfrm>
          <a:custGeom>
            <a:avLst/>
            <a:gdLst/>
            <a:ahLst/>
            <a:cxnLst/>
            <a:rect l="l" t="t" r="r" b="b"/>
            <a:pathLst>
              <a:path w="369569" h="395604">
                <a:moveTo>
                  <a:pt x="369570" y="220980"/>
                </a:moveTo>
                <a:lnTo>
                  <a:pt x="275844" y="220980"/>
                </a:lnTo>
                <a:lnTo>
                  <a:pt x="275844" y="0"/>
                </a:lnTo>
                <a:lnTo>
                  <a:pt x="93726" y="0"/>
                </a:lnTo>
                <a:lnTo>
                  <a:pt x="93726" y="220980"/>
                </a:lnTo>
                <a:lnTo>
                  <a:pt x="0" y="220980"/>
                </a:lnTo>
                <a:lnTo>
                  <a:pt x="12954" y="233248"/>
                </a:lnTo>
                <a:lnTo>
                  <a:pt x="181356" y="392595"/>
                </a:lnTo>
                <a:lnTo>
                  <a:pt x="184404" y="395478"/>
                </a:lnTo>
                <a:lnTo>
                  <a:pt x="188214" y="391896"/>
                </a:lnTo>
                <a:lnTo>
                  <a:pt x="356616" y="233197"/>
                </a:lnTo>
                <a:lnTo>
                  <a:pt x="369570" y="22098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13241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195" y="106489"/>
            <a:ext cx="108267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2060"/>
                </a:solidFill>
              </a:rPr>
              <a:t>Creating </a:t>
            </a:r>
            <a:r>
              <a:rPr b="1" spc="-5" dirty="0">
                <a:solidFill>
                  <a:srgbClr val="002060"/>
                </a:solidFill>
              </a:rPr>
              <a:t>a </a:t>
            </a:r>
            <a:r>
              <a:rPr b="1" spc="-35" dirty="0">
                <a:solidFill>
                  <a:srgbClr val="002060"/>
                </a:solidFill>
              </a:rPr>
              <a:t>Value-Based </a:t>
            </a:r>
            <a:r>
              <a:rPr b="1" spc="-10" dirty="0">
                <a:solidFill>
                  <a:srgbClr val="002060"/>
                </a:solidFill>
              </a:rPr>
              <a:t>Health Care Delivery</a:t>
            </a:r>
            <a:r>
              <a:rPr b="1" spc="200" dirty="0">
                <a:solidFill>
                  <a:srgbClr val="002060"/>
                </a:solidFill>
              </a:rPr>
              <a:t> </a:t>
            </a:r>
            <a:r>
              <a:rPr b="1" spc="-15" dirty="0">
                <a:solidFill>
                  <a:srgbClr val="002060"/>
                </a:solidFill>
              </a:rPr>
              <a:t>System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914400"/>
            <a:ext cx="10820400" cy="5235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algn="ctr">
              <a:lnSpc>
                <a:spcPct val="100000"/>
              </a:lnSpc>
              <a:spcBef>
                <a:spcPts val="10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Strategic</a:t>
            </a:r>
            <a:r>
              <a:rPr sz="2800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Agenda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(according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</a:t>
            </a:r>
            <a:r>
              <a:rPr lang="en-US" sz="2800" i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Michael Porter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Re-organize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 around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 conditions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(or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groups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related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conditions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) into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integrated practice </a:t>
            </a:r>
            <a:r>
              <a:rPr sz="2200" b="1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units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(IPUs)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,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covering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full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cycle</a:t>
            </a:r>
            <a:r>
              <a:rPr lang="en-US"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</a:t>
            </a:r>
            <a:r>
              <a:rPr sz="2200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</a:t>
            </a:r>
          </a:p>
          <a:p>
            <a:pPr marL="927100" marR="693420" indent="-274320">
              <a:lnSpc>
                <a:spcPct val="100000"/>
              </a:lnSpc>
              <a:spcBef>
                <a:spcPts val="1015"/>
              </a:spcBef>
            </a:pP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− For primary </a:t>
            </a:r>
            <a:r>
              <a:rPr sz="20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preventive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care, </a:t>
            </a:r>
            <a:r>
              <a:rPr sz="20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IPUs should </a:t>
            </a:r>
            <a:r>
              <a:rPr sz="20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serve </a:t>
            </a:r>
            <a:r>
              <a:rPr sz="2000" b="1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distinct </a:t>
            </a:r>
            <a:r>
              <a:rPr sz="2000" b="1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 </a:t>
            </a:r>
            <a:r>
              <a:rPr sz="2000" b="1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segments</a:t>
            </a:r>
            <a:endParaRPr sz="20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indent="-365760">
              <a:lnSpc>
                <a:spcPct val="100000"/>
              </a:lnSpc>
              <a:spcBef>
                <a:spcPts val="1575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Measure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outcomes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costs </a:t>
            </a:r>
            <a:r>
              <a:rPr sz="2200" spc="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for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every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patient,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 </a:t>
            </a:r>
            <a:r>
              <a:rPr sz="2200" spc="-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line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</a:t>
            </a:r>
            <a:r>
              <a:rPr sz="2200" spc="-1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</a:t>
            </a:r>
          </a:p>
          <a:p>
            <a:pPr marL="378460" marR="339725" indent="-365760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Move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to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value-based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reimbursement models, and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ultimately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bundled </a:t>
            </a:r>
            <a:r>
              <a:rPr sz="2200" b="1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payments </a:t>
            </a:r>
            <a:r>
              <a:rPr sz="2200" spc="1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for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conditions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marR="339725" indent="-365760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ntegrate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coordinate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 across multi-site care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delivery</a:t>
            </a:r>
            <a:r>
              <a:rPr sz="2200" spc="-4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systems</a:t>
            </a:r>
          </a:p>
          <a:p>
            <a:pPr marL="378460" indent="-365760">
              <a:lnSpc>
                <a:spcPct val="100000"/>
              </a:lnSpc>
              <a:spcBef>
                <a:spcPts val="1989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Expand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or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affiliate </a:t>
            </a:r>
            <a:r>
              <a:rPr sz="22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across geography </a:t>
            </a:r>
            <a:r>
              <a:rPr sz="2200" spc="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to </a:t>
            </a:r>
            <a:r>
              <a:rPr sz="22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reinforce</a:t>
            </a:r>
            <a:r>
              <a:rPr sz="2200" spc="-7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excellence</a:t>
            </a:r>
            <a:endParaRPr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indent="-366395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0" dirty="0">
                <a:latin typeface="Arial"/>
                <a:cs typeface="Arial"/>
              </a:rPr>
              <a:t>Build </a:t>
            </a:r>
            <a:r>
              <a:rPr sz="2200" dirty="0">
                <a:latin typeface="Arial"/>
                <a:cs typeface="Arial"/>
              </a:rPr>
              <a:t>an </a:t>
            </a:r>
            <a:r>
              <a:rPr sz="2200" spc="-5" dirty="0">
                <a:latin typeface="Arial"/>
                <a:cs typeface="Arial"/>
              </a:rPr>
              <a:t>enabling 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information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technology</a:t>
            </a:r>
            <a:r>
              <a:rPr sz="2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platform</a:t>
            </a:r>
            <a:endParaRPr sz="22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4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4200" y="233312"/>
            <a:ext cx="59340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Build an Enabling IT Platform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0" y="757001"/>
            <a:ext cx="10820400" cy="6079228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R="81280" algn="ctr">
              <a:lnSpc>
                <a:spcPct val="100000"/>
              </a:lnSpc>
              <a:spcBef>
                <a:spcPts val="1945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Attributes of a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Value-Based 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IT</a:t>
            </a:r>
            <a:r>
              <a:rPr sz="2800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Platform</a:t>
            </a:r>
            <a:endParaRPr sz="2800" dirty="0">
              <a:latin typeface="Arial"/>
              <a:cs typeface="Arial"/>
            </a:endParaRPr>
          </a:p>
          <a:p>
            <a:pPr marL="353695" marR="625475" indent="-341630">
              <a:lnSpc>
                <a:spcPct val="100000"/>
              </a:lnSpc>
              <a:spcBef>
                <a:spcPts val="1295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2000" spc="-5" dirty="0">
                <a:latin typeface="Arial"/>
                <a:cs typeface="Arial"/>
              </a:rPr>
              <a:t>Combines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all types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of data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each </a:t>
            </a:r>
            <a:r>
              <a:rPr sz="2000" spc="-15" dirty="0">
                <a:latin typeface="Arial"/>
                <a:cs typeface="Arial"/>
              </a:rPr>
              <a:t>patient’s </a:t>
            </a:r>
            <a:r>
              <a:rPr sz="2000" spc="-10" dirty="0">
                <a:latin typeface="Arial"/>
                <a:cs typeface="Arial"/>
              </a:rPr>
              <a:t>condition </a:t>
            </a:r>
            <a:r>
              <a:rPr sz="2000" spc="-5" dirty="0">
                <a:latin typeface="Arial"/>
                <a:cs typeface="Arial"/>
              </a:rPr>
              <a:t>across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full care  </a:t>
            </a:r>
            <a:r>
              <a:rPr sz="2000" spc="-15" dirty="0">
                <a:latin typeface="Arial"/>
                <a:cs typeface="Arial"/>
              </a:rPr>
              <a:t>cycle </a:t>
            </a:r>
            <a:r>
              <a:rPr sz="2000" spc="-5" dirty="0">
                <a:latin typeface="Arial"/>
                <a:cs typeface="Arial"/>
              </a:rPr>
              <a:t>(notes, </a:t>
            </a:r>
            <a:r>
              <a:rPr sz="2000" spc="-15" dirty="0">
                <a:latin typeface="Arial"/>
                <a:cs typeface="Arial"/>
              </a:rPr>
              <a:t>lab </a:t>
            </a:r>
            <a:r>
              <a:rPr sz="2000" spc="-5" dirty="0">
                <a:latin typeface="Arial"/>
                <a:cs typeface="Arial"/>
              </a:rPr>
              <a:t>tests, </a:t>
            </a:r>
            <a:r>
              <a:rPr sz="2000" spc="-10" dirty="0">
                <a:latin typeface="Arial"/>
                <a:cs typeface="Arial"/>
              </a:rPr>
              <a:t>imaging, </a:t>
            </a:r>
            <a:r>
              <a:rPr sz="2000" spc="-5" dirty="0">
                <a:latin typeface="Arial"/>
                <a:cs typeface="Arial"/>
              </a:rPr>
              <a:t>costs) </a:t>
            </a:r>
            <a:r>
              <a:rPr sz="2000" spc="-10" dirty="0">
                <a:latin typeface="Arial"/>
                <a:cs typeface="Arial"/>
              </a:rPr>
              <a:t>using standard definitions and  terminology</a:t>
            </a:r>
            <a:endParaRPr sz="20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1395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2000" spc="-50" dirty="0">
                <a:latin typeface="Arial"/>
                <a:cs typeface="Arial"/>
              </a:rPr>
              <a:t>Tools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capture, store,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extract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structured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data </a:t>
            </a:r>
            <a:r>
              <a:rPr sz="2000" spc="-10" dirty="0">
                <a:latin typeface="Arial"/>
                <a:cs typeface="Arial"/>
              </a:rPr>
              <a:t>and eliminate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free</a:t>
            </a:r>
            <a:r>
              <a:rPr sz="2000" b="1" spc="21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text</a:t>
            </a:r>
            <a:endParaRPr sz="20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1415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2000" spc="-10" dirty="0">
                <a:latin typeface="Arial"/>
                <a:cs typeface="Arial"/>
              </a:rPr>
              <a:t>Data </a:t>
            </a:r>
            <a:r>
              <a:rPr sz="2000" spc="-15" dirty="0">
                <a:latin typeface="Arial"/>
                <a:cs typeface="Arial"/>
              </a:rPr>
              <a:t>is </a:t>
            </a:r>
            <a:r>
              <a:rPr sz="2000" spc="-10" dirty="0">
                <a:latin typeface="Arial"/>
                <a:cs typeface="Arial"/>
              </a:rPr>
              <a:t>captured </a:t>
            </a:r>
            <a:r>
              <a:rPr sz="2000" spc="-15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clinical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administrative</a:t>
            </a:r>
            <a:r>
              <a:rPr sz="2000" b="1" spc="16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workflow</a:t>
            </a:r>
            <a:endParaRPr sz="2000" dirty="0">
              <a:latin typeface="Arial"/>
              <a:cs typeface="Arial"/>
            </a:endParaRPr>
          </a:p>
          <a:p>
            <a:pPr marL="353695" marR="269875" indent="-341630">
              <a:lnSpc>
                <a:spcPct val="100000"/>
              </a:lnSpc>
              <a:spcBef>
                <a:spcPts val="1390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2000" spc="-10" dirty="0">
                <a:latin typeface="Arial"/>
                <a:cs typeface="Arial"/>
              </a:rPr>
              <a:t>Data </a:t>
            </a:r>
            <a:r>
              <a:rPr sz="2000" spc="-15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stored </a:t>
            </a:r>
            <a:r>
              <a:rPr sz="2000" spc="-10" dirty="0">
                <a:latin typeface="Arial"/>
                <a:cs typeface="Arial"/>
              </a:rPr>
              <a:t>and easily extractable </a:t>
            </a:r>
            <a:r>
              <a:rPr sz="2000" dirty="0">
                <a:latin typeface="Arial"/>
                <a:cs typeface="Arial"/>
              </a:rPr>
              <a:t>from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5" dirty="0">
                <a:latin typeface="Arial"/>
                <a:cs typeface="Arial"/>
              </a:rPr>
              <a:t>common </a:t>
            </a:r>
            <a:r>
              <a:rPr sz="2000" spc="-10" dirty="0">
                <a:latin typeface="Arial"/>
                <a:cs typeface="Arial"/>
              </a:rPr>
              <a:t>warehouse. Capability to </a:t>
            </a:r>
            <a:r>
              <a:rPr sz="2000" spc="-1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aggregate</a:t>
            </a:r>
            <a:r>
              <a:rPr sz="2000" spc="-10" dirty="0">
                <a:latin typeface="Arial"/>
                <a:cs typeface="Arial"/>
              </a:rPr>
              <a:t>,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extract</a:t>
            </a:r>
            <a:r>
              <a:rPr sz="2000" spc="-10" dirty="0">
                <a:latin typeface="Arial"/>
                <a:cs typeface="Arial"/>
              </a:rPr>
              <a:t>,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run analytics </a:t>
            </a:r>
            <a:r>
              <a:rPr sz="2000" spc="-10" dirty="0">
                <a:latin typeface="Arial"/>
                <a:cs typeface="Arial"/>
              </a:rPr>
              <a:t>and display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data by condition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073E87"/>
                </a:solidFill>
                <a:latin typeface="Arial"/>
                <a:cs typeface="Arial"/>
              </a:rPr>
              <a:t>over 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time</a:t>
            </a:r>
            <a:endParaRPr sz="2000" dirty="0">
              <a:latin typeface="Arial"/>
              <a:cs typeface="Arial"/>
            </a:endParaRPr>
          </a:p>
          <a:p>
            <a:pPr marL="353695" marR="668020" indent="-34163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2000" spc="-10" dirty="0">
                <a:latin typeface="Arial"/>
                <a:cs typeface="Arial"/>
              </a:rPr>
              <a:t>Platform </a:t>
            </a:r>
            <a:r>
              <a:rPr sz="2000" spc="-15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structured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15" dirty="0">
                <a:latin typeface="Arial"/>
                <a:cs typeface="Arial"/>
              </a:rPr>
              <a:t>enable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capture </a:t>
            </a:r>
            <a:r>
              <a:rPr sz="2000" spc="-10" dirty="0">
                <a:latin typeface="Arial"/>
                <a:cs typeface="Arial"/>
              </a:rPr>
              <a:t>and aggregation of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outcomes</a:t>
            </a:r>
            <a:r>
              <a:rPr sz="2000" spc="-5" dirty="0" smtClean="0">
                <a:latin typeface="Arial"/>
                <a:cs typeface="Arial"/>
              </a:rPr>
              <a:t>,</a:t>
            </a:r>
            <a:r>
              <a:rPr lang="en-US" sz="2000" spc="-5" dirty="0" smtClean="0">
                <a:latin typeface="Arial"/>
                <a:cs typeface="Arial"/>
              </a:rPr>
              <a:t> </a:t>
            </a:r>
            <a:r>
              <a:rPr sz="2000" b="1" spc="-5" dirty="0" smtClean="0">
                <a:solidFill>
                  <a:srgbClr val="073E87"/>
                </a:solidFill>
                <a:latin typeface="Arial"/>
                <a:cs typeface="Arial"/>
              </a:rPr>
              <a:t>costing </a:t>
            </a:r>
            <a:r>
              <a:rPr sz="2000" spc="-5" dirty="0">
                <a:latin typeface="Arial"/>
                <a:cs typeface="Arial"/>
              </a:rPr>
              <a:t>parameters,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bundled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payment</a:t>
            </a:r>
            <a:r>
              <a:rPr sz="2000" b="1" spc="7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eligibility/billing</a:t>
            </a:r>
            <a:endParaRPr sz="2000" dirty="0">
              <a:latin typeface="Arial"/>
              <a:cs typeface="Arial"/>
            </a:endParaRPr>
          </a:p>
          <a:p>
            <a:pPr marL="353695" marR="5080" indent="-341630">
              <a:lnSpc>
                <a:spcPct val="100000"/>
              </a:lnSpc>
              <a:spcBef>
                <a:spcPts val="1395"/>
              </a:spcBef>
              <a:buAutoNum type="arabicPeriod"/>
              <a:tabLst>
                <a:tab pos="354330" algn="l"/>
              </a:tabLst>
            </a:pPr>
            <a:r>
              <a:rPr sz="2000" spc="-10" dirty="0" smtClean="0">
                <a:latin typeface="Arial"/>
                <a:cs typeface="Arial"/>
              </a:rPr>
              <a:t>Leverages</a:t>
            </a:r>
            <a:r>
              <a:rPr lang="en-US" sz="2000" spc="-10" dirty="0" smtClean="0">
                <a:latin typeface="Arial"/>
                <a:cs typeface="Arial"/>
              </a:rPr>
              <a:t> </a:t>
            </a:r>
            <a:r>
              <a:rPr sz="2000" b="1" spc="-5" dirty="0" smtClean="0">
                <a:solidFill>
                  <a:srgbClr val="073E87"/>
                </a:solidFill>
                <a:latin typeface="Arial"/>
                <a:cs typeface="Arial"/>
              </a:rPr>
              <a:t>mobile</a:t>
            </a:r>
            <a:r>
              <a:rPr lang="en-US" sz="2000" b="1" spc="-5" dirty="0" smtClean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000" b="1" spc="-5" dirty="0" smtClean="0">
                <a:solidFill>
                  <a:srgbClr val="073E87"/>
                </a:solidFill>
                <a:latin typeface="Arial"/>
                <a:cs typeface="Arial"/>
              </a:rPr>
              <a:t>technology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scheduling, PROMs collection, </a:t>
            </a:r>
            <a:r>
              <a:rPr sz="2000" spc="-5" dirty="0">
                <a:latin typeface="Arial"/>
                <a:cs typeface="Arial"/>
              </a:rPr>
              <a:t>secure </a:t>
            </a:r>
            <a:r>
              <a:rPr sz="2000" spc="-10" dirty="0">
                <a:latin typeface="Arial"/>
                <a:cs typeface="Arial"/>
              </a:rPr>
              <a:t>patient  </a:t>
            </a:r>
            <a:r>
              <a:rPr sz="2000" spc="-5" dirty="0">
                <a:latin typeface="Arial"/>
                <a:cs typeface="Arial"/>
              </a:rPr>
              <a:t>communication </a:t>
            </a:r>
            <a:r>
              <a:rPr sz="2000" spc="-10" dirty="0">
                <a:latin typeface="Arial"/>
                <a:cs typeface="Arial"/>
              </a:rPr>
              <a:t>and monitoring, virtual visits, </a:t>
            </a:r>
            <a:r>
              <a:rPr sz="2000" spc="-5" dirty="0">
                <a:latin typeface="Arial"/>
                <a:cs typeface="Arial"/>
              </a:rPr>
              <a:t>access </a:t>
            </a:r>
            <a:r>
              <a:rPr sz="2000" spc="-10" dirty="0">
                <a:latin typeface="Arial"/>
                <a:cs typeface="Arial"/>
              </a:rPr>
              <a:t>to clinical notes, and patient  education</a:t>
            </a:r>
            <a:endParaRPr sz="2000" dirty="0">
              <a:latin typeface="Arial"/>
              <a:cs typeface="Arial"/>
            </a:endParaRPr>
          </a:p>
          <a:p>
            <a:pPr marL="353695" indent="-341630">
              <a:spcBef>
                <a:spcPts val="1415"/>
              </a:spcBef>
              <a:buClr>
                <a:srgbClr val="000000"/>
              </a:buClr>
              <a:buFont typeface="Arial"/>
              <a:buAutoNum type="arabicPeriod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Full </a:t>
            </a:r>
            <a:r>
              <a:rPr sz="2000" b="1" spc="-10" dirty="0">
                <a:solidFill>
                  <a:srgbClr val="073E87"/>
                </a:solidFill>
                <a:latin typeface="Arial"/>
                <a:cs typeface="Arial"/>
              </a:rPr>
              <a:t>interoperability </a:t>
            </a:r>
            <a:r>
              <a:rPr sz="2000" spc="-15" dirty="0">
                <a:latin typeface="Arial"/>
                <a:cs typeface="Arial"/>
              </a:rPr>
              <a:t>allowing </a:t>
            </a:r>
            <a:r>
              <a:rPr sz="2000" spc="-10" dirty="0">
                <a:latin typeface="Arial"/>
                <a:cs typeface="Arial"/>
              </a:rPr>
              <a:t>data sharing </a:t>
            </a:r>
            <a:r>
              <a:rPr sz="2000" spc="-15" dirty="0">
                <a:latin typeface="Arial"/>
                <a:cs typeface="Arial"/>
              </a:rPr>
              <a:t>within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across networks,</a:t>
            </a:r>
            <a:r>
              <a:rPr sz="2000" spc="340" dirty="0">
                <a:latin typeface="Arial"/>
                <a:cs typeface="Arial"/>
              </a:rPr>
              <a:t> </a:t>
            </a:r>
            <a:r>
              <a:rPr sz="2000" spc="-15" dirty="0" smtClean="0">
                <a:latin typeface="Arial"/>
                <a:cs typeface="Arial"/>
              </a:rPr>
              <a:t>EMR</a:t>
            </a:r>
            <a:r>
              <a:rPr lang="en-US" sz="2000" spc="-15" dirty="0" smtClean="0">
                <a:latin typeface="Arial"/>
                <a:cs typeface="Arial"/>
              </a:rPr>
              <a:t> </a:t>
            </a:r>
            <a:r>
              <a:rPr lang="en-US" sz="2000" spc="-10" dirty="0" smtClean="0">
                <a:latin typeface="Arial"/>
                <a:cs typeface="Arial"/>
              </a:rPr>
              <a:t>p</a:t>
            </a:r>
            <a:r>
              <a:rPr lang="en-US" sz="2000" spc="-20" dirty="0" smtClean="0">
                <a:latin typeface="Arial"/>
                <a:cs typeface="Arial"/>
              </a:rPr>
              <a:t>l</a:t>
            </a:r>
            <a:r>
              <a:rPr lang="en-US" sz="2000" spc="-10" dirty="0" smtClean="0">
                <a:latin typeface="Arial"/>
                <a:cs typeface="Arial"/>
              </a:rPr>
              <a:t>at</a:t>
            </a:r>
            <a:r>
              <a:rPr lang="en-US" sz="2000" spc="15" dirty="0" smtClean="0">
                <a:latin typeface="Arial"/>
                <a:cs typeface="Arial"/>
              </a:rPr>
              <a:t>f</a:t>
            </a:r>
            <a:r>
              <a:rPr lang="en-US" sz="2000" spc="-10" dirty="0" smtClean="0">
                <a:latin typeface="Arial"/>
                <a:cs typeface="Arial"/>
              </a:rPr>
              <a:t>o</a:t>
            </a:r>
            <a:r>
              <a:rPr lang="en-US" sz="2000" dirty="0" smtClean="0">
                <a:latin typeface="Arial"/>
                <a:cs typeface="Arial"/>
              </a:rPr>
              <a:t>r</a:t>
            </a:r>
            <a:r>
              <a:rPr lang="en-US" sz="2000" spc="30" dirty="0" smtClean="0">
                <a:latin typeface="Arial"/>
                <a:cs typeface="Arial"/>
              </a:rPr>
              <a:t>m</a:t>
            </a:r>
            <a:r>
              <a:rPr lang="en-US" sz="2000" spc="5" dirty="0" smtClean="0">
                <a:latin typeface="Arial"/>
                <a:cs typeface="Arial"/>
              </a:rPr>
              <a:t>s</a:t>
            </a:r>
            <a:r>
              <a:rPr lang="en-US" sz="2000" spc="-5" dirty="0">
                <a:latin typeface="Arial"/>
                <a:cs typeface="Arial"/>
              </a:rPr>
              <a:t>,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spc="-55" dirty="0" smtClean="0">
                <a:latin typeface="Arial"/>
                <a:cs typeface="Arial"/>
              </a:rPr>
              <a:t>and </a:t>
            </a:r>
            <a:r>
              <a:rPr lang="en-US" sz="2000" dirty="0" smtClean="0">
                <a:latin typeface="Arial"/>
                <a:cs typeface="Arial"/>
              </a:rPr>
              <a:t>r</a:t>
            </a:r>
            <a:r>
              <a:rPr lang="en-US" sz="2000" spc="-10" dirty="0" smtClean="0">
                <a:latin typeface="Arial"/>
                <a:cs typeface="Arial"/>
              </a:rPr>
              <a:t>e</a:t>
            </a:r>
            <a:r>
              <a:rPr lang="en-US" sz="2000" spc="15" dirty="0" smtClean="0">
                <a:latin typeface="Arial"/>
                <a:cs typeface="Arial"/>
              </a:rPr>
              <a:t>f</a:t>
            </a:r>
            <a:r>
              <a:rPr lang="en-US" sz="2000" spc="-10" dirty="0" smtClean="0">
                <a:latin typeface="Arial"/>
                <a:cs typeface="Arial"/>
              </a:rPr>
              <a:t>e</a:t>
            </a:r>
            <a:r>
              <a:rPr lang="en-US" sz="2000" dirty="0" smtClean="0">
                <a:latin typeface="Arial"/>
                <a:cs typeface="Arial"/>
              </a:rPr>
              <a:t>rr</a:t>
            </a:r>
            <a:r>
              <a:rPr lang="en-US" sz="2000" spc="-20" dirty="0" smtClean="0">
                <a:latin typeface="Arial"/>
                <a:cs typeface="Arial"/>
              </a:rPr>
              <a:t>i</a:t>
            </a:r>
            <a:r>
              <a:rPr lang="en-US" sz="2000" spc="-10" dirty="0" smtClean="0">
                <a:latin typeface="Arial"/>
                <a:cs typeface="Arial"/>
              </a:rPr>
              <a:t>n</a:t>
            </a:r>
            <a:r>
              <a:rPr lang="en-US" sz="2000" spc="-5" dirty="0" smtClean="0">
                <a:latin typeface="Arial"/>
                <a:cs typeface="Arial"/>
              </a:rPr>
              <a:t>g</a:t>
            </a:r>
            <a:r>
              <a:rPr lang="en-US" sz="2000" spc="-10" dirty="0" smtClean="0">
                <a:latin typeface="Arial"/>
                <a:cs typeface="Arial"/>
              </a:rPr>
              <a:t> </a:t>
            </a:r>
            <a:r>
              <a:rPr lang="en-US" sz="2000" spc="5" dirty="0" smtClean="0">
                <a:latin typeface="Arial"/>
                <a:cs typeface="Arial"/>
              </a:rPr>
              <a:t>c</a:t>
            </a:r>
            <a:r>
              <a:rPr lang="en-US" sz="2000" spc="-20" dirty="0" smtClean="0">
                <a:latin typeface="Arial"/>
                <a:cs typeface="Arial"/>
              </a:rPr>
              <a:t>li</a:t>
            </a:r>
            <a:r>
              <a:rPr lang="en-US" sz="2000" spc="-10" dirty="0" smtClean="0">
                <a:latin typeface="Arial"/>
                <a:cs typeface="Arial"/>
              </a:rPr>
              <a:t>n</a:t>
            </a:r>
            <a:r>
              <a:rPr lang="en-US" sz="2000" spc="-20" dirty="0" smtClean="0">
                <a:latin typeface="Arial"/>
                <a:cs typeface="Arial"/>
              </a:rPr>
              <a:t>i</a:t>
            </a:r>
            <a:r>
              <a:rPr lang="en-US" sz="2000" spc="5" dirty="0" smtClean="0">
                <a:latin typeface="Arial"/>
                <a:cs typeface="Arial"/>
              </a:rPr>
              <a:t>c</a:t>
            </a:r>
            <a:r>
              <a:rPr lang="en-US" sz="2000" spc="-20" dirty="0" smtClean="0">
                <a:latin typeface="Arial"/>
                <a:cs typeface="Arial"/>
              </a:rPr>
              <a:t>i</a:t>
            </a:r>
            <a:r>
              <a:rPr lang="en-US" sz="2000" spc="-10" dirty="0" smtClean="0">
                <a:latin typeface="Arial"/>
                <a:cs typeface="Arial"/>
              </a:rPr>
              <a:t>an</a:t>
            </a:r>
            <a:r>
              <a:rPr lang="en-US" sz="2000" spc="5" dirty="0" smtClean="0">
                <a:latin typeface="Arial"/>
                <a:cs typeface="Arial"/>
              </a:rPr>
              <a:t>s</a:t>
            </a:r>
            <a:endParaRPr lang="en-US" sz="20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1415"/>
              </a:spcBef>
              <a:buClr>
                <a:srgbClr val="000000"/>
              </a:buClr>
              <a:buFont typeface="Arial"/>
              <a:buAutoNum type="arabicPeriod"/>
              <a:tabLst>
                <a:tab pos="353695" algn="l"/>
                <a:tab pos="354330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7954" y="130556"/>
            <a:ext cx="82514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 smtClean="0">
                <a:solidFill>
                  <a:srgbClr val="002060"/>
                </a:solidFill>
              </a:rPr>
              <a:t>Build </a:t>
            </a:r>
            <a:r>
              <a:rPr b="1" kern="1200" spc="-10" dirty="0">
                <a:solidFill>
                  <a:srgbClr val="002060"/>
                </a:solidFill>
              </a:rPr>
              <a:t>an Enabling Integrated IT Platform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41832" y="1441703"/>
            <a:ext cx="10500360" cy="4651375"/>
            <a:chOff x="941832" y="1441703"/>
            <a:chExt cx="10500360" cy="4651375"/>
          </a:xfrm>
        </p:grpSpPr>
        <p:sp>
          <p:nvSpPr>
            <p:cNvPr id="4" name="object 4"/>
            <p:cNvSpPr/>
            <p:nvPr/>
          </p:nvSpPr>
          <p:spPr>
            <a:xfrm>
              <a:off x="947928" y="1447799"/>
              <a:ext cx="10488295" cy="4639310"/>
            </a:xfrm>
            <a:custGeom>
              <a:avLst/>
              <a:gdLst/>
              <a:ahLst/>
              <a:cxnLst/>
              <a:rect l="l" t="t" r="r" b="b"/>
              <a:pathLst>
                <a:path w="10488295" h="4639310">
                  <a:moveTo>
                    <a:pt x="10488168" y="0"/>
                  </a:moveTo>
                  <a:lnTo>
                    <a:pt x="0" y="0"/>
                  </a:lnTo>
                  <a:lnTo>
                    <a:pt x="0" y="4639056"/>
                  </a:lnTo>
                  <a:lnTo>
                    <a:pt x="10488168" y="4639056"/>
                  </a:lnTo>
                  <a:lnTo>
                    <a:pt x="10488168" y="0"/>
                  </a:lnTo>
                  <a:close/>
                </a:path>
              </a:pathLst>
            </a:custGeom>
            <a:solidFill>
              <a:srgbClr val="FFF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7928" y="1447799"/>
              <a:ext cx="10488295" cy="4639310"/>
            </a:xfrm>
            <a:custGeom>
              <a:avLst/>
              <a:gdLst/>
              <a:ahLst/>
              <a:cxnLst/>
              <a:rect l="l" t="t" r="r" b="b"/>
              <a:pathLst>
                <a:path w="10488295" h="4639310">
                  <a:moveTo>
                    <a:pt x="0" y="0"/>
                  </a:moveTo>
                  <a:lnTo>
                    <a:pt x="10488168" y="0"/>
                  </a:lnTo>
                  <a:lnTo>
                    <a:pt x="10488168" y="4639056"/>
                  </a:lnTo>
                  <a:lnTo>
                    <a:pt x="0" y="4639056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60520" y="876668"/>
            <a:ext cx="9768205" cy="50385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0045">
              <a:lnSpc>
                <a:spcPct val="100000"/>
              </a:lnSpc>
              <a:spcBef>
                <a:spcPts val="90"/>
              </a:spcBef>
              <a:tabLst>
                <a:tab pos="8735695" algn="l"/>
              </a:tabLst>
            </a:pPr>
            <a:r>
              <a:rPr sz="2000" spc="-20" dirty="0">
                <a:latin typeface="Arial"/>
                <a:cs typeface="Arial"/>
              </a:rPr>
              <a:t>Utilize </a:t>
            </a:r>
            <a:r>
              <a:rPr sz="2000" spc="-5" dirty="0">
                <a:latin typeface="Arial"/>
                <a:cs typeface="Arial"/>
              </a:rPr>
              <a:t>information </a:t>
            </a:r>
            <a:r>
              <a:rPr sz="2000" spc="-10" dirty="0">
                <a:latin typeface="Arial"/>
                <a:cs typeface="Arial"/>
              </a:rPr>
              <a:t>technology to </a:t>
            </a:r>
            <a:r>
              <a:rPr sz="2000" b="1" spc="-10" dirty="0">
                <a:solidFill>
                  <a:srgbClr val="BC3700"/>
                </a:solidFill>
                <a:latin typeface="Arial"/>
                <a:cs typeface="Arial"/>
              </a:rPr>
              <a:t>restructure care </a:t>
            </a:r>
            <a:r>
              <a:rPr sz="2000" b="1" spc="-5" dirty="0" smtClean="0">
                <a:solidFill>
                  <a:srgbClr val="BC3700"/>
                </a:solidFill>
                <a:latin typeface="Arial"/>
                <a:cs typeface="Arial"/>
              </a:rPr>
              <a:t>delivery</a:t>
            </a:r>
            <a:r>
              <a:rPr lang="en-US" sz="2000" b="1" spc="360" dirty="0" smtClean="0">
                <a:solidFill>
                  <a:srgbClr val="BC3700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and</a:t>
            </a:r>
            <a:r>
              <a:rPr sz="2000" spc="35" dirty="0" smtClean="0"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BC3700"/>
                </a:solidFill>
                <a:latin typeface="Arial"/>
                <a:cs typeface="Arial"/>
              </a:rPr>
              <a:t>measure</a:t>
            </a:r>
            <a:r>
              <a:rPr lang="en-US" sz="2000" b="1" spc="-10" dirty="0" smtClean="0">
                <a:solidFill>
                  <a:srgbClr val="BC3700"/>
                </a:solidFill>
                <a:latin typeface="Arial"/>
                <a:cs typeface="Arial"/>
              </a:rPr>
              <a:t> </a:t>
            </a:r>
            <a:r>
              <a:rPr sz="2000" b="1" spc="-10" dirty="0" smtClean="0">
                <a:solidFill>
                  <a:srgbClr val="BC3700"/>
                </a:solidFill>
                <a:latin typeface="Arial"/>
                <a:cs typeface="Arial"/>
              </a:rPr>
              <a:t>results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Arial"/>
              <a:cs typeface="Arial"/>
            </a:endParaRPr>
          </a:p>
          <a:p>
            <a:pPr marL="170815" indent="-158750">
              <a:lnSpc>
                <a:spcPct val="100000"/>
              </a:lnSpc>
              <a:buChar char="•"/>
              <a:tabLst>
                <a:tab pos="171450" algn="l"/>
              </a:tabLst>
            </a:pPr>
            <a:r>
              <a:rPr sz="2000" spc="-5" dirty="0">
                <a:latin typeface="Arial"/>
                <a:cs typeface="Arial"/>
              </a:rPr>
              <a:t>Combine </a:t>
            </a:r>
            <a:r>
              <a:rPr sz="2000" b="1" spc="-10" dirty="0">
                <a:solidFill>
                  <a:srgbClr val="BC3700"/>
                </a:solidFill>
                <a:latin typeface="Arial"/>
                <a:cs typeface="Arial"/>
              </a:rPr>
              <a:t>all types </a:t>
            </a:r>
            <a:r>
              <a:rPr sz="2000" b="1" spc="-5" dirty="0">
                <a:solidFill>
                  <a:srgbClr val="BC3700"/>
                </a:solidFill>
                <a:latin typeface="Arial"/>
                <a:cs typeface="Arial"/>
              </a:rPr>
              <a:t>of data </a:t>
            </a:r>
            <a:r>
              <a:rPr sz="2000" spc="-10" dirty="0">
                <a:latin typeface="Arial"/>
                <a:cs typeface="Arial"/>
              </a:rPr>
              <a:t>(e.g. notes, </a:t>
            </a:r>
            <a:r>
              <a:rPr sz="2000" spc="-5" dirty="0">
                <a:latin typeface="Arial"/>
                <a:cs typeface="Arial"/>
              </a:rPr>
              <a:t>images)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each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patient</a:t>
            </a:r>
            <a:endParaRPr sz="2000" dirty="0">
              <a:latin typeface="Arial"/>
              <a:cs typeface="Arial"/>
            </a:endParaRPr>
          </a:p>
          <a:p>
            <a:pPr marL="170815" indent="-158750">
              <a:lnSpc>
                <a:spcPct val="100000"/>
              </a:lnSpc>
              <a:spcBef>
                <a:spcPts val="1390"/>
              </a:spcBef>
              <a:buChar char="•"/>
              <a:tabLst>
                <a:tab pos="171450" algn="l"/>
              </a:tabLst>
            </a:pPr>
            <a:r>
              <a:rPr sz="2000" spc="5" dirty="0">
                <a:latin typeface="Arial"/>
                <a:cs typeface="Arial"/>
              </a:rPr>
              <a:t>Common </a:t>
            </a:r>
            <a:r>
              <a:rPr sz="2000" b="1" spc="-5" dirty="0">
                <a:solidFill>
                  <a:srgbClr val="BC3700"/>
                </a:solidFill>
                <a:latin typeface="Arial"/>
                <a:cs typeface="Arial"/>
              </a:rPr>
              <a:t>data</a:t>
            </a:r>
            <a:r>
              <a:rPr sz="2000" b="1" spc="-75" dirty="0">
                <a:solidFill>
                  <a:srgbClr val="BC37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C3700"/>
                </a:solidFill>
                <a:latin typeface="Arial"/>
                <a:cs typeface="Arial"/>
              </a:rPr>
              <a:t>definitions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415"/>
              </a:spcBef>
              <a:buChar char="•"/>
              <a:tabLst>
                <a:tab pos="195580" algn="l"/>
              </a:tabLst>
            </a:pPr>
            <a:r>
              <a:rPr sz="2000" spc="-10" dirty="0">
                <a:latin typeface="Arial"/>
                <a:cs typeface="Arial"/>
              </a:rPr>
              <a:t>Data </a:t>
            </a:r>
            <a:r>
              <a:rPr sz="2000" spc="-5" dirty="0">
                <a:latin typeface="Arial"/>
                <a:cs typeface="Arial"/>
              </a:rPr>
              <a:t>encompasses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BC3700"/>
                </a:solidFill>
                <a:latin typeface="Arial"/>
                <a:cs typeface="Arial"/>
              </a:rPr>
              <a:t>full </a:t>
            </a:r>
            <a:r>
              <a:rPr sz="2000" b="1" spc="-10" dirty="0">
                <a:solidFill>
                  <a:srgbClr val="BC3700"/>
                </a:solidFill>
                <a:latin typeface="Arial"/>
                <a:cs typeface="Arial"/>
              </a:rPr>
              <a:t>care </a:t>
            </a:r>
            <a:r>
              <a:rPr sz="2000" b="1" spc="-15" dirty="0">
                <a:solidFill>
                  <a:srgbClr val="BC3700"/>
                </a:solidFill>
                <a:latin typeface="Arial"/>
                <a:cs typeface="Arial"/>
              </a:rPr>
              <a:t>cycle</a:t>
            </a:r>
            <a:r>
              <a:rPr sz="2000" spc="-15" dirty="0">
                <a:latin typeface="Arial"/>
                <a:cs typeface="Arial"/>
              </a:rPr>
              <a:t>, </a:t>
            </a:r>
            <a:r>
              <a:rPr sz="2000" spc="-10" dirty="0">
                <a:latin typeface="Arial"/>
                <a:cs typeface="Arial"/>
              </a:rPr>
              <a:t>including </a:t>
            </a:r>
            <a:r>
              <a:rPr sz="2000" spc="-5" dirty="0">
                <a:latin typeface="Arial"/>
                <a:cs typeface="Arial"/>
              </a:rPr>
              <a:t>care </a:t>
            </a:r>
            <a:r>
              <a:rPr sz="2000" spc="-10" dirty="0">
                <a:latin typeface="Arial"/>
                <a:cs typeface="Arial"/>
              </a:rPr>
              <a:t>by </a:t>
            </a:r>
            <a:r>
              <a:rPr sz="2000" spc="-5" dirty="0">
                <a:latin typeface="Arial"/>
                <a:cs typeface="Arial"/>
              </a:rPr>
              <a:t>referring</a:t>
            </a:r>
            <a:r>
              <a:rPr sz="2000" spc="21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entities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95"/>
              </a:spcBef>
              <a:buChar char="•"/>
              <a:tabLst>
                <a:tab pos="195580" algn="l"/>
              </a:tabLst>
            </a:pPr>
            <a:r>
              <a:rPr sz="2000" spc="-15" dirty="0">
                <a:latin typeface="Arial"/>
                <a:cs typeface="Arial"/>
              </a:rPr>
              <a:t>Allow </a:t>
            </a:r>
            <a:r>
              <a:rPr sz="2000" spc="-5" dirty="0">
                <a:latin typeface="Arial"/>
                <a:cs typeface="Arial"/>
              </a:rPr>
              <a:t>access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communication among </a:t>
            </a:r>
            <a:r>
              <a:rPr sz="2000" b="1" spc="-10" dirty="0">
                <a:solidFill>
                  <a:srgbClr val="BC3700"/>
                </a:solidFill>
                <a:latin typeface="Arial"/>
                <a:cs typeface="Arial"/>
              </a:rPr>
              <a:t>all </a:t>
            </a:r>
            <a:r>
              <a:rPr sz="2000" b="1" dirty="0">
                <a:solidFill>
                  <a:srgbClr val="BC3700"/>
                </a:solidFill>
                <a:latin typeface="Arial"/>
                <a:cs typeface="Arial"/>
              </a:rPr>
              <a:t>involved </a:t>
            </a:r>
            <a:r>
              <a:rPr sz="2000" b="1" spc="-10" dirty="0">
                <a:solidFill>
                  <a:srgbClr val="BC3700"/>
                </a:solidFill>
                <a:latin typeface="Arial"/>
                <a:cs typeface="Arial"/>
              </a:rPr>
              <a:t>parties</a:t>
            </a:r>
            <a:r>
              <a:rPr sz="2000" spc="-10" dirty="0">
                <a:latin typeface="Arial"/>
                <a:cs typeface="Arial"/>
              </a:rPr>
              <a:t>, including </a:t>
            </a:r>
            <a:r>
              <a:rPr sz="2000" spc="-15" dirty="0">
                <a:latin typeface="Arial"/>
                <a:cs typeface="Arial"/>
              </a:rPr>
              <a:t>with</a:t>
            </a:r>
            <a:r>
              <a:rPr sz="2000" spc="2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patients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90"/>
              </a:spcBef>
              <a:buClr>
                <a:srgbClr val="000000"/>
              </a:buClr>
              <a:buFont typeface="Arial"/>
              <a:buChar char="•"/>
              <a:tabLst>
                <a:tab pos="195580" algn="l"/>
              </a:tabLst>
            </a:pPr>
            <a:r>
              <a:rPr sz="2000" b="1" spc="-20" dirty="0">
                <a:solidFill>
                  <a:srgbClr val="BC3700"/>
                </a:solidFill>
                <a:latin typeface="Arial"/>
                <a:cs typeface="Arial"/>
              </a:rPr>
              <a:t>Templates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medical </a:t>
            </a:r>
            <a:r>
              <a:rPr sz="2000" spc="-10" dirty="0">
                <a:latin typeface="Arial"/>
                <a:cs typeface="Arial"/>
              </a:rPr>
              <a:t>conditions to enhance the </a:t>
            </a:r>
            <a:r>
              <a:rPr sz="2000" spc="-5" dirty="0">
                <a:latin typeface="Arial"/>
                <a:cs typeface="Arial"/>
              </a:rPr>
              <a:t>user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interface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415"/>
              </a:spcBef>
              <a:buChar char="•"/>
              <a:tabLst>
                <a:tab pos="195580" algn="l"/>
              </a:tabLst>
            </a:pPr>
            <a:r>
              <a:rPr sz="2000" spc="-5" dirty="0">
                <a:latin typeface="Arial"/>
                <a:cs typeface="Arial"/>
              </a:rPr>
              <a:t>“</a:t>
            </a:r>
            <a:r>
              <a:rPr sz="2000" b="1" spc="-5" dirty="0">
                <a:solidFill>
                  <a:srgbClr val="BC3700"/>
                </a:solidFill>
                <a:latin typeface="Arial"/>
                <a:cs typeface="Arial"/>
              </a:rPr>
              <a:t>Structured</a:t>
            </a:r>
            <a:r>
              <a:rPr sz="2000" spc="-5" dirty="0">
                <a:latin typeface="Arial"/>
                <a:cs typeface="Arial"/>
              </a:rPr>
              <a:t>” </a:t>
            </a:r>
            <a:r>
              <a:rPr sz="2000" spc="-10" dirty="0">
                <a:latin typeface="Arial"/>
                <a:cs typeface="Arial"/>
              </a:rPr>
              <a:t>data </a:t>
            </a:r>
            <a:r>
              <a:rPr sz="2000" spc="-5" dirty="0">
                <a:latin typeface="Arial"/>
                <a:cs typeface="Arial"/>
              </a:rPr>
              <a:t>vs. </a:t>
            </a:r>
            <a:r>
              <a:rPr sz="2000" dirty="0">
                <a:latin typeface="Arial"/>
                <a:cs typeface="Arial"/>
              </a:rPr>
              <a:t>free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text</a:t>
            </a:r>
            <a:endParaRPr sz="2000" dirty="0">
              <a:latin typeface="Arial"/>
              <a:cs typeface="Arial"/>
            </a:endParaRPr>
          </a:p>
          <a:p>
            <a:pPr marL="195580" marR="64135" indent="-182880">
              <a:lnSpc>
                <a:spcPct val="100000"/>
              </a:lnSpc>
              <a:spcBef>
                <a:spcPts val="1395"/>
              </a:spcBef>
              <a:buChar char="•"/>
              <a:tabLst>
                <a:tab pos="195580" algn="l"/>
              </a:tabLst>
            </a:pPr>
            <a:r>
              <a:rPr sz="2000" spc="-10" dirty="0">
                <a:latin typeface="Arial"/>
                <a:cs typeface="Arial"/>
              </a:rPr>
              <a:t>Architecture that </a:t>
            </a:r>
            <a:r>
              <a:rPr sz="2000" spc="-15" dirty="0">
                <a:latin typeface="Arial"/>
                <a:cs typeface="Arial"/>
              </a:rPr>
              <a:t>allows </a:t>
            </a:r>
            <a:r>
              <a:rPr sz="2000" spc="-5" dirty="0">
                <a:latin typeface="Arial"/>
                <a:cs typeface="Arial"/>
              </a:rPr>
              <a:t>easy </a:t>
            </a:r>
            <a:r>
              <a:rPr sz="2000" spc="-10" dirty="0">
                <a:latin typeface="Arial"/>
                <a:cs typeface="Arial"/>
              </a:rPr>
              <a:t>extraction of </a:t>
            </a:r>
            <a:r>
              <a:rPr sz="2000" b="1" spc="-5" dirty="0">
                <a:solidFill>
                  <a:srgbClr val="BC3700"/>
                </a:solidFill>
                <a:latin typeface="Arial"/>
                <a:cs typeface="Arial"/>
              </a:rPr>
              <a:t>outcome </a:t>
            </a:r>
            <a:r>
              <a:rPr sz="2000" b="1" spc="-10" dirty="0">
                <a:solidFill>
                  <a:srgbClr val="BC3700"/>
                </a:solidFill>
                <a:latin typeface="Arial"/>
                <a:cs typeface="Arial"/>
              </a:rPr>
              <a:t>measures</a:t>
            </a:r>
            <a:r>
              <a:rPr sz="2000" spc="-10" dirty="0">
                <a:latin typeface="Arial"/>
                <a:cs typeface="Arial"/>
              </a:rPr>
              <a:t>, </a:t>
            </a:r>
            <a:r>
              <a:rPr sz="2000" b="1" spc="-10" dirty="0">
                <a:solidFill>
                  <a:srgbClr val="BC3700"/>
                </a:solidFill>
                <a:latin typeface="Arial"/>
                <a:cs typeface="Arial"/>
              </a:rPr>
              <a:t>process measures</a:t>
            </a:r>
            <a:r>
              <a:rPr sz="2000" spc="-10" dirty="0">
                <a:latin typeface="Arial"/>
                <a:cs typeface="Arial"/>
              </a:rPr>
              <a:t>,  and </a:t>
            </a:r>
            <a:r>
              <a:rPr sz="2000" b="1" spc="-10" dirty="0">
                <a:solidFill>
                  <a:srgbClr val="BC3700"/>
                </a:solidFill>
                <a:latin typeface="Arial"/>
                <a:cs typeface="Arial"/>
              </a:rPr>
              <a:t>activity-based cost measures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each </a:t>
            </a:r>
            <a:r>
              <a:rPr sz="2000" spc="-10" dirty="0">
                <a:latin typeface="Arial"/>
                <a:cs typeface="Arial"/>
              </a:rPr>
              <a:t>patient and </a:t>
            </a:r>
            <a:r>
              <a:rPr sz="2000" spc="-5" dirty="0">
                <a:latin typeface="Arial"/>
                <a:cs typeface="Arial"/>
              </a:rPr>
              <a:t>medical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condition</a:t>
            </a:r>
            <a:endParaRPr sz="2000" dirty="0">
              <a:latin typeface="Arial"/>
              <a:cs typeface="Arial"/>
            </a:endParaRPr>
          </a:p>
          <a:p>
            <a:pPr marL="195580" marR="243840" indent="-182880">
              <a:lnSpc>
                <a:spcPct val="100000"/>
              </a:lnSpc>
              <a:spcBef>
                <a:spcPts val="1390"/>
              </a:spcBef>
              <a:buChar char="•"/>
              <a:tabLst>
                <a:tab pos="195580" algn="l"/>
                <a:tab pos="6839584" algn="l"/>
              </a:tabLst>
            </a:pPr>
            <a:r>
              <a:rPr sz="2000" spc="-10" dirty="0">
                <a:latin typeface="Arial"/>
                <a:cs typeface="Arial"/>
              </a:rPr>
              <a:t>Interoperability standards </a:t>
            </a:r>
            <a:r>
              <a:rPr sz="2000" spc="-15" dirty="0">
                <a:latin typeface="Arial"/>
                <a:cs typeface="Arial"/>
              </a:rPr>
              <a:t>enabling</a:t>
            </a:r>
            <a:r>
              <a:rPr sz="2000" spc="2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communication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among</a:t>
            </a:r>
            <a:r>
              <a:rPr lang="en-US" sz="2000" spc="-5" dirty="0" smtClean="0">
                <a:latin typeface="Arial"/>
                <a:cs typeface="Arial"/>
              </a:rPr>
              <a:t> </a:t>
            </a:r>
            <a:r>
              <a:rPr sz="2000" b="1" spc="-5" dirty="0" smtClean="0">
                <a:solidFill>
                  <a:srgbClr val="BC3700"/>
                </a:solidFill>
                <a:latin typeface="Arial"/>
                <a:cs typeface="Arial"/>
              </a:rPr>
              <a:t>different </a:t>
            </a:r>
            <a:r>
              <a:rPr sz="2000" b="1" spc="-5" dirty="0">
                <a:solidFill>
                  <a:srgbClr val="BC3700"/>
                </a:solidFill>
                <a:latin typeface="Arial"/>
                <a:cs typeface="Arial"/>
              </a:rPr>
              <a:t>provider</a:t>
            </a:r>
            <a:r>
              <a:rPr sz="2000" b="1" spc="-65" dirty="0">
                <a:solidFill>
                  <a:srgbClr val="BC37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(and  </a:t>
            </a:r>
            <a:r>
              <a:rPr sz="2000" spc="-20" dirty="0">
                <a:latin typeface="Arial"/>
                <a:cs typeface="Arial"/>
              </a:rPr>
              <a:t>payor)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C3700"/>
                </a:solidFill>
                <a:latin typeface="Arial"/>
                <a:cs typeface="Arial"/>
              </a:rPr>
              <a:t>organizations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25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326085"/>
            <a:ext cx="81533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Getting Unstuck: Value Based Health Care</a:t>
            </a:r>
          </a:p>
        </p:txBody>
      </p:sp>
      <p:sp>
        <p:nvSpPr>
          <p:cNvPr id="3" name="object 3"/>
          <p:cNvSpPr/>
          <p:nvPr/>
        </p:nvSpPr>
        <p:spPr>
          <a:xfrm>
            <a:off x="6692010" y="1343166"/>
            <a:ext cx="4661790" cy="5105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143000"/>
            <a:ext cx="4568029" cy="5437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43016" y="3051048"/>
            <a:ext cx="481583" cy="682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09800" y="1098950"/>
            <a:ext cx="2133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System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6449125"/>
            <a:ext cx="609600" cy="268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34400" y="6393563"/>
            <a:ext cx="609600" cy="268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2276" y="111506"/>
            <a:ext cx="726503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 </a:t>
            </a:r>
            <a:r>
              <a:rPr spc="-5" dirty="0"/>
              <a:t>Mutually Reinforcing Strategic</a:t>
            </a:r>
            <a:r>
              <a:rPr spc="-380" dirty="0"/>
              <a:t> </a:t>
            </a:r>
            <a:r>
              <a:rPr spc="-5" dirty="0"/>
              <a:t>Agenda</a:t>
            </a:r>
          </a:p>
        </p:txBody>
      </p:sp>
      <p:sp>
        <p:nvSpPr>
          <p:cNvPr id="4" name="object 4"/>
          <p:cNvSpPr/>
          <p:nvPr/>
        </p:nvSpPr>
        <p:spPr>
          <a:xfrm>
            <a:off x="5245608" y="676655"/>
            <a:ext cx="1661160" cy="1710055"/>
          </a:xfrm>
          <a:custGeom>
            <a:avLst/>
            <a:gdLst/>
            <a:ahLst/>
            <a:cxnLst/>
            <a:rect l="l" t="t" r="r" b="b"/>
            <a:pathLst>
              <a:path w="1661159" h="1710055">
                <a:moveTo>
                  <a:pt x="830580" y="0"/>
                </a:moveTo>
                <a:lnTo>
                  <a:pt x="783448" y="1353"/>
                </a:lnTo>
                <a:lnTo>
                  <a:pt x="737006" y="5365"/>
                </a:lnTo>
                <a:lnTo>
                  <a:pt x="691324" y="11964"/>
                </a:lnTo>
                <a:lnTo>
                  <a:pt x="646472" y="21077"/>
                </a:lnTo>
                <a:lnTo>
                  <a:pt x="602520" y="32632"/>
                </a:lnTo>
                <a:lnTo>
                  <a:pt x="559539" y="46557"/>
                </a:lnTo>
                <a:lnTo>
                  <a:pt x="517597" y="62780"/>
                </a:lnTo>
                <a:lnTo>
                  <a:pt x="476766" y="81229"/>
                </a:lnTo>
                <a:lnTo>
                  <a:pt x="437115" y="101831"/>
                </a:lnTo>
                <a:lnTo>
                  <a:pt x="398716" y="124515"/>
                </a:lnTo>
                <a:lnTo>
                  <a:pt x="361636" y="149207"/>
                </a:lnTo>
                <a:lnTo>
                  <a:pt x="325948" y="175837"/>
                </a:lnTo>
                <a:lnTo>
                  <a:pt x="291721" y="204331"/>
                </a:lnTo>
                <a:lnTo>
                  <a:pt x="259025" y="234619"/>
                </a:lnTo>
                <a:lnTo>
                  <a:pt x="227930" y="266626"/>
                </a:lnTo>
                <a:lnTo>
                  <a:pt x="198506" y="300282"/>
                </a:lnTo>
                <a:lnTo>
                  <a:pt x="170824" y="335514"/>
                </a:lnTo>
                <a:lnTo>
                  <a:pt x="144954" y="372250"/>
                </a:lnTo>
                <a:lnTo>
                  <a:pt x="120965" y="410417"/>
                </a:lnTo>
                <a:lnTo>
                  <a:pt x="98928" y="449945"/>
                </a:lnTo>
                <a:lnTo>
                  <a:pt x="78913" y="490759"/>
                </a:lnTo>
                <a:lnTo>
                  <a:pt x="60991" y="532789"/>
                </a:lnTo>
                <a:lnTo>
                  <a:pt x="45230" y="575962"/>
                </a:lnTo>
                <a:lnTo>
                  <a:pt x="31702" y="620206"/>
                </a:lnTo>
                <a:lnTo>
                  <a:pt x="20476" y="665449"/>
                </a:lnTo>
                <a:lnTo>
                  <a:pt x="11623" y="711618"/>
                </a:lnTo>
                <a:lnTo>
                  <a:pt x="5212" y="758642"/>
                </a:lnTo>
                <a:lnTo>
                  <a:pt x="1314" y="806448"/>
                </a:lnTo>
                <a:lnTo>
                  <a:pt x="0" y="854963"/>
                </a:lnTo>
                <a:lnTo>
                  <a:pt x="1314" y="903479"/>
                </a:lnTo>
                <a:lnTo>
                  <a:pt x="5212" y="951285"/>
                </a:lnTo>
                <a:lnTo>
                  <a:pt x="11623" y="998309"/>
                </a:lnTo>
                <a:lnTo>
                  <a:pt x="20476" y="1044478"/>
                </a:lnTo>
                <a:lnTo>
                  <a:pt x="31702" y="1089721"/>
                </a:lnTo>
                <a:lnTo>
                  <a:pt x="45230" y="1133965"/>
                </a:lnTo>
                <a:lnTo>
                  <a:pt x="60991" y="1177138"/>
                </a:lnTo>
                <a:lnTo>
                  <a:pt x="78913" y="1219168"/>
                </a:lnTo>
                <a:lnTo>
                  <a:pt x="98928" y="1259982"/>
                </a:lnTo>
                <a:lnTo>
                  <a:pt x="120965" y="1299510"/>
                </a:lnTo>
                <a:lnTo>
                  <a:pt x="144954" y="1337677"/>
                </a:lnTo>
                <a:lnTo>
                  <a:pt x="170824" y="1374413"/>
                </a:lnTo>
                <a:lnTo>
                  <a:pt x="198506" y="1409645"/>
                </a:lnTo>
                <a:lnTo>
                  <a:pt x="227930" y="1443301"/>
                </a:lnTo>
                <a:lnTo>
                  <a:pt x="259025" y="1475308"/>
                </a:lnTo>
                <a:lnTo>
                  <a:pt x="291721" y="1505596"/>
                </a:lnTo>
                <a:lnTo>
                  <a:pt x="325948" y="1534090"/>
                </a:lnTo>
                <a:lnTo>
                  <a:pt x="361636" y="1560720"/>
                </a:lnTo>
                <a:lnTo>
                  <a:pt x="398716" y="1585412"/>
                </a:lnTo>
                <a:lnTo>
                  <a:pt x="437115" y="1608096"/>
                </a:lnTo>
                <a:lnTo>
                  <a:pt x="476766" y="1628698"/>
                </a:lnTo>
                <a:lnTo>
                  <a:pt x="517597" y="1647147"/>
                </a:lnTo>
                <a:lnTo>
                  <a:pt x="559539" y="1663370"/>
                </a:lnTo>
                <a:lnTo>
                  <a:pt x="602520" y="1677295"/>
                </a:lnTo>
                <a:lnTo>
                  <a:pt x="646472" y="1688850"/>
                </a:lnTo>
                <a:lnTo>
                  <a:pt x="691324" y="1697963"/>
                </a:lnTo>
                <a:lnTo>
                  <a:pt x="737006" y="1704562"/>
                </a:lnTo>
                <a:lnTo>
                  <a:pt x="783448" y="1708574"/>
                </a:lnTo>
                <a:lnTo>
                  <a:pt x="830580" y="1709927"/>
                </a:lnTo>
                <a:lnTo>
                  <a:pt x="877711" y="1708574"/>
                </a:lnTo>
                <a:lnTo>
                  <a:pt x="924153" y="1704562"/>
                </a:lnTo>
                <a:lnTo>
                  <a:pt x="969835" y="1697963"/>
                </a:lnTo>
                <a:lnTo>
                  <a:pt x="1014687" y="1688850"/>
                </a:lnTo>
                <a:lnTo>
                  <a:pt x="1058639" y="1677295"/>
                </a:lnTo>
                <a:lnTo>
                  <a:pt x="1101620" y="1663370"/>
                </a:lnTo>
                <a:lnTo>
                  <a:pt x="1143562" y="1647147"/>
                </a:lnTo>
                <a:lnTo>
                  <a:pt x="1184393" y="1628698"/>
                </a:lnTo>
                <a:lnTo>
                  <a:pt x="1224044" y="1608096"/>
                </a:lnTo>
                <a:lnTo>
                  <a:pt x="1262443" y="1585412"/>
                </a:lnTo>
                <a:lnTo>
                  <a:pt x="1299523" y="1560720"/>
                </a:lnTo>
                <a:lnTo>
                  <a:pt x="1335211" y="1534090"/>
                </a:lnTo>
                <a:lnTo>
                  <a:pt x="1369438" y="1505596"/>
                </a:lnTo>
                <a:lnTo>
                  <a:pt x="1402134" y="1475308"/>
                </a:lnTo>
                <a:lnTo>
                  <a:pt x="1433229" y="1443301"/>
                </a:lnTo>
                <a:lnTo>
                  <a:pt x="1462653" y="1409645"/>
                </a:lnTo>
                <a:lnTo>
                  <a:pt x="1490335" y="1374413"/>
                </a:lnTo>
                <a:lnTo>
                  <a:pt x="1516205" y="1337677"/>
                </a:lnTo>
                <a:lnTo>
                  <a:pt x="1540194" y="1299510"/>
                </a:lnTo>
                <a:lnTo>
                  <a:pt x="1562231" y="1259982"/>
                </a:lnTo>
                <a:lnTo>
                  <a:pt x="1582246" y="1219168"/>
                </a:lnTo>
                <a:lnTo>
                  <a:pt x="1600168" y="1177138"/>
                </a:lnTo>
                <a:lnTo>
                  <a:pt x="1615929" y="1133965"/>
                </a:lnTo>
                <a:lnTo>
                  <a:pt x="1629457" y="1089721"/>
                </a:lnTo>
                <a:lnTo>
                  <a:pt x="1640683" y="1044478"/>
                </a:lnTo>
                <a:lnTo>
                  <a:pt x="1649536" y="998309"/>
                </a:lnTo>
                <a:lnTo>
                  <a:pt x="1655947" y="951285"/>
                </a:lnTo>
                <a:lnTo>
                  <a:pt x="1659845" y="903479"/>
                </a:lnTo>
                <a:lnTo>
                  <a:pt x="1661160" y="854963"/>
                </a:lnTo>
                <a:lnTo>
                  <a:pt x="1659845" y="806448"/>
                </a:lnTo>
                <a:lnTo>
                  <a:pt x="1655947" y="758642"/>
                </a:lnTo>
                <a:lnTo>
                  <a:pt x="1649536" y="711618"/>
                </a:lnTo>
                <a:lnTo>
                  <a:pt x="1640683" y="665449"/>
                </a:lnTo>
                <a:lnTo>
                  <a:pt x="1629457" y="620206"/>
                </a:lnTo>
                <a:lnTo>
                  <a:pt x="1615929" y="575962"/>
                </a:lnTo>
                <a:lnTo>
                  <a:pt x="1600168" y="532789"/>
                </a:lnTo>
                <a:lnTo>
                  <a:pt x="1582246" y="490759"/>
                </a:lnTo>
                <a:lnTo>
                  <a:pt x="1562231" y="449945"/>
                </a:lnTo>
                <a:lnTo>
                  <a:pt x="1540194" y="410417"/>
                </a:lnTo>
                <a:lnTo>
                  <a:pt x="1516205" y="372250"/>
                </a:lnTo>
                <a:lnTo>
                  <a:pt x="1490335" y="335514"/>
                </a:lnTo>
                <a:lnTo>
                  <a:pt x="1462653" y="300282"/>
                </a:lnTo>
                <a:lnTo>
                  <a:pt x="1433229" y="266626"/>
                </a:lnTo>
                <a:lnTo>
                  <a:pt x="1402134" y="234619"/>
                </a:lnTo>
                <a:lnTo>
                  <a:pt x="1369438" y="204331"/>
                </a:lnTo>
                <a:lnTo>
                  <a:pt x="1335211" y="175837"/>
                </a:lnTo>
                <a:lnTo>
                  <a:pt x="1299523" y="149207"/>
                </a:lnTo>
                <a:lnTo>
                  <a:pt x="1262443" y="124515"/>
                </a:lnTo>
                <a:lnTo>
                  <a:pt x="1224044" y="101831"/>
                </a:lnTo>
                <a:lnTo>
                  <a:pt x="1184393" y="81229"/>
                </a:lnTo>
                <a:lnTo>
                  <a:pt x="1143562" y="62780"/>
                </a:lnTo>
                <a:lnTo>
                  <a:pt x="1101620" y="46557"/>
                </a:lnTo>
                <a:lnTo>
                  <a:pt x="1058639" y="32632"/>
                </a:lnTo>
                <a:lnTo>
                  <a:pt x="1014687" y="21077"/>
                </a:lnTo>
                <a:lnTo>
                  <a:pt x="969835" y="11964"/>
                </a:lnTo>
                <a:lnTo>
                  <a:pt x="924153" y="5365"/>
                </a:lnTo>
                <a:lnTo>
                  <a:pt x="877711" y="1353"/>
                </a:lnTo>
                <a:lnTo>
                  <a:pt x="830580" y="0"/>
                </a:lnTo>
                <a:close/>
              </a:path>
            </a:pathLst>
          </a:custGeom>
          <a:solidFill>
            <a:srgbClr val="159B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96890" y="1121486"/>
            <a:ext cx="1158240" cy="7893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2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Organize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into  Integrated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Practice  Units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(IPUs)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69937" y="2005177"/>
            <a:ext cx="2042160" cy="1734820"/>
            <a:chOff x="6769937" y="2005177"/>
            <a:chExt cx="2042160" cy="1734820"/>
          </a:xfrm>
        </p:grpSpPr>
        <p:sp>
          <p:nvSpPr>
            <p:cNvPr id="7" name="object 7"/>
            <p:cNvSpPr/>
            <p:nvPr/>
          </p:nvSpPr>
          <p:spPr>
            <a:xfrm>
              <a:off x="6779462" y="2014702"/>
              <a:ext cx="483234" cy="409575"/>
            </a:xfrm>
            <a:custGeom>
              <a:avLst/>
              <a:gdLst/>
              <a:ahLst/>
              <a:cxnLst/>
              <a:rect l="l" t="t" r="r" b="b"/>
              <a:pathLst>
                <a:path w="483234" h="409575">
                  <a:moveTo>
                    <a:pt x="183464" y="0"/>
                  </a:moveTo>
                  <a:lnTo>
                    <a:pt x="0" y="29057"/>
                  </a:lnTo>
                  <a:lnTo>
                    <a:pt x="29057" y="212521"/>
                  </a:lnTo>
                  <a:lnTo>
                    <a:pt x="67665" y="159397"/>
                  </a:lnTo>
                  <a:lnTo>
                    <a:pt x="338201" y="355955"/>
                  </a:lnTo>
                  <a:lnTo>
                    <a:pt x="299593" y="409079"/>
                  </a:lnTo>
                  <a:lnTo>
                    <a:pt x="483057" y="380022"/>
                  </a:lnTo>
                  <a:lnTo>
                    <a:pt x="453999" y="196557"/>
                  </a:lnTo>
                  <a:lnTo>
                    <a:pt x="415404" y="249682"/>
                  </a:lnTo>
                  <a:lnTo>
                    <a:pt x="144868" y="53136"/>
                  </a:lnTo>
                  <a:lnTo>
                    <a:pt x="183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79462" y="2014702"/>
              <a:ext cx="483234" cy="409575"/>
            </a:xfrm>
            <a:custGeom>
              <a:avLst/>
              <a:gdLst/>
              <a:ahLst/>
              <a:cxnLst/>
              <a:rect l="l" t="t" r="r" b="b"/>
              <a:pathLst>
                <a:path w="483234" h="409575">
                  <a:moveTo>
                    <a:pt x="0" y="29057"/>
                  </a:moveTo>
                  <a:lnTo>
                    <a:pt x="183464" y="0"/>
                  </a:lnTo>
                  <a:lnTo>
                    <a:pt x="144868" y="53136"/>
                  </a:lnTo>
                  <a:lnTo>
                    <a:pt x="415404" y="249682"/>
                  </a:lnTo>
                  <a:lnTo>
                    <a:pt x="453999" y="196557"/>
                  </a:lnTo>
                  <a:lnTo>
                    <a:pt x="483057" y="380022"/>
                  </a:lnTo>
                  <a:lnTo>
                    <a:pt x="299593" y="409079"/>
                  </a:lnTo>
                  <a:lnTo>
                    <a:pt x="338201" y="355955"/>
                  </a:lnTo>
                  <a:lnTo>
                    <a:pt x="67665" y="159397"/>
                  </a:lnTo>
                  <a:lnTo>
                    <a:pt x="29057" y="212521"/>
                  </a:lnTo>
                  <a:lnTo>
                    <a:pt x="0" y="2905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41463" y="2087880"/>
              <a:ext cx="1670685" cy="1652270"/>
            </a:xfrm>
            <a:custGeom>
              <a:avLst/>
              <a:gdLst/>
              <a:ahLst/>
              <a:cxnLst/>
              <a:rect l="l" t="t" r="r" b="b"/>
              <a:pathLst>
                <a:path w="1670684" h="1652270">
                  <a:moveTo>
                    <a:pt x="835152" y="0"/>
                  </a:moveTo>
                  <a:lnTo>
                    <a:pt x="786080" y="1402"/>
                  </a:lnTo>
                  <a:lnTo>
                    <a:pt x="737756" y="5557"/>
                  </a:lnTo>
                  <a:lnTo>
                    <a:pt x="690256" y="12387"/>
                  </a:lnTo>
                  <a:lnTo>
                    <a:pt x="643660" y="21815"/>
                  </a:lnTo>
                  <a:lnTo>
                    <a:pt x="598045" y="33763"/>
                  </a:lnTo>
                  <a:lnTo>
                    <a:pt x="553490" y="48154"/>
                  </a:lnTo>
                  <a:lnTo>
                    <a:pt x="510074" y="64911"/>
                  </a:lnTo>
                  <a:lnTo>
                    <a:pt x="467874" y="83955"/>
                  </a:lnTo>
                  <a:lnTo>
                    <a:pt x="426969" y="105210"/>
                  </a:lnTo>
                  <a:lnTo>
                    <a:pt x="387438" y="128598"/>
                  </a:lnTo>
                  <a:lnTo>
                    <a:pt x="349358" y="154041"/>
                  </a:lnTo>
                  <a:lnTo>
                    <a:pt x="312808" y="181463"/>
                  </a:lnTo>
                  <a:lnTo>
                    <a:pt x="277866" y="210785"/>
                  </a:lnTo>
                  <a:lnTo>
                    <a:pt x="244611" y="241930"/>
                  </a:lnTo>
                  <a:lnTo>
                    <a:pt x="213121" y="274821"/>
                  </a:lnTo>
                  <a:lnTo>
                    <a:pt x="183474" y="309379"/>
                  </a:lnTo>
                  <a:lnTo>
                    <a:pt x="155749" y="345529"/>
                  </a:lnTo>
                  <a:lnTo>
                    <a:pt x="130023" y="383192"/>
                  </a:lnTo>
                  <a:lnTo>
                    <a:pt x="106376" y="422291"/>
                  </a:lnTo>
                  <a:lnTo>
                    <a:pt x="84886" y="462748"/>
                  </a:lnTo>
                  <a:lnTo>
                    <a:pt x="65630" y="504486"/>
                  </a:lnTo>
                  <a:lnTo>
                    <a:pt x="48688" y="547427"/>
                  </a:lnTo>
                  <a:lnTo>
                    <a:pt x="34137" y="591494"/>
                  </a:lnTo>
                  <a:lnTo>
                    <a:pt x="22057" y="636610"/>
                  </a:lnTo>
                  <a:lnTo>
                    <a:pt x="12524" y="682696"/>
                  </a:lnTo>
                  <a:lnTo>
                    <a:pt x="5618" y="729677"/>
                  </a:lnTo>
                  <a:lnTo>
                    <a:pt x="1417" y="777473"/>
                  </a:lnTo>
                  <a:lnTo>
                    <a:pt x="0" y="826008"/>
                  </a:lnTo>
                  <a:lnTo>
                    <a:pt x="1417" y="874542"/>
                  </a:lnTo>
                  <a:lnTo>
                    <a:pt x="5618" y="922338"/>
                  </a:lnTo>
                  <a:lnTo>
                    <a:pt x="12524" y="969319"/>
                  </a:lnTo>
                  <a:lnTo>
                    <a:pt x="22057" y="1015405"/>
                  </a:lnTo>
                  <a:lnTo>
                    <a:pt x="34137" y="1060521"/>
                  </a:lnTo>
                  <a:lnTo>
                    <a:pt x="48688" y="1104588"/>
                  </a:lnTo>
                  <a:lnTo>
                    <a:pt x="65630" y="1147529"/>
                  </a:lnTo>
                  <a:lnTo>
                    <a:pt x="84886" y="1189267"/>
                  </a:lnTo>
                  <a:lnTo>
                    <a:pt x="106376" y="1229724"/>
                  </a:lnTo>
                  <a:lnTo>
                    <a:pt x="130023" y="1268823"/>
                  </a:lnTo>
                  <a:lnTo>
                    <a:pt x="155749" y="1306486"/>
                  </a:lnTo>
                  <a:lnTo>
                    <a:pt x="183474" y="1342636"/>
                  </a:lnTo>
                  <a:lnTo>
                    <a:pt x="213121" y="1377194"/>
                  </a:lnTo>
                  <a:lnTo>
                    <a:pt x="244611" y="1410085"/>
                  </a:lnTo>
                  <a:lnTo>
                    <a:pt x="277866" y="1441230"/>
                  </a:lnTo>
                  <a:lnTo>
                    <a:pt x="312808" y="1470552"/>
                  </a:lnTo>
                  <a:lnTo>
                    <a:pt x="349358" y="1497974"/>
                  </a:lnTo>
                  <a:lnTo>
                    <a:pt x="387438" y="1523417"/>
                  </a:lnTo>
                  <a:lnTo>
                    <a:pt x="426969" y="1546805"/>
                  </a:lnTo>
                  <a:lnTo>
                    <a:pt x="467874" y="1568060"/>
                  </a:lnTo>
                  <a:lnTo>
                    <a:pt x="510074" y="1587104"/>
                  </a:lnTo>
                  <a:lnTo>
                    <a:pt x="553490" y="1603861"/>
                  </a:lnTo>
                  <a:lnTo>
                    <a:pt x="598045" y="1618252"/>
                  </a:lnTo>
                  <a:lnTo>
                    <a:pt x="643660" y="1630200"/>
                  </a:lnTo>
                  <a:lnTo>
                    <a:pt x="690256" y="1639628"/>
                  </a:lnTo>
                  <a:lnTo>
                    <a:pt x="737756" y="1646458"/>
                  </a:lnTo>
                  <a:lnTo>
                    <a:pt x="786080" y="1650613"/>
                  </a:lnTo>
                  <a:lnTo>
                    <a:pt x="835152" y="1652016"/>
                  </a:lnTo>
                  <a:lnTo>
                    <a:pt x="884223" y="1650613"/>
                  </a:lnTo>
                  <a:lnTo>
                    <a:pt x="932547" y="1646458"/>
                  </a:lnTo>
                  <a:lnTo>
                    <a:pt x="980047" y="1639628"/>
                  </a:lnTo>
                  <a:lnTo>
                    <a:pt x="1026643" y="1630200"/>
                  </a:lnTo>
                  <a:lnTo>
                    <a:pt x="1072258" y="1618252"/>
                  </a:lnTo>
                  <a:lnTo>
                    <a:pt x="1116813" y="1603861"/>
                  </a:lnTo>
                  <a:lnTo>
                    <a:pt x="1160229" y="1587104"/>
                  </a:lnTo>
                  <a:lnTo>
                    <a:pt x="1202429" y="1568060"/>
                  </a:lnTo>
                  <a:lnTo>
                    <a:pt x="1243334" y="1546805"/>
                  </a:lnTo>
                  <a:lnTo>
                    <a:pt x="1282865" y="1523417"/>
                  </a:lnTo>
                  <a:lnTo>
                    <a:pt x="1320945" y="1497974"/>
                  </a:lnTo>
                  <a:lnTo>
                    <a:pt x="1357495" y="1470552"/>
                  </a:lnTo>
                  <a:lnTo>
                    <a:pt x="1392437" y="1441230"/>
                  </a:lnTo>
                  <a:lnTo>
                    <a:pt x="1425692" y="1410085"/>
                  </a:lnTo>
                  <a:lnTo>
                    <a:pt x="1457182" y="1377194"/>
                  </a:lnTo>
                  <a:lnTo>
                    <a:pt x="1486829" y="1342636"/>
                  </a:lnTo>
                  <a:lnTo>
                    <a:pt x="1514554" y="1306486"/>
                  </a:lnTo>
                  <a:lnTo>
                    <a:pt x="1540280" y="1268823"/>
                  </a:lnTo>
                  <a:lnTo>
                    <a:pt x="1563927" y="1229724"/>
                  </a:lnTo>
                  <a:lnTo>
                    <a:pt x="1585417" y="1189267"/>
                  </a:lnTo>
                  <a:lnTo>
                    <a:pt x="1604673" y="1147529"/>
                  </a:lnTo>
                  <a:lnTo>
                    <a:pt x="1621615" y="1104588"/>
                  </a:lnTo>
                  <a:lnTo>
                    <a:pt x="1636166" y="1060521"/>
                  </a:lnTo>
                  <a:lnTo>
                    <a:pt x="1648246" y="1015405"/>
                  </a:lnTo>
                  <a:lnTo>
                    <a:pt x="1657779" y="969319"/>
                  </a:lnTo>
                  <a:lnTo>
                    <a:pt x="1664685" y="922338"/>
                  </a:lnTo>
                  <a:lnTo>
                    <a:pt x="1668886" y="874542"/>
                  </a:lnTo>
                  <a:lnTo>
                    <a:pt x="1670304" y="826008"/>
                  </a:lnTo>
                  <a:lnTo>
                    <a:pt x="1668886" y="777473"/>
                  </a:lnTo>
                  <a:lnTo>
                    <a:pt x="1664685" y="729677"/>
                  </a:lnTo>
                  <a:lnTo>
                    <a:pt x="1657779" y="682696"/>
                  </a:lnTo>
                  <a:lnTo>
                    <a:pt x="1648246" y="636610"/>
                  </a:lnTo>
                  <a:lnTo>
                    <a:pt x="1636166" y="591494"/>
                  </a:lnTo>
                  <a:lnTo>
                    <a:pt x="1621615" y="547427"/>
                  </a:lnTo>
                  <a:lnTo>
                    <a:pt x="1604673" y="504486"/>
                  </a:lnTo>
                  <a:lnTo>
                    <a:pt x="1585417" y="462748"/>
                  </a:lnTo>
                  <a:lnTo>
                    <a:pt x="1563927" y="422291"/>
                  </a:lnTo>
                  <a:lnTo>
                    <a:pt x="1540280" y="383192"/>
                  </a:lnTo>
                  <a:lnTo>
                    <a:pt x="1514554" y="345529"/>
                  </a:lnTo>
                  <a:lnTo>
                    <a:pt x="1486829" y="309379"/>
                  </a:lnTo>
                  <a:lnTo>
                    <a:pt x="1457182" y="274821"/>
                  </a:lnTo>
                  <a:lnTo>
                    <a:pt x="1425692" y="241930"/>
                  </a:lnTo>
                  <a:lnTo>
                    <a:pt x="1392437" y="210785"/>
                  </a:lnTo>
                  <a:lnTo>
                    <a:pt x="1357495" y="181463"/>
                  </a:lnTo>
                  <a:lnTo>
                    <a:pt x="1320945" y="154041"/>
                  </a:lnTo>
                  <a:lnTo>
                    <a:pt x="1282865" y="128598"/>
                  </a:lnTo>
                  <a:lnTo>
                    <a:pt x="1243334" y="105210"/>
                  </a:lnTo>
                  <a:lnTo>
                    <a:pt x="1202429" y="83955"/>
                  </a:lnTo>
                  <a:lnTo>
                    <a:pt x="1160229" y="64911"/>
                  </a:lnTo>
                  <a:lnTo>
                    <a:pt x="1116813" y="48154"/>
                  </a:lnTo>
                  <a:lnTo>
                    <a:pt x="1072258" y="33763"/>
                  </a:lnTo>
                  <a:lnTo>
                    <a:pt x="1026643" y="21815"/>
                  </a:lnTo>
                  <a:lnTo>
                    <a:pt x="980047" y="12387"/>
                  </a:lnTo>
                  <a:lnTo>
                    <a:pt x="932547" y="5557"/>
                  </a:lnTo>
                  <a:lnTo>
                    <a:pt x="884223" y="1402"/>
                  </a:lnTo>
                  <a:lnTo>
                    <a:pt x="835152" y="0"/>
                  </a:lnTo>
                  <a:close/>
                </a:path>
              </a:pathLst>
            </a:custGeom>
            <a:solidFill>
              <a:srgbClr val="159B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03440" y="2502560"/>
            <a:ext cx="1145540" cy="7893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-635" algn="ctr">
              <a:lnSpc>
                <a:spcPct val="86200"/>
              </a:lnSpc>
              <a:spcBef>
                <a:spcPts val="32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Measure 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Outcomes  and Cost For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61759" y="3723068"/>
            <a:ext cx="1576070" cy="2190115"/>
            <a:chOff x="6461759" y="3723068"/>
            <a:chExt cx="1576070" cy="2190115"/>
          </a:xfrm>
        </p:grpSpPr>
        <p:sp>
          <p:nvSpPr>
            <p:cNvPr id="12" name="object 12"/>
            <p:cNvSpPr/>
            <p:nvPr/>
          </p:nvSpPr>
          <p:spPr>
            <a:xfrm>
              <a:off x="7420889" y="3732593"/>
              <a:ext cx="374650" cy="633095"/>
            </a:xfrm>
            <a:custGeom>
              <a:avLst/>
              <a:gdLst/>
              <a:ahLst/>
              <a:cxnLst/>
              <a:rect l="l" t="t" r="r" b="b"/>
              <a:pathLst>
                <a:path w="374650" h="633095">
                  <a:moveTo>
                    <a:pt x="290004" y="0"/>
                  </a:moveTo>
                  <a:lnTo>
                    <a:pt x="374332" y="165506"/>
                  </a:lnTo>
                  <a:lnTo>
                    <a:pt x="311873" y="145211"/>
                  </a:lnTo>
                  <a:lnTo>
                    <a:pt x="187375" y="528370"/>
                  </a:lnTo>
                  <a:lnTo>
                    <a:pt x="249834" y="548665"/>
                  </a:lnTo>
                  <a:lnTo>
                    <a:pt x="84328" y="632993"/>
                  </a:lnTo>
                  <a:lnTo>
                    <a:pt x="0" y="467487"/>
                  </a:lnTo>
                  <a:lnTo>
                    <a:pt x="62458" y="487781"/>
                  </a:lnTo>
                  <a:lnTo>
                    <a:pt x="186956" y="104622"/>
                  </a:lnTo>
                  <a:lnTo>
                    <a:pt x="124498" y="84328"/>
                  </a:lnTo>
                  <a:lnTo>
                    <a:pt x="290004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1759" y="4383023"/>
              <a:ext cx="1576070" cy="1530350"/>
            </a:xfrm>
            <a:custGeom>
              <a:avLst/>
              <a:gdLst/>
              <a:ahLst/>
              <a:cxnLst/>
              <a:rect l="l" t="t" r="r" b="b"/>
              <a:pathLst>
                <a:path w="1576070" h="1530350">
                  <a:moveTo>
                    <a:pt x="787908" y="0"/>
                  </a:moveTo>
                  <a:lnTo>
                    <a:pt x="739910" y="1396"/>
                  </a:lnTo>
                  <a:lnTo>
                    <a:pt x="692673" y="5531"/>
                  </a:lnTo>
                  <a:lnTo>
                    <a:pt x="646279" y="12325"/>
                  </a:lnTo>
                  <a:lnTo>
                    <a:pt x="600811" y="21699"/>
                  </a:lnTo>
                  <a:lnTo>
                    <a:pt x="556350" y="33571"/>
                  </a:lnTo>
                  <a:lnTo>
                    <a:pt x="512980" y="47862"/>
                  </a:lnTo>
                  <a:lnTo>
                    <a:pt x="470782" y="64493"/>
                  </a:lnTo>
                  <a:lnTo>
                    <a:pt x="429839" y="83382"/>
                  </a:lnTo>
                  <a:lnTo>
                    <a:pt x="390234" y="104450"/>
                  </a:lnTo>
                  <a:lnTo>
                    <a:pt x="352048" y="127617"/>
                  </a:lnTo>
                  <a:lnTo>
                    <a:pt x="315365" y="152803"/>
                  </a:lnTo>
                  <a:lnTo>
                    <a:pt x="280267" y="179928"/>
                  </a:lnTo>
                  <a:lnTo>
                    <a:pt x="246836" y="208911"/>
                  </a:lnTo>
                  <a:lnTo>
                    <a:pt x="215154" y="239674"/>
                  </a:lnTo>
                  <a:lnTo>
                    <a:pt x="185305" y="272135"/>
                  </a:lnTo>
                  <a:lnTo>
                    <a:pt x="157369" y="306215"/>
                  </a:lnTo>
                  <a:lnTo>
                    <a:pt x="131431" y="341834"/>
                  </a:lnTo>
                  <a:lnTo>
                    <a:pt x="107571" y="378911"/>
                  </a:lnTo>
                  <a:lnTo>
                    <a:pt x="85874" y="417367"/>
                  </a:lnTo>
                  <a:lnTo>
                    <a:pt x="66420" y="457122"/>
                  </a:lnTo>
                  <a:lnTo>
                    <a:pt x="49293" y="498096"/>
                  </a:lnTo>
                  <a:lnTo>
                    <a:pt x="34574" y="540208"/>
                  </a:lnTo>
                  <a:lnTo>
                    <a:pt x="22347" y="583379"/>
                  </a:lnTo>
                  <a:lnTo>
                    <a:pt x="12694" y="627528"/>
                  </a:lnTo>
                  <a:lnTo>
                    <a:pt x="5696" y="672576"/>
                  </a:lnTo>
                  <a:lnTo>
                    <a:pt x="1437" y="718442"/>
                  </a:lnTo>
                  <a:lnTo>
                    <a:pt x="0" y="765048"/>
                  </a:lnTo>
                  <a:lnTo>
                    <a:pt x="1437" y="811653"/>
                  </a:lnTo>
                  <a:lnTo>
                    <a:pt x="5696" y="857519"/>
                  </a:lnTo>
                  <a:lnTo>
                    <a:pt x="12694" y="902567"/>
                  </a:lnTo>
                  <a:lnTo>
                    <a:pt x="22347" y="946716"/>
                  </a:lnTo>
                  <a:lnTo>
                    <a:pt x="34574" y="989887"/>
                  </a:lnTo>
                  <a:lnTo>
                    <a:pt x="49293" y="1031999"/>
                  </a:lnTo>
                  <a:lnTo>
                    <a:pt x="66420" y="1072973"/>
                  </a:lnTo>
                  <a:lnTo>
                    <a:pt x="85874" y="1112728"/>
                  </a:lnTo>
                  <a:lnTo>
                    <a:pt x="107571" y="1151184"/>
                  </a:lnTo>
                  <a:lnTo>
                    <a:pt x="131431" y="1188261"/>
                  </a:lnTo>
                  <a:lnTo>
                    <a:pt x="157369" y="1223880"/>
                  </a:lnTo>
                  <a:lnTo>
                    <a:pt x="185305" y="1257960"/>
                  </a:lnTo>
                  <a:lnTo>
                    <a:pt x="215154" y="1290421"/>
                  </a:lnTo>
                  <a:lnTo>
                    <a:pt x="246836" y="1321184"/>
                  </a:lnTo>
                  <a:lnTo>
                    <a:pt x="280267" y="1350167"/>
                  </a:lnTo>
                  <a:lnTo>
                    <a:pt x="315365" y="1377292"/>
                  </a:lnTo>
                  <a:lnTo>
                    <a:pt x="352048" y="1402478"/>
                  </a:lnTo>
                  <a:lnTo>
                    <a:pt x="390234" y="1425645"/>
                  </a:lnTo>
                  <a:lnTo>
                    <a:pt x="429839" y="1446713"/>
                  </a:lnTo>
                  <a:lnTo>
                    <a:pt x="470782" y="1465602"/>
                  </a:lnTo>
                  <a:lnTo>
                    <a:pt x="512980" y="1482233"/>
                  </a:lnTo>
                  <a:lnTo>
                    <a:pt x="556350" y="1496524"/>
                  </a:lnTo>
                  <a:lnTo>
                    <a:pt x="600811" y="1508396"/>
                  </a:lnTo>
                  <a:lnTo>
                    <a:pt x="646279" y="1517770"/>
                  </a:lnTo>
                  <a:lnTo>
                    <a:pt x="692673" y="1524564"/>
                  </a:lnTo>
                  <a:lnTo>
                    <a:pt x="739910" y="1528699"/>
                  </a:lnTo>
                  <a:lnTo>
                    <a:pt x="787908" y="1530096"/>
                  </a:lnTo>
                  <a:lnTo>
                    <a:pt x="835905" y="1528699"/>
                  </a:lnTo>
                  <a:lnTo>
                    <a:pt x="883142" y="1524564"/>
                  </a:lnTo>
                  <a:lnTo>
                    <a:pt x="929536" y="1517770"/>
                  </a:lnTo>
                  <a:lnTo>
                    <a:pt x="975004" y="1508396"/>
                  </a:lnTo>
                  <a:lnTo>
                    <a:pt x="1019465" y="1496524"/>
                  </a:lnTo>
                  <a:lnTo>
                    <a:pt x="1062835" y="1482233"/>
                  </a:lnTo>
                  <a:lnTo>
                    <a:pt x="1105033" y="1465602"/>
                  </a:lnTo>
                  <a:lnTo>
                    <a:pt x="1145976" y="1446713"/>
                  </a:lnTo>
                  <a:lnTo>
                    <a:pt x="1185581" y="1425645"/>
                  </a:lnTo>
                  <a:lnTo>
                    <a:pt x="1223767" y="1402478"/>
                  </a:lnTo>
                  <a:lnTo>
                    <a:pt x="1260450" y="1377292"/>
                  </a:lnTo>
                  <a:lnTo>
                    <a:pt x="1295548" y="1350167"/>
                  </a:lnTo>
                  <a:lnTo>
                    <a:pt x="1328979" y="1321184"/>
                  </a:lnTo>
                  <a:lnTo>
                    <a:pt x="1360661" y="1290421"/>
                  </a:lnTo>
                  <a:lnTo>
                    <a:pt x="1390510" y="1257960"/>
                  </a:lnTo>
                  <a:lnTo>
                    <a:pt x="1418446" y="1223880"/>
                  </a:lnTo>
                  <a:lnTo>
                    <a:pt x="1444384" y="1188261"/>
                  </a:lnTo>
                  <a:lnTo>
                    <a:pt x="1468244" y="1151184"/>
                  </a:lnTo>
                  <a:lnTo>
                    <a:pt x="1489941" y="1112728"/>
                  </a:lnTo>
                  <a:lnTo>
                    <a:pt x="1509395" y="1072973"/>
                  </a:lnTo>
                  <a:lnTo>
                    <a:pt x="1526522" y="1031999"/>
                  </a:lnTo>
                  <a:lnTo>
                    <a:pt x="1541241" y="989887"/>
                  </a:lnTo>
                  <a:lnTo>
                    <a:pt x="1553468" y="946716"/>
                  </a:lnTo>
                  <a:lnTo>
                    <a:pt x="1563121" y="902567"/>
                  </a:lnTo>
                  <a:lnTo>
                    <a:pt x="1570119" y="857519"/>
                  </a:lnTo>
                  <a:lnTo>
                    <a:pt x="1574378" y="811653"/>
                  </a:lnTo>
                  <a:lnTo>
                    <a:pt x="1575816" y="765048"/>
                  </a:lnTo>
                  <a:lnTo>
                    <a:pt x="1574378" y="718442"/>
                  </a:lnTo>
                  <a:lnTo>
                    <a:pt x="1570119" y="672576"/>
                  </a:lnTo>
                  <a:lnTo>
                    <a:pt x="1563121" y="627528"/>
                  </a:lnTo>
                  <a:lnTo>
                    <a:pt x="1553468" y="583379"/>
                  </a:lnTo>
                  <a:lnTo>
                    <a:pt x="1541241" y="540208"/>
                  </a:lnTo>
                  <a:lnTo>
                    <a:pt x="1526522" y="498096"/>
                  </a:lnTo>
                  <a:lnTo>
                    <a:pt x="1509395" y="457122"/>
                  </a:lnTo>
                  <a:lnTo>
                    <a:pt x="1489941" y="417367"/>
                  </a:lnTo>
                  <a:lnTo>
                    <a:pt x="1468244" y="378911"/>
                  </a:lnTo>
                  <a:lnTo>
                    <a:pt x="1444384" y="341834"/>
                  </a:lnTo>
                  <a:lnTo>
                    <a:pt x="1418446" y="306215"/>
                  </a:lnTo>
                  <a:lnTo>
                    <a:pt x="1390510" y="272135"/>
                  </a:lnTo>
                  <a:lnTo>
                    <a:pt x="1360661" y="239674"/>
                  </a:lnTo>
                  <a:lnTo>
                    <a:pt x="1328979" y="208911"/>
                  </a:lnTo>
                  <a:lnTo>
                    <a:pt x="1295548" y="179928"/>
                  </a:lnTo>
                  <a:lnTo>
                    <a:pt x="1260450" y="152803"/>
                  </a:lnTo>
                  <a:lnTo>
                    <a:pt x="1223767" y="127617"/>
                  </a:lnTo>
                  <a:lnTo>
                    <a:pt x="1185581" y="104450"/>
                  </a:lnTo>
                  <a:lnTo>
                    <a:pt x="1145976" y="83382"/>
                  </a:lnTo>
                  <a:lnTo>
                    <a:pt x="1105033" y="64493"/>
                  </a:lnTo>
                  <a:lnTo>
                    <a:pt x="1062835" y="47862"/>
                  </a:lnTo>
                  <a:lnTo>
                    <a:pt x="1019465" y="33571"/>
                  </a:lnTo>
                  <a:lnTo>
                    <a:pt x="975004" y="21699"/>
                  </a:lnTo>
                  <a:lnTo>
                    <a:pt x="929536" y="12325"/>
                  </a:lnTo>
                  <a:lnTo>
                    <a:pt x="883142" y="5531"/>
                  </a:lnTo>
                  <a:lnTo>
                    <a:pt x="835905" y="1396"/>
                  </a:lnTo>
                  <a:lnTo>
                    <a:pt x="787908" y="0"/>
                  </a:lnTo>
                  <a:close/>
                </a:path>
              </a:pathLst>
            </a:custGeom>
            <a:solidFill>
              <a:srgbClr val="159B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823949" y="4645164"/>
            <a:ext cx="852805" cy="9753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320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Move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Bundled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Care 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Cycles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81271" y="4383023"/>
            <a:ext cx="1606550" cy="1530350"/>
          </a:xfrm>
          <a:custGeom>
            <a:avLst/>
            <a:gdLst/>
            <a:ahLst/>
            <a:cxnLst/>
            <a:rect l="l" t="t" r="r" b="b"/>
            <a:pathLst>
              <a:path w="1606550" h="1530350">
                <a:moveTo>
                  <a:pt x="803148" y="0"/>
                </a:moveTo>
                <a:lnTo>
                  <a:pt x="754223" y="1396"/>
                </a:lnTo>
                <a:lnTo>
                  <a:pt x="706073" y="5531"/>
                </a:lnTo>
                <a:lnTo>
                  <a:pt x="658782" y="12325"/>
                </a:lnTo>
                <a:lnTo>
                  <a:pt x="612435" y="21699"/>
                </a:lnTo>
                <a:lnTo>
                  <a:pt x="567115" y="33571"/>
                </a:lnTo>
                <a:lnTo>
                  <a:pt x="522906" y="47862"/>
                </a:lnTo>
                <a:lnTo>
                  <a:pt x="479892" y="64493"/>
                </a:lnTo>
                <a:lnTo>
                  <a:pt x="438157" y="83382"/>
                </a:lnTo>
                <a:lnTo>
                  <a:pt x="397786" y="104450"/>
                </a:lnTo>
                <a:lnTo>
                  <a:pt x="358862" y="127617"/>
                </a:lnTo>
                <a:lnTo>
                  <a:pt x="321469" y="152803"/>
                </a:lnTo>
                <a:lnTo>
                  <a:pt x="285692" y="179928"/>
                </a:lnTo>
                <a:lnTo>
                  <a:pt x="251614" y="208911"/>
                </a:lnTo>
                <a:lnTo>
                  <a:pt x="219319" y="239674"/>
                </a:lnTo>
                <a:lnTo>
                  <a:pt x="188892" y="272135"/>
                </a:lnTo>
                <a:lnTo>
                  <a:pt x="160416" y="306215"/>
                </a:lnTo>
                <a:lnTo>
                  <a:pt x="133975" y="341834"/>
                </a:lnTo>
                <a:lnTo>
                  <a:pt x="109654" y="378911"/>
                </a:lnTo>
                <a:lnTo>
                  <a:pt x="87536" y="417367"/>
                </a:lnTo>
                <a:lnTo>
                  <a:pt x="67706" y="457122"/>
                </a:lnTo>
                <a:lnTo>
                  <a:pt x="50247" y="498096"/>
                </a:lnTo>
                <a:lnTo>
                  <a:pt x="35244" y="540208"/>
                </a:lnTo>
                <a:lnTo>
                  <a:pt x="22780" y="583379"/>
                </a:lnTo>
                <a:lnTo>
                  <a:pt x="12939" y="627528"/>
                </a:lnTo>
                <a:lnTo>
                  <a:pt x="5807" y="672576"/>
                </a:lnTo>
                <a:lnTo>
                  <a:pt x="1465" y="718442"/>
                </a:lnTo>
                <a:lnTo>
                  <a:pt x="0" y="765048"/>
                </a:lnTo>
                <a:lnTo>
                  <a:pt x="1465" y="811653"/>
                </a:lnTo>
                <a:lnTo>
                  <a:pt x="5807" y="857519"/>
                </a:lnTo>
                <a:lnTo>
                  <a:pt x="12939" y="902567"/>
                </a:lnTo>
                <a:lnTo>
                  <a:pt x="22780" y="946716"/>
                </a:lnTo>
                <a:lnTo>
                  <a:pt x="35244" y="989887"/>
                </a:lnTo>
                <a:lnTo>
                  <a:pt x="50247" y="1031999"/>
                </a:lnTo>
                <a:lnTo>
                  <a:pt x="67706" y="1072973"/>
                </a:lnTo>
                <a:lnTo>
                  <a:pt x="87536" y="1112728"/>
                </a:lnTo>
                <a:lnTo>
                  <a:pt x="109654" y="1151184"/>
                </a:lnTo>
                <a:lnTo>
                  <a:pt x="133975" y="1188261"/>
                </a:lnTo>
                <a:lnTo>
                  <a:pt x="160416" y="1223880"/>
                </a:lnTo>
                <a:lnTo>
                  <a:pt x="188892" y="1257960"/>
                </a:lnTo>
                <a:lnTo>
                  <a:pt x="219319" y="1290421"/>
                </a:lnTo>
                <a:lnTo>
                  <a:pt x="251614" y="1321184"/>
                </a:lnTo>
                <a:lnTo>
                  <a:pt x="285692" y="1350167"/>
                </a:lnTo>
                <a:lnTo>
                  <a:pt x="321469" y="1377292"/>
                </a:lnTo>
                <a:lnTo>
                  <a:pt x="358862" y="1402478"/>
                </a:lnTo>
                <a:lnTo>
                  <a:pt x="397786" y="1425645"/>
                </a:lnTo>
                <a:lnTo>
                  <a:pt x="438157" y="1446713"/>
                </a:lnTo>
                <a:lnTo>
                  <a:pt x="479892" y="1465602"/>
                </a:lnTo>
                <a:lnTo>
                  <a:pt x="522906" y="1482233"/>
                </a:lnTo>
                <a:lnTo>
                  <a:pt x="567115" y="1496524"/>
                </a:lnTo>
                <a:lnTo>
                  <a:pt x="612435" y="1508396"/>
                </a:lnTo>
                <a:lnTo>
                  <a:pt x="658782" y="1517770"/>
                </a:lnTo>
                <a:lnTo>
                  <a:pt x="706073" y="1524564"/>
                </a:lnTo>
                <a:lnTo>
                  <a:pt x="754223" y="1528699"/>
                </a:lnTo>
                <a:lnTo>
                  <a:pt x="803148" y="1530096"/>
                </a:lnTo>
                <a:lnTo>
                  <a:pt x="852074" y="1528699"/>
                </a:lnTo>
                <a:lnTo>
                  <a:pt x="900225" y="1524564"/>
                </a:lnTo>
                <a:lnTo>
                  <a:pt x="947516" y="1517770"/>
                </a:lnTo>
                <a:lnTo>
                  <a:pt x="993864" y="1508396"/>
                </a:lnTo>
                <a:lnTo>
                  <a:pt x="1039185" y="1496524"/>
                </a:lnTo>
                <a:lnTo>
                  <a:pt x="1083394" y="1482233"/>
                </a:lnTo>
                <a:lnTo>
                  <a:pt x="1126409" y="1465602"/>
                </a:lnTo>
                <a:lnTo>
                  <a:pt x="1168143" y="1446713"/>
                </a:lnTo>
                <a:lnTo>
                  <a:pt x="1208515" y="1425645"/>
                </a:lnTo>
                <a:lnTo>
                  <a:pt x="1247439" y="1402478"/>
                </a:lnTo>
                <a:lnTo>
                  <a:pt x="1284831" y="1377292"/>
                </a:lnTo>
                <a:lnTo>
                  <a:pt x="1320608" y="1350167"/>
                </a:lnTo>
                <a:lnTo>
                  <a:pt x="1354686" y="1321184"/>
                </a:lnTo>
                <a:lnTo>
                  <a:pt x="1386980" y="1290421"/>
                </a:lnTo>
                <a:lnTo>
                  <a:pt x="1417407" y="1257960"/>
                </a:lnTo>
                <a:lnTo>
                  <a:pt x="1445883" y="1223880"/>
                </a:lnTo>
                <a:lnTo>
                  <a:pt x="1472323" y="1188261"/>
                </a:lnTo>
                <a:lnTo>
                  <a:pt x="1496644" y="1151184"/>
                </a:lnTo>
                <a:lnTo>
                  <a:pt x="1518761" y="1112728"/>
                </a:lnTo>
                <a:lnTo>
                  <a:pt x="1538591" y="1072973"/>
                </a:lnTo>
                <a:lnTo>
                  <a:pt x="1556049" y="1031999"/>
                </a:lnTo>
                <a:lnTo>
                  <a:pt x="1571052" y="989887"/>
                </a:lnTo>
                <a:lnTo>
                  <a:pt x="1583516" y="946716"/>
                </a:lnTo>
                <a:lnTo>
                  <a:pt x="1593356" y="902567"/>
                </a:lnTo>
                <a:lnTo>
                  <a:pt x="1600489" y="857519"/>
                </a:lnTo>
                <a:lnTo>
                  <a:pt x="1604830" y="811653"/>
                </a:lnTo>
                <a:lnTo>
                  <a:pt x="1606296" y="765048"/>
                </a:lnTo>
                <a:lnTo>
                  <a:pt x="1604830" y="718442"/>
                </a:lnTo>
                <a:lnTo>
                  <a:pt x="1600489" y="672576"/>
                </a:lnTo>
                <a:lnTo>
                  <a:pt x="1593356" y="627528"/>
                </a:lnTo>
                <a:lnTo>
                  <a:pt x="1583516" y="583379"/>
                </a:lnTo>
                <a:lnTo>
                  <a:pt x="1571052" y="540208"/>
                </a:lnTo>
                <a:lnTo>
                  <a:pt x="1556049" y="498096"/>
                </a:lnTo>
                <a:lnTo>
                  <a:pt x="1538591" y="457122"/>
                </a:lnTo>
                <a:lnTo>
                  <a:pt x="1518761" y="417367"/>
                </a:lnTo>
                <a:lnTo>
                  <a:pt x="1496644" y="378911"/>
                </a:lnTo>
                <a:lnTo>
                  <a:pt x="1472323" y="341834"/>
                </a:lnTo>
                <a:lnTo>
                  <a:pt x="1445883" y="306215"/>
                </a:lnTo>
                <a:lnTo>
                  <a:pt x="1417407" y="272135"/>
                </a:lnTo>
                <a:lnTo>
                  <a:pt x="1386980" y="239674"/>
                </a:lnTo>
                <a:lnTo>
                  <a:pt x="1354686" y="208911"/>
                </a:lnTo>
                <a:lnTo>
                  <a:pt x="1320608" y="179928"/>
                </a:lnTo>
                <a:lnTo>
                  <a:pt x="1284831" y="152803"/>
                </a:lnTo>
                <a:lnTo>
                  <a:pt x="1247439" y="127617"/>
                </a:lnTo>
                <a:lnTo>
                  <a:pt x="1208515" y="104450"/>
                </a:lnTo>
                <a:lnTo>
                  <a:pt x="1168143" y="83382"/>
                </a:lnTo>
                <a:lnTo>
                  <a:pt x="1126409" y="64493"/>
                </a:lnTo>
                <a:lnTo>
                  <a:pt x="1083394" y="47862"/>
                </a:lnTo>
                <a:lnTo>
                  <a:pt x="1039185" y="33571"/>
                </a:lnTo>
                <a:lnTo>
                  <a:pt x="993864" y="21699"/>
                </a:lnTo>
                <a:lnTo>
                  <a:pt x="947516" y="12325"/>
                </a:lnTo>
                <a:lnTo>
                  <a:pt x="900225" y="5531"/>
                </a:lnTo>
                <a:lnTo>
                  <a:pt x="852074" y="1396"/>
                </a:lnTo>
                <a:lnTo>
                  <a:pt x="803148" y="0"/>
                </a:lnTo>
                <a:close/>
              </a:path>
            </a:pathLst>
          </a:custGeom>
          <a:solidFill>
            <a:srgbClr val="159B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00308" y="4737175"/>
            <a:ext cx="767080" cy="7893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2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  Care 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Delivery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ste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01567" y="2081783"/>
            <a:ext cx="1628139" cy="1667510"/>
          </a:xfrm>
          <a:custGeom>
            <a:avLst/>
            <a:gdLst/>
            <a:ahLst/>
            <a:cxnLst/>
            <a:rect l="l" t="t" r="r" b="b"/>
            <a:pathLst>
              <a:path w="1628139" h="1667510">
                <a:moveTo>
                  <a:pt x="813816" y="0"/>
                </a:moveTo>
                <a:lnTo>
                  <a:pt x="765998" y="1415"/>
                </a:lnTo>
                <a:lnTo>
                  <a:pt x="718908" y="5608"/>
                </a:lnTo>
                <a:lnTo>
                  <a:pt x="672622" y="12501"/>
                </a:lnTo>
                <a:lnTo>
                  <a:pt x="627217" y="22016"/>
                </a:lnTo>
                <a:lnTo>
                  <a:pt x="582767" y="34075"/>
                </a:lnTo>
                <a:lnTo>
                  <a:pt x="539351" y="48599"/>
                </a:lnTo>
                <a:lnTo>
                  <a:pt x="497044" y="65510"/>
                </a:lnTo>
                <a:lnTo>
                  <a:pt x="455922" y="84730"/>
                </a:lnTo>
                <a:lnTo>
                  <a:pt x="416062" y="106181"/>
                </a:lnTo>
                <a:lnTo>
                  <a:pt x="377541" y="129785"/>
                </a:lnTo>
                <a:lnTo>
                  <a:pt x="340434" y="155464"/>
                </a:lnTo>
                <a:lnTo>
                  <a:pt x="304817" y="183138"/>
                </a:lnTo>
                <a:lnTo>
                  <a:pt x="270768" y="212731"/>
                </a:lnTo>
                <a:lnTo>
                  <a:pt x="238363" y="244163"/>
                </a:lnTo>
                <a:lnTo>
                  <a:pt x="207677" y="277358"/>
                </a:lnTo>
                <a:lnTo>
                  <a:pt x="178787" y="312236"/>
                </a:lnTo>
                <a:lnTo>
                  <a:pt x="151770" y="348719"/>
                </a:lnTo>
                <a:lnTo>
                  <a:pt x="126702" y="386729"/>
                </a:lnTo>
                <a:lnTo>
                  <a:pt x="103659" y="426189"/>
                </a:lnTo>
                <a:lnTo>
                  <a:pt x="82718" y="467019"/>
                </a:lnTo>
                <a:lnTo>
                  <a:pt x="63954" y="509142"/>
                </a:lnTo>
                <a:lnTo>
                  <a:pt x="47444" y="552479"/>
                </a:lnTo>
                <a:lnTo>
                  <a:pt x="33265" y="596953"/>
                </a:lnTo>
                <a:lnTo>
                  <a:pt x="21493" y="642484"/>
                </a:lnTo>
                <a:lnTo>
                  <a:pt x="12204" y="688996"/>
                </a:lnTo>
                <a:lnTo>
                  <a:pt x="5475" y="736409"/>
                </a:lnTo>
                <a:lnTo>
                  <a:pt x="1381" y="784645"/>
                </a:lnTo>
                <a:lnTo>
                  <a:pt x="0" y="833627"/>
                </a:lnTo>
                <a:lnTo>
                  <a:pt x="1381" y="882610"/>
                </a:lnTo>
                <a:lnTo>
                  <a:pt x="5475" y="930846"/>
                </a:lnTo>
                <a:lnTo>
                  <a:pt x="12204" y="978259"/>
                </a:lnTo>
                <a:lnTo>
                  <a:pt x="21493" y="1024771"/>
                </a:lnTo>
                <a:lnTo>
                  <a:pt x="33265" y="1070302"/>
                </a:lnTo>
                <a:lnTo>
                  <a:pt x="47444" y="1114776"/>
                </a:lnTo>
                <a:lnTo>
                  <a:pt x="63954" y="1158113"/>
                </a:lnTo>
                <a:lnTo>
                  <a:pt x="82718" y="1200236"/>
                </a:lnTo>
                <a:lnTo>
                  <a:pt x="103659" y="1241066"/>
                </a:lnTo>
                <a:lnTo>
                  <a:pt x="126702" y="1280526"/>
                </a:lnTo>
                <a:lnTo>
                  <a:pt x="151770" y="1318536"/>
                </a:lnTo>
                <a:lnTo>
                  <a:pt x="178787" y="1355019"/>
                </a:lnTo>
                <a:lnTo>
                  <a:pt x="207677" y="1389897"/>
                </a:lnTo>
                <a:lnTo>
                  <a:pt x="238363" y="1423092"/>
                </a:lnTo>
                <a:lnTo>
                  <a:pt x="270768" y="1454524"/>
                </a:lnTo>
                <a:lnTo>
                  <a:pt x="304817" y="1484117"/>
                </a:lnTo>
                <a:lnTo>
                  <a:pt x="340434" y="1511791"/>
                </a:lnTo>
                <a:lnTo>
                  <a:pt x="377541" y="1537470"/>
                </a:lnTo>
                <a:lnTo>
                  <a:pt x="416062" y="1561074"/>
                </a:lnTo>
                <a:lnTo>
                  <a:pt x="455922" y="1582525"/>
                </a:lnTo>
                <a:lnTo>
                  <a:pt x="497044" y="1601745"/>
                </a:lnTo>
                <a:lnTo>
                  <a:pt x="539351" y="1618656"/>
                </a:lnTo>
                <a:lnTo>
                  <a:pt x="582767" y="1633180"/>
                </a:lnTo>
                <a:lnTo>
                  <a:pt x="627217" y="1645239"/>
                </a:lnTo>
                <a:lnTo>
                  <a:pt x="672622" y="1654754"/>
                </a:lnTo>
                <a:lnTo>
                  <a:pt x="718908" y="1661647"/>
                </a:lnTo>
                <a:lnTo>
                  <a:pt x="765998" y="1665840"/>
                </a:lnTo>
                <a:lnTo>
                  <a:pt x="813816" y="1667255"/>
                </a:lnTo>
                <a:lnTo>
                  <a:pt x="861633" y="1665840"/>
                </a:lnTo>
                <a:lnTo>
                  <a:pt x="908723" y="1661647"/>
                </a:lnTo>
                <a:lnTo>
                  <a:pt x="955009" y="1654754"/>
                </a:lnTo>
                <a:lnTo>
                  <a:pt x="1000414" y="1645239"/>
                </a:lnTo>
                <a:lnTo>
                  <a:pt x="1044864" y="1633180"/>
                </a:lnTo>
                <a:lnTo>
                  <a:pt x="1088280" y="1618656"/>
                </a:lnTo>
                <a:lnTo>
                  <a:pt x="1130587" y="1601745"/>
                </a:lnTo>
                <a:lnTo>
                  <a:pt x="1171709" y="1582525"/>
                </a:lnTo>
                <a:lnTo>
                  <a:pt x="1211569" y="1561074"/>
                </a:lnTo>
                <a:lnTo>
                  <a:pt x="1250090" y="1537470"/>
                </a:lnTo>
                <a:lnTo>
                  <a:pt x="1287197" y="1511791"/>
                </a:lnTo>
                <a:lnTo>
                  <a:pt x="1322814" y="1484117"/>
                </a:lnTo>
                <a:lnTo>
                  <a:pt x="1356863" y="1454524"/>
                </a:lnTo>
                <a:lnTo>
                  <a:pt x="1389268" y="1423092"/>
                </a:lnTo>
                <a:lnTo>
                  <a:pt x="1419954" y="1389897"/>
                </a:lnTo>
                <a:lnTo>
                  <a:pt x="1448844" y="1355019"/>
                </a:lnTo>
                <a:lnTo>
                  <a:pt x="1475861" y="1318536"/>
                </a:lnTo>
                <a:lnTo>
                  <a:pt x="1500929" y="1280526"/>
                </a:lnTo>
                <a:lnTo>
                  <a:pt x="1523972" y="1241066"/>
                </a:lnTo>
                <a:lnTo>
                  <a:pt x="1544913" y="1200236"/>
                </a:lnTo>
                <a:lnTo>
                  <a:pt x="1563677" y="1158113"/>
                </a:lnTo>
                <a:lnTo>
                  <a:pt x="1580187" y="1114776"/>
                </a:lnTo>
                <a:lnTo>
                  <a:pt x="1594366" y="1070302"/>
                </a:lnTo>
                <a:lnTo>
                  <a:pt x="1606138" y="1024771"/>
                </a:lnTo>
                <a:lnTo>
                  <a:pt x="1615427" y="978259"/>
                </a:lnTo>
                <a:lnTo>
                  <a:pt x="1622156" y="930846"/>
                </a:lnTo>
                <a:lnTo>
                  <a:pt x="1626250" y="882610"/>
                </a:lnTo>
                <a:lnTo>
                  <a:pt x="1627632" y="833627"/>
                </a:lnTo>
                <a:lnTo>
                  <a:pt x="1626250" y="784645"/>
                </a:lnTo>
                <a:lnTo>
                  <a:pt x="1622156" y="736409"/>
                </a:lnTo>
                <a:lnTo>
                  <a:pt x="1615427" y="688996"/>
                </a:lnTo>
                <a:lnTo>
                  <a:pt x="1606138" y="642484"/>
                </a:lnTo>
                <a:lnTo>
                  <a:pt x="1594366" y="596953"/>
                </a:lnTo>
                <a:lnTo>
                  <a:pt x="1580187" y="552479"/>
                </a:lnTo>
                <a:lnTo>
                  <a:pt x="1563677" y="509142"/>
                </a:lnTo>
                <a:lnTo>
                  <a:pt x="1544913" y="467019"/>
                </a:lnTo>
                <a:lnTo>
                  <a:pt x="1523972" y="426189"/>
                </a:lnTo>
                <a:lnTo>
                  <a:pt x="1500929" y="386729"/>
                </a:lnTo>
                <a:lnTo>
                  <a:pt x="1475861" y="348719"/>
                </a:lnTo>
                <a:lnTo>
                  <a:pt x="1448844" y="312236"/>
                </a:lnTo>
                <a:lnTo>
                  <a:pt x="1419954" y="277358"/>
                </a:lnTo>
                <a:lnTo>
                  <a:pt x="1389268" y="244163"/>
                </a:lnTo>
                <a:lnTo>
                  <a:pt x="1356863" y="212731"/>
                </a:lnTo>
                <a:lnTo>
                  <a:pt x="1322814" y="183138"/>
                </a:lnTo>
                <a:lnTo>
                  <a:pt x="1287197" y="155464"/>
                </a:lnTo>
                <a:lnTo>
                  <a:pt x="1250090" y="129785"/>
                </a:lnTo>
                <a:lnTo>
                  <a:pt x="1211569" y="106181"/>
                </a:lnTo>
                <a:lnTo>
                  <a:pt x="1171709" y="84730"/>
                </a:lnTo>
                <a:lnTo>
                  <a:pt x="1130587" y="65510"/>
                </a:lnTo>
                <a:lnTo>
                  <a:pt x="1088280" y="48599"/>
                </a:lnTo>
                <a:lnTo>
                  <a:pt x="1044864" y="34075"/>
                </a:lnTo>
                <a:lnTo>
                  <a:pt x="1000414" y="22016"/>
                </a:lnTo>
                <a:lnTo>
                  <a:pt x="955009" y="12501"/>
                </a:lnTo>
                <a:lnTo>
                  <a:pt x="908723" y="5608"/>
                </a:lnTo>
                <a:lnTo>
                  <a:pt x="861633" y="1415"/>
                </a:lnTo>
                <a:lnTo>
                  <a:pt x="813816" y="0"/>
                </a:lnTo>
                <a:close/>
              </a:path>
            </a:pathLst>
          </a:custGeom>
          <a:solidFill>
            <a:srgbClr val="159B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15884" y="2595664"/>
            <a:ext cx="1002030" cy="60642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635" algn="ctr">
              <a:lnSpc>
                <a:spcPct val="86400"/>
              </a:lnSpc>
              <a:spcBef>
                <a:spcPts val="320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Expand  Ge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 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68977" y="1961388"/>
            <a:ext cx="3360420" cy="3211195"/>
            <a:chOff x="4468977" y="1961388"/>
            <a:chExt cx="3360420" cy="3211195"/>
          </a:xfrm>
        </p:grpSpPr>
        <p:sp>
          <p:nvSpPr>
            <p:cNvPr id="20" name="object 20"/>
            <p:cNvSpPr/>
            <p:nvPr/>
          </p:nvSpPr>
          <p:spPr>
            <a:xfrm>
              <a:off x="4897831" y="2035517"/>
              <a:ext cx="465455" cy="400050"/>
            </a:xfrm>
            <a:custGeom>
              <a:avLst/>
              <a:gdLst/>
              <a:ahLst/>
              <a:cxnLst/>
              <a:rect l="l" t="t" r="r" b="b"/>
              <a:pathLst>
                <a:path w="465454" h="400050">
                  <a:moveTo>
                    <a:pt x="281254" y="0"/>
                  </a:moveTo>
                  <a:lnTo>
                    <a:pt x="320421" y="52717"/>
                  </a:lnTo>
                  <a:lnTo>
                    <a:pt x="66268" y="241541"/>
                  </a:lnTo>
                  <a:lnTo>
                    <a:pt x="27101" y="188823"/>
                  </a:lnTo>
                  <a:lnTo>
                    <a:pt x="0" y="372592"/>
                  </a:lnTo>
                  <a:lnTo>
                    <a:pt x="183769" y="399694"/>
                  </a:lnTo>
                  <a:lnTo>
                    <a:pt x="144602" y="346976"/>
                  </a:lnTo>
                  <a:lnTo>
                    <a:pt x="398754" y="158140"/>
                  </a:lnTo>
                  <a:lnTo>
                    <a:pt x="437921" y="210858"/>
                  </a:lnTo>
                  <a:lnTo>
                    <a:pt x="465023" y="27101"/>
                  </a:lnTo>
                  <a:lnTo>
                    <a:pt x="2812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97831" y="2035517"/>
              <a:ext cx="465455" cy="400050"/>
            </a:xfrm>
            <a:custGeom>
              <a:avLst/>
              <a:gdLst/>
              <a:ahLst/>
              <a:cxnLst/>
              <a:rect l="l" t="t" r="r" b="b"/>
              <a:pathLst>
                <a:path w="465454" h="400050">
                  <a:moveTo>
                    <a:pt x="0" y="372592"/>
                  </a:moveTo>
                  <a:lnTo>
                    <a:pt x="27101" y="188823"/>
                  </a:lnTo>
                  <a:lnTo>
                    <a:pt x="66268" y="241541"/>
                  </a:lnTo>
                  <a:lnTo>
                    <a:pt x="320421" y="52717"/>
                  </a:lnTo>
                  <a:lnTo>
                    <a:pt x="281254" y="0"/>
                  </a:lnTo>
                  <a:lnTo>
                    <a:pt x="465023" y="27101"/>
                  </a:lnTo>
                  <a:lnTo>
                    <a:pt x="437921" y="210858"/>
                  </a:lnTo>
                  <a:lnTo>
                    <a:pt x="398754" y="158140"/>
                  </a:lnTo>
                  <a:lnTo>
                    <a:pt x="144602" y="346976"/>
                  </a:lnTo>
                  <a:lnTo>
                    <a:pt x="183769" y="399694"/>
                  </a:lnTo>
                  <a:lnTo>
                    <a:pt x="0" y="37259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35448" y="2009178"/>
              <a:ext cx="342265" cy="258445"/>
            </a:xfrm>
            <a:custGeom>
              <a:avLst/>
              <a:gdLst/>
              <a:ahLst/>
              <a:cxnLst/>
              <a:rect l="l" t="t" r="r" b="b"/>
              <a:pathLst>
                <a:path w="342264" h="258444">
                  <a:moveTo>
                    <a:pt x="0" y="258432"/>
                  </a:moveTo>
                  <a:lnTo>
                    <a:pt x="341871" y="0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72228" y="1961387"/>
              <a:ext cx="468630" cy="354330"/>
            </a:xfrm>
            <a:custGeom>
              <a:avLst/>
              <a:gdLst/>
              <a:ahLst/>
              <a:cxnLst/>
              <a:rect l="l" t="t" r="r" b="b"/>
              <a:pathLst>
                <a:path w="468629" h="354330">
                  <a:moveTo>
                    <a:pt x="130670" y="329742"/>
                  </a:moveTo>
                  <a:lnTo>
                    <a:pt x="63220" y="306222"/>
                  </a:lnTo>
                  <a:lnTo>
                    <a:pt x="58991" y="234911"/>
                  </a:lnTo>
                  <a:lnTo>
                    <a:pt x="0" y="354012"/>
                  </a:lnTo>
                  <a:lnTo>
                    <a:pt x="130670" y="329742"/>
                  </a:lnTo>
                  <a:close/>
                </a:path>
                <a:path w="468629" h="354330">
                  <a:moveTo>
                    <a:pt x="468312" y="0"/>
                  </a:moveTo>
                  <a:lnTo>
                    <a:pt x="337642" y="24269"/>
                  </a:lnTo>
                  <a:lnTo>
                    <a:pt x="405091" y="47790"/>
                  </a:lnTo>
                  <a:lnTo>
                    <a:pt x="409333" y="119100"/>
                  </a:lnTo>
                  <a:lnTo>
                    <a:pt x="4683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14303" y="3823335"/>
              <a:ext cx="127000" cy="417195"/>
            </a:xfrm>
            <a:custGeom>
              <a:avLst/>
              <a:gdLst/>
              <a:ahLst/>
              <a:cxnLst/>
              <a:rect l="l" t="t" r="r" b="b"/>
              <a:pathLst>
                <a:path w="127000" h="417195">
                  <a:moveTo>
                    <a:pt x="126873" y="416699"/>
                  </a:moveTo>
                  <a:lnTo>
                    <a:pt x="0" y="0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68977" y="3747503"/>
              <a:ext cx="217804" cy="568960"/>
            </a:xfrm>
            <a:custGeom>
              <a:avLst/>
              <a:gdLst/>
              <a:ahLst/>
              <a:cxnLst/>
              <a:rect l="l" t="t" r="r" b="b"/>
              <a:pathLst>
                <a:path w="217804" h="568960">
                  <a:moveTo>
                    <a:pt x="113728" y="96418"/>
                  </a:moveTo>
                  <a:lnTo>
                    <a:pt x="22250" y="0"/>
                  </a:lnTo>
                  <a:lnTo>
                    <a:pt x="0" y="131038"/>
                  </a:lnTo>
                  <a:lnTo>
                    <a:pt x="45326" y="75819"/>
                  </a:lnTo>
                  <a:lnTo>
                    <a:pt x="113728" y="96418"/>
                  </a:lnTo>
                  <a:close/>
                </a:path>
                <a:path w="217804" h="568960">
                  <a:moveTo>
                    <a:pt x="217512" y="437311"/>
                  </a:moveTo>
                  <a:lnTo>
                    <a:pt x="172199" y="492531"/>
                  </a:lnTo>
                  <a:lnTo>
                    <a:pt x="103797" y="471944"/>
                  </a:lnTo>
                  <a:lnTo>
                    <a:pt x="195287" y="568337"/>
                  </a:lnTo>
                  <a:lnTo>
                    <a:pt x="217512" y="4373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20953" y="2007450"/>
              <a:ext cx="349250" cy="249554"/>
            </a:xfrm>
            <a:custGeom>
              <a:avLst/>
              <a:gdLst/>
              <a:ahLst/>
              <a:cxnLst/>
              <a:rect l="l" t="t" r="r" b="b"/>
              <a:pathLst>
                <a:path w="349250" h="249555">
                  <a:moveTo>
                    <a:pt x="348869" y="249186"/>
                  </a:moveTo>
                  <a:lnTo>
                    <a:pt x="0" y="0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56463" y="1961387"/>
              <a:ext cx="478155" cy="341630"/>
            </a:xfrm>
            <a:custGeom>
              <a:avLst/>
              <a:gdLst/>
              <a:ahLst/>
              <a:cxnLst/>
              <a:rect l="l" t="t" r="r" b="b"/>
              <a:pathLst>
                <a:path w="478154" h="341630">
                  <a:moveTo>
                    <a:pt x="131279" y="20726"/>
                  </a:moveTo>
                  <a:lnTo>
                    <a:pt x="0" y="0"/>
                  </a:lnTo>
                  <a:lnTo>
                    <a:pt x="62179" y="117462"/>
                  </a:lnTo>
                  <a:lnTo>
                    <a:pt x="64490" y="46062"/>
                  </a:lnTo>
                  <a:lnTo>
                    <a:pt x="131279" y="20726"/>
                  </a:lnTo>
                  <a:close/>
                </a:path>
                <a:path w="478154" h="341630">
                  <a:moveTo>
                    <a:pt x="477850" y="341312"/>
                  </a:moveTo>
                  <a:lnTo>
                    <a:pt x="415658" y="223850"/>
                  </a:lnTo>
                  <a:lnTo>
                    <a:pt x="413359" y="295249"/>
                  </a:lnTo>
                  <a:lnTo>
                    <a:pt x="346570" y="320586"/>
                  </a:lnTo>
                  <a:lnTo>
                    <a:pt x="477850" y="3413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51724" y="3829113"/>
              <a:ext cx="133350" cy="415925"/>
            </a:xfrm>
            <a:custGeom>
              <a:avLst/>
              <a:gdLst/>
              <a:ahLst/>
              <a:cxnLst/>
              <a:rect l="l" t="t" r="r" b="b"/>
              <a:pathLst>
                <a:path w="133350" h="415925">
                  <a:moveTo>
                    <a:pt x="0" y="415747"/>
                  </a:moveTo>
                  <a:lnTo>
                    <a:pt x="132765" y="0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07160" y="3753611"/>
              <a:ext cx="222250" cy="567055"/>
            </a:xfrm>
            <a:custGeom>
              <a:avLst/>
              <a:gdLst/>
              <a:ahLst/>
              <a:cxnLst/>
              <a:rect l="l" t="t" r="r" b="b"/>
              <a:pathLst>
                <a:path w="222250" h="567054">
                  <a:moveTo>
                    <a:pt x="113233" y="471589"/>
                  </a:moveTo>
                  <a:lnTo>
                    <a:pt x="44564" y="491248"/>
                  </a:lnTo>
                  <a:lnTo>
                    <a:pt x="0" y="435419"/>
                  </a:lnTo>
                  <a:lnTo>
                    <a:pt x="20459" y="566737"/>
                  </a:lnTo>
                  <a:lnTo>
                    <a:pt x="113233" y="471589"/>
                  </a:lnTo>
                  <a:close/>
                </a:path>
                <a:path w="222250" h="567054">
                  <a:moveTo>
                    <a:pt x="221894" y="131318"/>
                  </a:moveTo>
                  <a:lnTo>
                    <a:pt x="201434" y="0"/>
                  </a:lnTo>
                  <a:lnTo>
                    <a:pt x="108661" y="95161"/>
                  </a:lnTo>
                  <a:lnTo>
                    <a:pt x="177330" y="75488"/>
                  </a:lnTo>
                  <a:lnTo>
                    <a:pt x="221894" y="131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01868" y="5113020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>
                  <a:moveTo>
                    <a:pt x="501078" y="0"/>
                  </a:moveTo>
                  <a:lnTo>
                    <a:pt x="0" y="0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22620" y="5053583"/>
              <a:ext cx="659765" cy="119380"/>
            </a:xfrm>
            <a:custGeom>
              <a:avLst/>
              <a:gdLst/>
              <a:ahLst/>
              <a:cxnLst/>
              <a:rect l="l" t="t" r="r" b="b"/>
              <a:pathLst>
                <a:path w="659764" h="119379">
                  <a:moveTo>
                    <a:pt x="118872" y="0"/>
                  </a:moveTo>
                  <a:lnTo>
                    <a:pt x="0" y="59436"/>
                  </a:lnTo>
                  <a:lnTo>
                    <a:pt x="118872" y="118872"/>
                  </a:lnTo>
                  <a:lnTo>
                    <a:pt x="79248" y="59436"/>
                  </a:lnTo>
                  <a:lnTo>
                    <a:pt x="118872" y="0"/>
                  </a:lnTo>
                  <a:close/>
                </a:path>
                <a:path w="659764" h="119379">
                  <a:moveTo>
                    <a:pt x="659574" y="59436"/>
                  </a:moveTo>
                  <a:lnTo>
                    <a:pt x="540702" y="0"/>
                  </a:lnTo>
                  <a:lnTo>
                    <a:pt x="580326" y="59436"/>
                  </a:lnTo>
                  <a:lnTo>
                    <a:pt x="540702" y="118872"/>
                  </a:lnTo>
                  <a:lnTo>
                    <a:pt x="659574" y="59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49595" y="2875788"/>
              <a:ext cx="1864360" cy="0"/>
            </a:xfrm>
            <a:custGeom>
              <a:avLst/>
              <a:gdLst/>
              <a:ahLst/>
              <a:cxnLst/>
              <a:rect l="l" t="t" r="r" b="b"/>
              <a:pathLst>
                <a:path w="1864359">
                  <a:moveTo>
                    <a:pt x="1864105" y="0"/>
                  </a:moveTo>
                  <a:lnTo>
                    <a:pt x="0" y="0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70348" y="2816351"/>
              <a:ext cx="2023110" cy="119380"/>
            </a:xfrm>
            <a:custGeom>
              <a:avLst/>
              <a:gdLst/>
              <a:ahLst/>
              <a:cxnLst/>
              <a:rect l="l" t="t" r="r" b="b"/>
              <a:pathLst>
                <a:path w="2023109" h="119380">
                  <a:moveTo>
                    <a:pt x="118872" y="0"/>
                  </a:moveTo>
                  <a:lnTo>
                    <a:pt x="0" y="59436"/>
                  </a:lnTo>
                  <a:lnTo>
                    <a:pt x="118872" y="118872"/>
                  </a:lnTo>
                  <a:lnTo>
                    <a:pt x="79248" y="59436"/>
                  </a:lnTo>
                  <a:lnTo>
                    <a:pt x="118872" y="0"/>
                  </a:lnTo>
                  <a:close/>
                </a:path>
                <a:path w="2023109" h="119380">
                  <a:moveTo>
                    <a:pt x="2022602" y="59436"/>
                  </a:moveTo>
                  <a:lnTo>
                    <a:pt x="1903730" y="0"/>
                  </a:lnTo>
                  <a:lnTo>
                    <a:pt x="1943354" y="59436"/>
                  </a:lnTo>
                  <a:lnTo>
                    <a:pt x="1903730" y="118872"/>
                  </a:lnTo>
                  <a:lnTo>
                    <a:pt x="2022602" y="59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49252" y="3303003"/>
              <a:ext cx="1558290" cy="1118870"/>
            </a:xfrm>
            <a:custGeom>
              <a:avLst/>
              <a:gdLst/>
              <a:ahLst/>
              <a:cxnLst/>
              <a:rect l="l" t="t" r="r" b="b"/>
              <a:pathLst>
                <a:path w="1558290" h="1118870">
                  <a:moveTo>
                    <a:pt x="1557959" y="0"/>
                  </a:moveTo>
                  <a:lnTo>
                    <a:pt x="0" y="1118298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84876" y="3256800"/>
              <a:ext cx="1687195" cy="1210945"/>
            </a:xfrm>
            <a:custGeom>
              <a:avLst/>
              <a:gdLst/>
              <a:ahLst/>
              <a:cxnLst/>
              <a:rect l="l" t="t" r="r" b="b"/>
              <a:pathLst>
                <a:path w="1687195" h="1210945">
                  <a:moveTo>
                    <a:pt x="131229" y="1189659"/>
                  </a:moveTo>
                  <a:lnTo>
                    <a:pt x="64376" y="1164488"/>
                  </a:lnTo>
                  <a:lnTo>
                    <a:pt x="61899" y="1093101"/>
                  </a:lnTo>
                  <a:lnTo>
                    <a:pt x="0" y="1210703"/>
                  </a:lnTo>
                  <a:lnTo>
                    <a:pt x="131229" y="1189659"/>
                  </a:lnTo>
                  <a:close/>
                </a:path>
                <a:path w="1687195" h="1210945">
                  <a:moveTo>
                    <a:pt x="1686712" y="0"/>
                  </a:moveTo>
                  <a:lnTo>
                    <a:pt x="1555483" y="21018"/>
                  </a:lnTo>
                  <a:lnTo>
                    <a:pt x="1622336" y="46202"/>
                  </a:lnTo>
                  <a:lnTo>
                    <a:pt x="1624799" y="117589"/>
                  </a:lnTo>
                  <a:lnTo>
                    <a:pt x="1686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4318" y="2437066"/>
              <a:ext cx="724535" cy="1769745"/>
            </a:xfrm>
            <a:custGeom>
              <a:avLst/>
              <a:gdLst/>
              <a:ahLst/>
              <a:cxnLst/>
              <a:rect l="l" t="t" r="r" b="b"/>
              <a:pathLst>
                <a:path w="724534" h="1769745">
                  <a:moveTo>
                    <a:pt x="0" y="0"/>
                  </a:moveTo>
                  <a:lnTo>
                    <a:pt x="723938" y="1769414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64313" y="2363723"/>
              <a:ext cx="804545" cy="1916430"/>
            </a:xfrm>
            <a:custGeom>
              <a:avLst/>
              <a:gdLst/>
              <a:ahLst/>
              <a:cxnLst/>
              <a:rect l="l" t="t" r="r" b="b"/>
              <a:pathLst>
                <a:path w="804545" h="1916429">
                  <a:moveTo>
                    <a:pt x="110020" y="87503"/>
                  </a:moveTo>
                  <a:lnTo>
                    <a:pt x="9994" y="0"/>
                  </a:lnTo>
                  <a:lnTo>
                    <a:pt x="0" y="132524"/>
                  </a:lnTo>
                  <a:lnTo>
                    <a:pt x="40005" y="73342"/>
                  </a:lnTo>
                  <a:lnTo>
                    <a:pt x="110020" y="87503"/>
                  </a:lnTo>
                  <a:close/>
                </a:path>
                <a:path w="804545" h="1916429">
                  <a:moveTo>
                    <a:pt x="803948" y="1783588"/>
                  </a:moveTo>
                  <a:lnTo>
                    <a:pt x="763943" y="1842770"/>
                  </a:lnTo>
                  <a:lnTo>
                    <a:pt x="693928" y="1828596"/>
                  </a:lnTo>
                  <a:lnTo>
                    <a:pt x="793953" y="1916112"/>
                  </a:lnTo>
                  <a:lnTo>
                    <a:pt x="803948" y="1783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15013" y="2438654"/>
              <a:ext cx="634365" cy="1842770"/>
            </a:xfrm>
            <a:custGeom>
              <a:avLst/>
              <a:gdLst/>
              <a:ahLst/>
              <a:cxnLst/>
              <a:rect l="l" t="t" r="r" b="b"/>
              <a:pathLst>
                <a:path w="634364" h="1842770">
                  <a:moveTo>
                    <a:pt x="634212" y="0"/>
                  </a:moveTo>
                  <a:lnTo>
                    <a:pt x="0" y="1842452"/>
                  </a:lnTo>
                </a:path>
              </a:pathLst>
            </a:custGeom>
            <a:ln w="39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71706" y="2363723"/>
              <a:ext cx="721360" cy="1992630"/>
            </a:xfrm>
            <a:custGeom>
              <a:avLst/>
              <a:gdLst/>
              <a:ahLst/>
              <a:cxnLst/>
              <a:rect l="l" t="t" r="r" b="b"/>
              <a:pathLst>
                <a:path w="721360" h="1992629">
                  <a:moveTo>
                    <a:pt x="112407" y="1899259"/>
                  </a:moveTo>
                  <a:lnTo>
                    <a:pt x="43307" y="1917382"/>
                  </a:lnTo>
                  <a:lnTo>
                    <a:pt x="0" y="1860575"/>
                  </a:lnTo>
                  <a:lnTo>
                    <a:pt x="17513" y="1992312"/>
                  </a:lnTo>
                  <a:lnTo>
                    <a:pt x="112407" y="1899259"/>
                  </a:lnTo>
                  <a:close/>
                </a:path>
                <a:path w="721360" h="1992629">
                  <a:moveTo>
                    <a:pt x="720813" y="131749"/>
                  </a:moveTo>
                  <a:lnTo>
                    <a:pt x="703313" y="0"/>
                  </a:lnTo>
                  <a:lnTo>
                    <a:pt x="608418" y="93052"/>
                  </a:lnTo>
                  <a:lnTo>
                    <a:pt x="677519" y="74930"/>
                  </a:lnTo>
                  <a:lnTo>
                    <a:pt x="720813" y="1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67833" y="3302787"/>
              <a:ext cx="1569720" cy="1118870"/>
            </a:xfrm>
            <a:custGeom>
              <a:avLst/>
              <a:gdLst/>
              <a:ahLst/>
              <a:cxnLst/>
              <a:rect l="l" t="t" r="r" b="b"/>
              <a:pathLst>
                <a:path w="1569720" h="1118870">
                  <a:moveTo>
                    <a:pt x="1569681" y="1118730"/>
                  </a:moveTo>
                  <a:lnTo>
                    <a:pt x="0" y="0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03292" y="3256787"/>
              <a:ext cx="1699260" cy="1210945"/>
            </a:xfrm>
            <a:custGeom>
              <a:avLst/>
              <a:gdLst/>
              <a:ahLst/>
              <a:cxnLst/>
              <a:rect l="l" t="t" r="r" b="b"/>
              <a:pathLst>
                <a:path w="1699259" h="1210945">
                  <a:moveTo>
                    <a:pt x="131292" y="20599"/>
                  </a:moveTo>
                  <a:lnTo>
                    <a:pt x="0" y="0"/>
                  </a:lnTo>
                  <a:lnTo>
                    <a:pt x="62293" y="117398"/>
                  </a:lnTo>
                  <a:lnTo>
                    <a:pt x="64528" y="45999"/>
                  </a:lnTo>
                  <a:lnTo>
                    <a:pt x="131292" y="20599"/>
                  </a:lnTo>
                  <a:close/>
                </a:path>
                <a:path w="1699259" h="1210945">
                  <a:moveTo>
                    <a:pt x="1698764" y="1210716"/>
                  </a:moveTo>
                  <a:lnTo>
                    <a:pt x="1636445" y="1093330"/>
                  </a:lnTo>
                  <a:lnTo>
                    <a:pt x="1634223" y="1164729"/>
                  </a:lnTo>
                  <a:lnTo>
                    <a:pt x="1567459" y="1190142"/>
                  </a:lnTo>
                  <a:lnTo>
                    <a:pt x="1698764" y="1210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435096" y="5955791"/>
            <a:ext cx="5245735" cy="713740"/>
          </a:xfrm>
          <a:prstGeom prst="rect">
            <a:avLst/>
          </a:prstGeom>
          <a:solidFill>
            <a:srgbClr val="159B35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241935">
              <a:lnSpc>
                <a:spcPct val="100000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Build an Integrated Information 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r>
              <a:rPr sz="15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Platform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57400" y="990600"/>
            <a:ext cx="7979664" cy="5507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381000"/>
            <a:ext cx="8342884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 rtl="0">
              <a:lnSpc>
                <a:spcPts val="3020"/>
              </a:lnSpc>
              <a:spcBef>
                <a:spcPts val="90"/>
              </a:spcBef>
              <a:tabLst>
                <a:tab pos="2423160" algn="l"/>
              </a:tabLst>
            </a:pPr>
            <a:r>
              <a:rPr sz="2800" b="1" kern="1200" spc="-10" dirty="0">
                <a:solidFill>
                  <a:srgbClr val="002060"/>
                </a:solidFill>
              </a:rPr>
              <a:t>The </a:t>
            </a:r>
            <a:r>
              <a:rPr lang="en-US" sz="2800" b="1" kern="1200" spc="-10" dirty="0" smtClean="0">
                <a:solidFill>
                  <a:srgbClr val="002060"/>
                </a:solidFill>
              </a:rPr>
              <a:t>Present </a:t>
            </a:r>
            <a:r>
              <a:rPr sz="2800" b="1" kern="1200" spc="-10" dirty="0" smtClean="0">
                <a:solidFill>
                  <a:srgbClr val="002060"/>
                </a:solidFill>
              </a:rPr>
              <a:t>System</a:t>
            </a:r>
            <a:r>
              <a:rPr sz="2800" b="1" kern="1200" spc="-10" dirty="0">
                <a:solidFill>
                  <a:srgbClr val="002060"/>
                </a:solidFill>
              </a:rPr>
              <a:t>: Why We Have Been Stuck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52800" y="6038957"/>
            <a:ext cx="5410200" cy="514243"/>
          </a:xfrm>
          <a:prstGeom prst="rect">
            <a:avLst/>
          </a:prstGeom>
          <a:solidFill>
            <a:srgbClr val="159B35"/>
          </a:solidFill>
          <a:ln w="18288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779780" marR="584200" indent="-186055">
              <a:lnSpc>
                <a:spcPct val="100000"/>
              </a:lnSpc>
              <a:spcBef>
                <a:spcPts val="17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lang="en-US"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Siloed</a:t>
            </a:r>
            <a:r>
              <a:rPr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systems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for functions, services, </a:t>
            </a:r>
            <a:r>
              <a:rPr sz="1600" b="1" spc="-15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US" sz="16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 smtClean="0">
                <a:solidFill>
                  <a:srgbClr val="FFFFFF"/>
                </a:solidFill>
                <a:latin typeface="Arial"/>
                <a:cs typeface="Arial"/>
              </a:rPr>
              <a:t>departments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4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alue-Based Healthcare Benefits: Lower Healthcare Costs, Higher Patient Satisfaction, Reduced Ris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32" y="122424"/>
            <a:ext cx="97536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4152448"/>
            <a:ext cx="11201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2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spend less money to achieve better health.  </a:t>
            </a:r>
            <a:endParaRPr lang="en-US" sz="2200" dirty="0" smtClean="0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</a:t>
            </a:r>
            <a:r>
              <a:rPr lang="en-US" sz="22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 efficiencies and greater patient satisfaction.  </a:t>
            </a:r>
            <a:endParaRPr lang="en-US" sz="2200" dirty="0" smtClean="0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Payers </a:t>
            </a:r>
            <a:r>
              <a:rPr lang="en-US" sz="22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costs and reduce risk. 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Suppliers </a:t>
            </a:r>
            <a:r>
              <a:rPr lang="en-US" sz="22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prices with patient outcomes.  </a:t>
            </a:r>
            <a:endParaRPr lang="en-US" sz="2200" dirty="0" smtClean="0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Society </a:t>
            </a:r>
            <a:r>
              <a:rPr lang="en-US" sz="22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 healthier while reducing overall healthcare spending.  </a:t>
            </a:r>
            <a:endParaRPr lang="en-US" sz="220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3626393"/>
            <a:ext cx="1491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D4D4D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January 1, 2017</a:t>
            </a:r>
            <a:endParaRPr lang="en-US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452253"/>
            <a:ext cx="447427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A1A1A"/>
                </a:solidFill>
                <a:latin typeface="Lyon Text Web"/>
              </a:rPr>
              <a:t>A team-oriented </a:t>
            </a:r>
            <a:r>
              <a:rPr lang="en-US" dirty="0">
                <a:solidFill>
                  <a:srgbClr val="1A1A1A"/>
                </a:solidFill>
                <a:latin typeface="Lyon Text Web"/>
              </a:rPr>
              <a:t>approach to </a:t>
            </a:r>
            <a:r>
              <a:rPr lang="en-US" dirty="0">
                <a:latin typeface="Lyon Text Web"/>
              </a:rPr>
              <a:t>patient </a:t>
            </a:r>
            <a:r>
              <a:rPr lang="en-US" dirty="0" smtClean="0">
                <a:latin typeface="Lyon Text Web"/>
              </a:rPr>
              <a:t>care!</a:t>
            </a:r>
            <a:r>
              <a:rPr lang="en-US" dirty="0">
                <a:solidFill>
                  <a:srgbClr val="1A1A1A"/>
                </a:solidFill>
                <a:latin typeface="Lyon Text Web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83046"/>
            <a:ext cx="1220958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kern="1200" spc="-10" dirty="0" smtClean="0">
                <a:solidFill>
                  <a:srgbClr val="002060"/>
                </a:solidFill>
              </a:rPr>
              <a:t>How Can We Start a Health </a:t>
            </a:r>
            <a:r>
              <a:rPr lang="en-US" sz="3000" b="1" kern="1200" spc="-10" dirty="0">
                <a:solidFill>
                  <a:srgbClr val="002060"/>
                </a:solidFill>
              </a:rPr>
              <a:t>Care Transformation </a:t>
            </a:r>
            <a:r>
              <a:rPr lang="en-US" sz="3000" b="1" kern="1200" spc="-10" dirty="0" smtClean="0">
                <a:solidFill>
                  <a:srgbClr val="002060"/>
                </a:solidFill>
              </a:rPr>
              <a:t>in Austria?</a:t>
            </a:r>
            <a:endParaRPr sz="3000" b="1" kern="1200" spc="-10" dirty="0">
              <a:solidFill>
                <a:srgbClr val="00206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219200"/>
            <a:ext cx="11277600" cy="58381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200" spc="-5" dirty="0">
                <a:latin typeface="Arial"/>
                <a:cs typeface="Arial"/>
              </a:rPr>
              <a:t>Consider </a:t>
            </a:r>
            <a:r>
              <a:rPr lang="en-US" sz="2200" b="1" spc="-25" dirty="0" smtClean="0">
                <a:solidFill>
                  <a:srgbClr val="073E87"/>
                </a:solidFill>
                <a:latin typeface="Arial"/>
                <a:cs typeface="Arial"/>
              </a:rPr>
              <a:t>v</a:t>
            </a:r>
            <a:r>
              <a:rPr sz="2200" b="1" spc="-25" dirty="0" smtClean="0">
                <a:solidFill>
                  <a:srgbClr val="073E87"/>
                </a:solidFill>
                <a:latin typeface="Arial"/>
                <a:cs typeface="Arial"/>
              </a:rPr>
              <a:t>alue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for patients </a:t>
            </a:r>
            <a:r>
              <a:rPr lang="en-US" sz="2200" spc="-5" dirty="0" smtClean="0">
                <a:latin typeface="Arial"/>
                <a:cs typeface="Arial"/>
              </a:rPr>
              <a:t>as </a:t>
            </a:r>
            <a:r>
              <a:rPr lang="en-US" sz="2200" spc="-10" dirty="0" smtClean="0">
                <a:latin typeface="Arial"/>
                <a:cs typeface="Arial"/>
              </a:rPr>
              <a:t>the </a:t>
            </a:r>
            <a:r>
              <a:rPr lang="en-US" sz="2200" spc="-10" dirty="0" smtClean="0">
                <a:latin typeface="Arial"/>
                <a:cs typeface="Arial"/>
              </a:rPr>
              <a:t>unifying </a:t>
            </a:r>
            <a:r>
              <a:rPr lang="en-US" sz="2200" spc="-10" dirty="0" smtClean="0">
                <a:latin typeface="Arial"/>
                <a:cs typeface="Arial"/>
              </a:rPr>
              <a:t>solution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tabLst>
                <a:tab pos="240665" algn="l"/>
                <a:tab pos="241300" algn="l"/>
              </a:tabLst>
            </a:pPr>
            <a:r>
              <a:rPr lang="en-US" sz="2200" spc="-10" dirty="0">
                <a:latin typeface="Arial"/>
                <a:cs typeface="Arial"/>
              </a:rPr>
              <a:t>	</a:t>
            </a:r>
            <a:r>
              <a:rPr lang="en-US" sz="2200" spc="-10" dirty="0" smtClean="0">
                <a:latin typeface="Arial"/>
                <a:cs typeface="Arial"/>
              </a:rPr>
              <a:t>- </a:t>
            </a:r>
            <a:r>
              <a:rPr lang="en-US" sz="2400" dirty="0" smtClean="0"/>
              <a:t>Moving </a:t>
            </a:r>
            <a:r>
              <a:rPr lang="en-US" sz="2400" dirty="0"/>
              <a:t>from a fee-for-service to a fee-for-value </a:t>
            </a:r>
            <a:r>
              <a:rPr lang="en-US" sz="2400" dirty="0" smtClean="0"/>
              <a:t>system = best method </a:t>
            </a:r>
            <a:r>
              <a:rPr lang="en-US" sz="2400" dirty="0"/>
              <a:t>for lowering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healthcare </a:t>
            </a:r>
            <a:r>
              <a:rPr lang="en-US" sz="2400" dirty="0"/>
              <a:t>costs while increasing quality care </a:t>
            </a:r>
            <a:r>
              <a:rPr lang="en-US" sz="2400" dirty="0" smtClean="0"/>
              <a:t>&amp; helping </a:t>
            </a:r>
            <a:r>
              <a:rPr lang="en-US" sz="2400" dirty="0"/>
              <a:t>people lead healthier lives</a:t>
            </a:r>
            <a:endParaRPr sz="2200" dirty="0">
              <a:latin typeface="Arial"/>
              <a:cs typeface="Arial"/>
            </a:endParaRPr>
          </a:p>
          <a:p>
            <a:pPr marL="240665" marR="929640" indent="-2286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200" spc="-5" dirty="0">
                <a:latin typeface="Arial"/>
                <a:cs typeface="Arial"/>
              </a:rPr>
              <a:t>Use </a:t>
            </a:r>
            <a:r>
              <a:rPr lang="en-US" sz="2200" b="1" spc="-25" dirty="0" smtClean="0">
                <a:solidFill>
                  <a:srgbClr val="073E87"/>
                </a:solidFill>
                <a:latin typeface="Arial"/>
                <a:cs typeface="Arial"/>
              </a:rPr>
              <a:t>v</a:t>
            </a:r>
            <a:r>
              <a:rPr sz="2200" b="1" spc="-25" dirty="0" smtClean="0">
                <a:solidFill>
                  <a:srgbClr val="073E87"/>
                </a:solidFill>
                <a:latin typeface="Arial"/>
                <a:cs typeface="Arial"/>
              </a:rPr>
              <a:t>alue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based thinking </a:t>
            </a:r>
            <a:r>
              <a:rPr lang="en-US" sz="2200" spc="-5" dirty="0" smtClean="0">
                <a:latin typeface="Arial"/>
                <a:cs typeface="Arial"/>
              </a:rPr>
              <a:t>to help </a:t>
            </a:r>
            <a:r>
              <a:rPr sz="2200" dirty="0" smtClean="0">
                <a:latin typeface="Arial"/>
                <a:cs typeface="Arial"/>
              </a:rPr>
              <a:t>restruct</a:t>
            </a:r>
            <a:r>
              <a:rPr lang="en-US" sz="2200" dirty="0" smtClean="0">
                <a:latin typeface="Arial"/>
                <a:cs typeface="Arial"/>
              </a:rPr>
              <a:t>ure</a:t>
            </a:r>
            <a:r>
              <a:rPr sz="2200" dirty="0" smtClean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care </a:t>
            </a:r>
            <a:r>
              <a:rPr sz="2200" spc="-5" dirty="0">
                <a:latin typeface="Arial"/>
                <a:cs typeface="Arial"/>
              </a:rPr>
              <a:t>organization, </a:t>
            </a:r>
            <a:r>
              <a:rPr sz="2200" dirty="0" smtClean="0">
                <a:latin typeface="Arial"/>
                <a:cs typeface="Arial"/>
              </a:rPr>
              <a:t>outcome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sz="2200" dirty="0" smtClean="0">
                <a:latin typeface="Arial"/>
                <a:cs typeface="Arial"/>
              </a:rPr>
              <a:t>measurement</a:t>
            </a:r>
            <a:r>
              <a:rPr sz="2200" dirty="0">
                <a:latin typeface="Arial"/>
                <a:cs typeface="Arial"/>
              </a:rPr>
              <a:t>, </a:t>
            </a:r>
            <a:r>
              <a:rPr sz="2200" spc="-5" dirty="0">
                <a:latin typeface="Arial"/>
                <a:cs typeface="Arial"/>
              </a:rPr>
              <a:t>payment </a:t>
            </a:r>
            <a:r>
              <a:rPr sz="2200" dirty="0">
                <a:latin typeface="Arial"/>
                <a:cs typeface="Arial"/>
              </a:rPr>
              <a:t>models, and </a:t>
            </a:r>
            <a:r>
              <a:rPr lang="en-US" sz="2200" dirty="0" smtClean="0">
                <a:latin typeface="Arial"/>
                <a:cs typeface="Arial"/>
              </a:rPr>
              <a:t>our </a:t>
            </a:r>
            <a:r>
              <a:rPr sz="2200" b="1" dirty="0" smtClean="0">
                <a:solidFill>
                  <a:srgbClr val="073E87"/>
                </a:solidFill>
                <a:latin typeface="Arial"/>
                <a:cs typeface="Arial"/>
              </a:rPr>
              <a:t>health </a:t>
            </a:r>
            <a:r>
              <a:rPr sz="2200" b="1" spc="-10" dirty="0">
                <a:solidFill>
                  <a:srgbClr val="073E87"/>
                </a:solidFill>
                <a:latin typeface="Arial"/>
                <a:cs typeface="Arial"/>
              </a:rPr>
              <a:t>system</a:t>
            </a:r>
            <a:r>
              <a:rPr sz="2200" b="1" spc="1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strategy</a:t>
            </a:r>
            <a:endParaRPr sz="2200" dirty="0">
              <a:latin typeface="Arial"/>
              <a:cs typeface="Arial"/>
            </a:endParaRPr>
          </a:p>
          <a:p>
            <a:pPr marL="241300" marR="218440" indent="-2286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200" dirty="0" smtClean="0">
                <a:latin typeface="Arial"/>
                <a:cs typeface="Arial"/>
              </a:rPr>
              <a:t>Discuss implementing </a:t>
            </a:r>
            <a:r>
              <a:rPr lang="en-US" sz="2200" b="1" dirty="0" smtClean="0">
                <a:solidFill>
                  <a:srgbClr val="073E87"/>
                </a:solidFill>
                <a:latin typeface="Arial"/>
                <a:cs typeface="Arial"/>
              </a:rPr>
              <a:t>s</a:t>
            </a:r>
            <a:r>
              <a:rPr sz="2200" b="1" dirty="0" smtClean="0">
                <a:solidFill>
                  <a:srgbClr val="073E87"/>
                </a:solidFill>
                <a:latin typeface="Arial"/>
                <a:cs typeface="Arial"/>
              </a:rPr>
              <a:t>tandardized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outcome measure sets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dirty="0" smtClean="0">
                <a:latin typeface="Arial"/>
                <a:cs typeface="Arial"/>
              </a:rPr>
              <a:t>new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sz="2200" b="1" dirty="0" smtClean="0">
                <a:solidFill>
                  <a:srgbClr val="073E87"/>
                </a:solidFill>
                <a:latin typeface="Arial"/>
                <a:cs typeface="Arial"/>
              </a:rPr>
              <a:t>costing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practices </a:t>
            </a:r>
            <a:r>
              <a:rPr lang="en-US" sz="2200" dirty="0" smtClean="0">
                <a:latin typeface="Arial"/>
                <a:cs typeface="Arial"/>
              </a:rPr>
              <a:t>to </a:t>
            </a:r>
            <a:r>
              <a:rPr sz="2200" dirty="0" smtClean="0">
                <a:latin typeface="Arial"/>
                <a:cs typeface="Arial"/>
              </a:rPr>
              <a:t>accelerate </a:t>
            </a:r>
            <a:r>
              <a:rPr sz="2200" spc="-10" dirty="0">
                <a:latin typeface="Arial"/>
                <a:cs typeface="Arial"/>
              </a:rPr>
              <a:t>value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improvement</a:t>
            </a:r>
            <a:endParaRPr sz="2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200" dirty="0" smtClean="0">
                <a:latin typeface="Arial"/>
                <a:cs typeface="Arial"/>
              </a:rPr>
              <a:t>Talk to </a:t>
            </a:r>
            <a:r>
              <a:rPr lang="en-US" sz="2200" b="1" spc="-5" dirty="0" smtClean="0">
                <a:solidFill>
                  <a:srgbClr val="073E87"/>
                </a:solidFill>
                <a:latin typeface="Arial"/>
                <a:cs typeface="Arial"/>
              </a:rPr>
              <a:t>e</a:t>
            </a:r>
            <a:r>
              <a:rPr sz="2200" b="1" spc="-5" dirty="0" smtClean="0">
                <a:solidFill>
                  <a:srgbClr val="073E87"/>
                </a:solidFill>
                <a:latin typeface="Arial"/>
                <a:cs typeface="Arial"/>
              </a:rPr>
              <a:t>mployers</a:t>
            </a:r>
            <a:r>
              <a:rPr sz="2200" spc="-5" dirty="0">
                <a:latin typeface="Arial"/>
                <a:cs typeface="Arial"/>
              </a:rPr>
              <a:t>,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suppliers</a:t>
            </a:r>
            <a:r>
              <a:rPr sz="2200" dirty="0">
                <a:latin typeface="Arial"/>
                <a:cs typeface="Arial"/>
              </a:rPr>
              <a:t>, and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insurers </a:t>
            </a:r>
            <a:r>
              <a:rPr lang="en-US" sz="2200" dirty="0" smtClean="0">
                <a:latin typeface="Arial"/>
                <a:cs typeface="Arial"/>
              </a:rPr>
              <a:t>to become </a:t>
            </a:r>
            <a:r>
              <a:rPr sz="2200" dirty="0" smtClean="0">
                <a:latin typeface="Arial"/>
                <a:cs typeface="Arial"/>
              </a:rPr>
              <a:t>accelerators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 dirty="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200" dirty="0">
                <a:latin typeface="Arial"/>
                <a:cs typeface="Arial"/>
              </a:rPr>
              <a:t>Talk to </a:t>
            </a:r>
            <a:r>
              <a:rPr lang="en-US" sz="2200" b="1" dirty="0" smtClean="0">
                <a:solidFill>
                  <a:srgbClr val="073E87"/>
                </a:solidFill>
                <a:latin typeface="Arial"/>
                <a:cs typeface="Arial"/>
              </a:rPr>
              <a:t>g</a:t>
            </a:r>
            <a:r>
              <a:rPr sz="2200" b="1" dirty="0" smtClean="0">
                <a:solidFill>
                  <a:srgbClr val="073E87"/>
                </a:solidFill>
                <a:latin typeface="Arial"/>
                <a:cs typeface="Arial"/>
              </a:rPr>
              <a:t>overnment </a:t>
            </a:r>
            <a:r>
              <a:rPr lang="en-US" sz="2200" dirty="0">
                <a:latin typeface="Arial"/>
                <a:cs typeface="Arial"/>
              </a:rPr>
              <a:t>to </a:t>
            </a:r>
            <a:r>
              <a:rPr lang="en-US" sz="2200" dirty="0" smtClean="0">
                <a:latin typeface="Arial"/>
                <a:cs typeface="Arial"/>
              </a:rPr>
              <a:t>think about </a:t>
            </a:r>
            <a:r>
              <a:rPr sz="2200" b="1" dirty="0" smtClean="0">
                <a:solidFill>
                  <a:srgbClr val="073E87"/>
                </a:solidFill>
                <a:latin typeface="Arial"/>
                <a:cs typeface="Arial"/>
              </a:rPr>
              <a:t>polic</a:t>
            </a:r>
            <a:r>
              <a:rPr lang="en-US" sz="2200" b="1" dirty="0" smtClean="0">
                <a:solidFill>
                  <a:srgbClr val="073E87"/>
                </a:solidFill>
                <a:latin typeface="Arial"/>
                <a:cs typeface="Arial"/>
              </a:rPr>
              <a:t>ies </a:t>
            </a:r>
            <a:r>
              <a:rPr lang="en-US" sz="2200" spc="-5" dirty="0" smtClean="0">
                <a:latin typeface="Arial"/>
                <a:cs typeface="Arial"/>
              </a:rPr>
              <a:t>to </a:t>
            </a:r>
            <a:r>
              <a:rPr sz="2200" dirty="0" smtClean="0">
                <a:latin typeface="Arial"/>
                <a:cs typeface="Arial"/>
              </a:rPr>
              <a:t>reinforce </a:t>
            </a:r>
            <a:r>
              <a:rPr sz="2200" spc="-10" dirty="0" smtClean="0">
                <a:latin typeface="Arial"/>
                <a:cs typeface="Arial"/>
              </a:rPr>
              <a:t>value </a:t>
            </a:r>
            <a:r>
              <a:rPr sz="2200" spc="-5" dirty="0" smtClean="0">
                <a:latin typeface="Arial"/>
                <a:cs typeface="Arial"/>
              </a:rPr>
              <a:t>improvement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240665" algn="l"/>
                <a:tab pos="241935" algn="l"/>
              </a:tabLst>
            </a:pPr>
            <a:r>
              <a:rPr lang="en-US" sz="2200" b="1" spc="15" dirty="0" smtClean="0">
                <a:latin typeface="Arial"/>
                <a:cs typeface="Arial"/>
              </a:rPr>
              <a:t>We</a:t>
            </a:r>
            <a:r>
              <a:rPr lang="en-US" sz="2200" spc="15" dirty="0" smtClean="0">
                <a:latin typeface="Arial"/>
                <a:cs typeface="Arial"/>
              </a:rPr>
              <a:t> need to </a:t>
            </a:r>
            <a:r>
              <a:rPr sz="2200" b="1" i="1" spc="15" dirty="0" smtClean="0">
                <a:solidFill>
                  <a:srgbClr val="073E87"/>
                </a:solidFill>
                <a:latin typeface="Arial"/>
                <a:cs typeface="Arial"/>
              </a:rPr>
              <a:t>work </a:t>
            </a:r>
            <a:r>
              <a:rPr lang="en-US" sz="2200" b="1" i="1" spc="15" dirty="0" smtClean="0">
                <a:solidFill>
                  <a:srgbClr val="073E87"/>
                </a:solidFill>
                <a:latin typeface="Arial"/>
                <a:cs typeface="Arial"/>
              </a:rPr>
              <a:t>together </a:t>
            </a:r>
            <a:r>
              <a:rPr lang="en-US" sz="2200" dirty="0" smtClean="0">
                <a:latin typeface="Arial"/>
                <a:cs typeface="Arial"/>
              </a:rPr>
              <a:t>and discuss </a:t>
            </a:r>
            <a:r>
              <a:rPr lang="en-US" sz="2200" dirty="0" smtClean="0">
                <a:latin typeface="Arial"/>
                <a:cs typeface="Arial"/>
              </a:rPr>
              <a:t>the benefits/risks of such a</a:t>
            </a:r>
            <a:r>
              <a:rPr sz="2200" spc="-290" dirty="0" smtClean="0">
                <a:latin typeface="Arial"/>
                <a:cs typeface="Arial"/>
              </a:rPr>
              <a:t> </a:t>
            </a:r>
            <a:r>
              <a:rPr sz="2200" spc="5" dirty="0" smtClean="0">
                <a:latin typeface="Arial"/>
                <a:cs typeface="Arial"/>
              </a:rPr>
              <a:t>transformation</a:t>
            </a:r>
            <a:endParaRPr lang="en-US" sz="2200" spc="5" dirty="0" smtClean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240665" algn="l"/>
                <a:tab pos="241935" algn="l"/>
              </a:tabLst>
            </a:pPr>
            <a:endParaRPr sz="22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38800" y="5486400"/>
            <a:ext cx="554990" cy="463550"/>
            <a:chOff x="5818632" y="5245608"/>
            <a:chExt cx="554990" cy="463550"/>
          </a:xfrm>
        </p:grpSpPr>
        <p:sp>
          <p:nvSpPr>
            <p:cNvPr id="6" name="object 6"/>
            <p:cNvSpPr/>
            <p:nvPr/>
          </p:nvSpPr>
          <p:spPr>
            <a:xfrm>
              <a:off x="5824728" y="5251704"/>
              <a:ext cx="542925" cy="451484"/>
            </a:xfrm>
            <a:custGeom>
              <a:avLst/>
              <a:gdLst/>
              <a:ahLst/>
              <a:cxnLst/>
              <a:rect l="l" t="t" r="r" b="b"/>
              <a:pathLst>
                <a:path w="542925" h="451485">
                  <a:moveTo>
                    <a:pt x="406908" y="0"/>
                  </a:moveTo>
                  <a:lnTo>
                    <a:pt x="135636" y="0"/>
                  </a:lnTo>
                  <a:lnTo>
                    <a:pt x="135636" y="238086"/>
                  </a:lnTo>
                  <a:lnTo>
                    <a:pt x="0" y="238086"/>
                  </a:lnTo>
                  <a:lnTo>
                    <a:pt x="271272" y="451104"/>
                  </a:lnTo>
                  <a:lnTo>
                    <a:pt x="542544" y="238086"/>
                  </a:lnTo>
                  <a:lnTo>
                    <a:pt x="406908" y="238086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24728" y="5251704"/>
              <a:ext cx="542925" cy="451484"/>
            </a:xfrm>
            <a:custGeom>
              <a:avLst/>
              <a:gdLst/>
              <a:ahLst/>
              <a:cxnLst/>
              <a:rect l="l" t="t" r="r" b="b"/>
              <a:pathLst>
                <a:path w="542925" h="451485">
                  <a:moveTo>
                    <a:pt x="0" y="238086"/>
                  </a:moveTo>
                  <a:lnTo>
                    <a:pt x="135636" y="238086"/>
                  </a:lnTo>
                  <a:lnTo>
                    <a:pt x="135636" y="0"/>
                  </a:lnTo>
                  <a:lnTo>
                    <a:pt x="406908" y="0"/>
                  </a:lnTo>
                  <a:lnTo>
                    <a:pt x="406908" y="238086"/>
                  </a:lnTo>
                  <a:lnTo>
                    <a:pt x="542544" y="238086"/>
                  </a:lnTo>
                  <a:lnTo>
                    <a:pt x="271272" y="451104"/>
                  </a:lnTo>
                  <a:lnTo>
                    <a:pt x="0" y="238086"/>
                  </a:lnTo>
                  <a:close/>
                </a:path>
              </a:pathLst>
            </a:custGeom>
            <a:ln w="1219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972" y="306692"/>
            <a:ext cx="99809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Incremental “Solutions” Have Had Limited Impact</a:t>
            </a:r>
          </a:p>
        </p:txBody>
      </p:sp>
      <p:sp>
        <p:nvSpPr>
          <p:cNvPr id="3" name="object 3"/>
          <p:cNvSpPr/>
          <p:nvPr/>
        </p:nvSpPr>
        <p:spPr>
          <a:xfrm>
            <a:off x="5763960" y="4979155"/>
            <a:ext cx="484440" cy="735845"/>
          </a:xfrm>
          <a:custGeom>
            <a:avLst/>
            <a:gdLst/>
            <a:ahLst/>
            <a:cxnLst/>
            <a:rect l="l" t="t" r="r" b="b"/>
            <a:pathLst>
              <a:path w="515620" h="436245">
                <a:moveTo>
                  <a:pt x="386334" y="0"/>
                </a:moveTo>
                <a:lnTo>
                  <a:pt x="128778" y="0"/>
                </a:lnTo>
                <a:lnTo>
                  <a:pt x="128778" y="230035"/>
                </a:lnTo>
                <a:lnTo>
                  <a:pt x="0" y="230035"/>
                </a:lnTo>
                <a:lnTo>
                  <a:pt x="257556" y="435863"/>
                </a:lnTo>
                <a:lnTo>
                  <a:pt x="515112" y="230035"/>
                </a:lnTo>
                <a:lnTo>
                  <a:pt x="386334" y="230035"/>
                </a:lnTo>
                <a:lnTo>
                  <a:pt x="386334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95453" y="5915879"/>
            <a:ext cx="96526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solidFill>
                  <a:srgbClr val="073E87"/>
                </a:solidFill>
                <a:latin typeface="Arial"/>
                <a:cs typeface="Arial"/>
              </a:rPr>
              <a:t>Restructuring</a:t>
            </a:r>
            <a:r>
              <a:rPr sz="2200" b="1" spc="-9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health</a:t>
            </a:r>
            <a:r>
              <a:rPr sz="2200" b="1" spc="-9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care</a:t>
            </a:r>
            <a:r>
              <a:rPr sz="2200" b="1" spc="-65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delivery</a:t>
            </a:r>
            <a:r>
              <a:rPr sz="2200" b="1" spc="-11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needed</a:t>
            </a: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,</a:t>
            </a:r>
            <a:r>
              <a:rPr sz="2200" spc="-100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not</a:t>
            </a:r>
            <a:r>
              <a:rPr sz="2200" spc="-30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incremental</a:t>
            </a:r>
            <a:r>
              <a:rPr sz="2200" spc="-95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improvements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9328" y="1222444"/>
            <a:ext cx="4441190" cy="325627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Evidence-based</a:t>
            </a:r>
            <a:r>
              <a:rPr sz="2200" spc="-120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medicine</a:t>
            </a:r>
            <a:endParaRPr sz="2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0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solidFill>
                  <a:srgbClr val="010000"/>
                </a:solidFill>
                <a:latin typeface="Arial"/>
                <a:cs typeface="Arial"/>
              </a:rPr>
              <a:t>Accountability </a:t>
            </a:r>
            <a:r>
              <a:rPr sz="2200" spc="10" dirty="0">
                <a:solidFill>
                  <a:srgbClr val="010000"/>
                </a:solidFill>
                <a:latin typeface="Arial"/>
                <a:cs typeface="Arial"/>
              </a:rPr>
              <a:t>for </a:t>
            </a: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process</a:t>
            </a:r>
            <a:r>
              <a:rPr sz="2200" spc="-300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metrics</a:t>
            </a:r>
            <a:endParaRPr sz="2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8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solidFill>
                  <a:srgbClr val="010000"/>
                </a:solidFill>
                <a:latin typeface="Arial"/>
                <a:cs typeface="Arial"/>
              </a:rPr>
              <a:t>Safety/eliminating</a:t>
            </a:r>
            <a:r>
              <a:rPr sz="2200" spc="-95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errors</a:t>
            </a:r>
            <a:endParaRPr sz="2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8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Prior</a:t>
            </a:r>
            <a:r>
              <a:rPr sz="2200" spc="-60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010000"/>
                </a:solidFill>
                <a:latin typeface="Arial"/>
                <a:cs typeface="Arial"/>
              </a:rPr>
              <a:t>authorization</a:t>
            </a:r>
            <a:r>
              <a:rPr lang="en-US" sz="2200" spc="-10" dirty="0" smtClean="0">
                <a:solidFill>
                  <a:srgbClr val="010000"/>
                </a:solidFill>
                <a:latin typeface="Arial"/>
                <a:cs typeface="Arial"/>
              </a:rPr>
              <a:t> to curb cost</a:t>
            </a:r>
            <a:endParaRPr sz="2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0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Patients </a:t>
            </a: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as </a:t>
            </a:r>
            <a:r>
              <a:rPr sz="2200" spc="-10" dirty="0">
                <a:solidFill>
                  <a:srgbClr val="010000"/>
                </a:solidFill>
                <a:latin typeface="Arial"/>
                <a:cs typeface="Arial"/>
              </a:rPr>
              <a:t>paying</a:t>
            </a:r>
            <a:r>
              <a:rPr sz="2200" spc="-190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customers</a:t>
            </a:r>
            <a:endParaRPr sz="2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8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Electronic medical</a:t>
            </a:r>
            <a:r>
              <a:rPr sz="2200" spc="-204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records</a:t>
            </a:r>
            <a:endParaRPr sz="2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8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“Lean” process</a:t>
            </a:r>
            <a:r>
              <a:rPr sz="2200" spc="-200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improvements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8620" y="1222397"/>
            <a:ext cx="4993779" cy="3281026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Care</a:t>
            </a:r>
            <a:r>
              <a:rPr sz="2200" spc="-70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coordinators</a:t>
            </a:r>
            <a:endParaRPr sz="2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Retail clinics </a:t>
            </a: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/ </a:t>
            </a:r>
            <a:r>
              <a:rPr lang="en-US" sz="2200" spc="5" dirty="0" smtClean="0">
                <a:solidFill>
                  <a:srgbClr val="010000"/>
                </a:solidFill>
                <a:latin typeface="Arial"/>
                <a:cs typeface="Arial"/>
              </a:rPr>
              <a:t>trauma </a:t>
            </a:r>
            <a:r>
              <a:rPr sz="2200" dirty="0" smtClean="0">
                <a:solidFill>
                  <a:srgbClr val="010000"/>
                </a:solidFill>
                <a:latin typeface="Arial"/>
                <a:cs typeface="Arial"/>
              </a:rPr>
              <a:t>care</a:t>
            </a:r>
            <a:endParaRPr sz="2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80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Programs </a:t>
            </a:r>
            <a:r>
              <a:rPr sz="2200" spc="5" dirty="0">
                <a:solidFill>
                  <a:srgbClr val="010000"/>
                </a:solidFill>
                <a:latin typeface="Arial"/>
                <a:cs typeface="Arial"/>
              </a:rPr>
              <a:t>to </a:t>
            </a: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address </a:t>
            </a:r>
            <a:r>
              <a:rPr sz="2200" dirty="0" smtClean="0">
                <a:solidFill>
                  <a:srgbClr val="010000"/>
                </a:solidFill>
                <a:latin typeface="Arial"/>
                <a:cs typeface="Arial"/>
              </a:rPr>
              <a:t>high</a:t>
            </a:r>
            <a:r>
              <a:rPr lang="en-US" sz="2200" dirty="0" smtClean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rgbClr val="010000"/>
                </a:solidFill>
                <a:latin typeface="Arial"/>
                <a:cs typeface="Arial"/>
              </a:rPr>
              <a:t>cost</a:t>
            </a:r>
            <a:r>
              <a:rPr lang="en-US" sz="2200" dirty="0" smtClean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spc="-390" dirty="0" smtClean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areas</a:t>
            </a:r>
            <a:endParaRPr sz="2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8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Mergers and</a:t>
            </a:r>
            <a:r>
              <a:rPr sz="2200" spc="-130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10000"/>
                </a:solidFill>
                <a:latin typeface="Arial"/>
                <a:cs typeface="Arial"/>
              </a:rPr>
              <a:t>consolidation</a:t>
            </a:r>
            <a:endParaRPr sz="2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solidFill>
                  <a:srgbClr val="010000"/>
                </a:solidFill>
                <a:latin typeface="Arial"/>
                <a:cs typeface="Arial"/>
              </a:rPr>
              <a:t>Personalized</a:t>
            </a:r>
            <a:r>
              <a:rPr sz="2200" spc="-95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medicine</a:t>
            </a:r>
            <a:endParaRPr sz="2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8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Population</a:t>
            </a:r>
            <a:r>
              <a:rPr sz="2200" spc="-95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health</a:t>
            </a:r>
            <a:endParaRPr sz="22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80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Analytics </a:t>
            </a: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and </a:t>
            </a:r>
            <a:r>
              <a:rPr sz="2200" spc="-5" dirty="0">
                <a:solidFill>
                  <a:srgbClr val="010000"/>
                </a:solidFill>
                <a:latin typeface="Arial"/>
                <a:cs typeface="Arial"/>
              </a:rPr>
              <a:t>big</a:t>
            </a:r>
            <a:r>
              <a:rPr sz="2200" spc="-175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000"/>
                </a:solidFill>
                <a:latin typeface="Arial"/>
                <a:cs typeface="Arial"/>
              </a:rPr>
              <a:t>data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057400" y="1600200"/>
            <a:ext cx="7096125" cy="1000125"/>
            <a:chOff x="2551176" y="1712976"/>
            <a:chExt cx="7096125" cy="1000125"/>
          </a:xfrm>
        </p:grpSpPr>
        <p:sp>
          <p:nvSpPr>
            <p:cNvPr id="4" name="object 4"/>
            <p:cNvSpPr/>
            <p:nvPr/>
          </p:nvSpPr>
          <p:spPr>
            <a:xfrm>
              <a:off x="2555748" y="1717548"/>
              <a:ext cx="7086600" cy="990600"/>
            </a:xfrm>
            <a:custGeom>
              <a:avLst/>
              <a:gdLst/>
              <a:ahLst/>
              <a:cxnLst/>
              <a:rect l="l" t="t" r="r" b="b"/>
              <a:pathLst>
                <a:path w="7086600" h="990600">
                  <a:moveTo>
                    <a:pt x="70866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7086600" y="990600"/>
                  </a:lnTo>
                  <a:lnTo>
                    <a:pt x="7086600" y="0"/>
                  </a:lnTo>
                  <a:close/>
                </a:path>
              </a:pathLst>
            </a:custGeom>
            <a:solidFill>
              <a:srgbClr val="D9E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55748" y="1717548"/>
              <a:ext cx="7086600" cy="990600"/>
            </a:xfrm>
            <a:custGeom>
              <a:avLst/>
              <a:gdLst/>
              <a:ahLst/>
              <a:cxnLst/>
              <a:rect l="l" t="t" r="r" b="b"/>
              <a:pathLst>
                <a:path w="7086600" h="990600">
                  <a:moveTo>
                    <a:pt x="0" y="0"/>
                  </a:moveTo>
                  <a:lnTo>
                    <a:pt x="7086600" y="0"/>
                  </a:lnTo>
                  <a:lnTo>
                    <a:pt x="7086600" y="990600"/>
                  </a:lnTo>
                  <a:lnTo>
                    <a:pt x="0" y="9906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6572" y="2208276"/>
              <a:ext cx="4279900" cy="0"/>
            </a:xfrm>
            <a:custGeom>
              <a:avLst/>
              <a:gdLst/>
              <a:ahLst/>
              <a:cxnLst/>
              <a:rect l="l" t="t" r="r" b="b"/>
              <a:pathLst>
                <a:path w="4279900">
                  <a:moveTo>
                    <a:pt x="0" y="0"/>
                  </a:moveTo>
                  <a:lnTo>
                    <a:pt x="4279900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5800" y="1066800"/>
            <a:ext cx="11430000" cy="53918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416559" indent="-274320">
              <a:lnSpc>
                <a:spcPct val="100000"/>
              </a:lnSpc>
              <a:spcBef>
                <a:spcPts val="105"/>
              </a:spcBef>
              <a:buChar char="•"/>
              <a:tabLst>
                <a:tab pos="287020" algn="l"/>
                <a:tab pos="287655" algn="l"/>
              </a:tabLst>
            </a:pPr>
            <a:r>
              <a:rPr lang="en-US" sz="2100" spc="5" dirty="0" smtClean="0">
                <a:solidFill>
                  <a:srgbClr val="010000"/>
                </a:solidFill>
                <a:latin typeface="Arial"/>
                <a:cs typeface="Arial"/>
              </a:rPr>
              <a:t>F</a:t>
            </a:r>
            <a:r>
              <a:rPr sz="2100" dirty="0" smtClean="0">
                <a:latin typeface="Arial"/>
                <a:cs typeface="Arial"/>
              </a:rPr>
              <a:t>undamental </a:t>
            </a:r>
            <a:r>
              <a:rPr sz="2100" b="1" dirty="0">
                <a:solidFill>
                  <a:srgbClr val="073E87"/>
                </a:solidFill>
                <a:latin typeface="Arial"/>
                <a:cs typeface="Arial"/>
              </a:rPr>
              <a:t>goal </a:t>
            </a:r>
            <a:r>
              <a:rPr lang="en-US" sz="2100" b="1" dirty="0" smtClean="0">
                <a:solidFill>
                  <a:srgbClr val="073E87"/>
                </a:solidFill>
                <a:latin typeface="Arial"/>
                <a:cs typeface="Arial"/>
              </a:rPr>
              <a:t>&amp; </a:t>
            </a:r>
            <a:r>
              <a:rPr sz="2100" b="1" dirty="0" smtClean="0">
                <a:solidFill>
                  <a:srgbClr val="073E87"/>
                </a:solidFill>
                <a:latin typeface="Arial"/>
                <a:cs typeface="Arial"/>
              </a:rPr>
              <a:t>purpose </a:t>
            </a:r>
            <a:r>
              <a:rPr sz="2100" dirty="0">
                <a:solidFill>
                  <a:srgbClr val="010000"/>
                </a:solidFill>
                <a:latin typeface="Arial"/>
                <a:cs typeface="Arial"/>
              </a:rPr>
              <a:t>of health </a:t>
            </a:r>
            <a:r>
              <a:rPr sz="2100" dirty="0" smtClean="0">
                <a:solidFill>
                  <a:srgbClr val="010000"/>
                </a:solidFill>
                <a:latin typeface="Arial"/>
                <a:cs typeface="Arial"/>
              </a:rPr>
              <a:t>care</a:t>
            </a:r>
            <a:r>
              <a:rPr lang="en-US" sz="2100" dirty="0" smtClean="0">
                <a:solidFill>
                  <a:srgbClr val="010000"/>
                </a:solidFill>
                <a:latin typeface="Arial"/>
                <a:cs typeface="Arial"/>
              </a:rPr>
              <a:t>: </a:t>
            </a:r>
            <a:r>
              <a:rPr sz="2100" b="1" dirty="0" smtClean="0">
                <a:solidFill>
                  <a:srgbClr val="010000"/>
                </a:solidFill>
                <a:latin typeface="Arial"/>
                <a:cs typeface="Arial"/>
              </a:rPr>
              <a:t>high </a:t>
            </a:r>
            <a:r>
              <a:rPr lang="en-US" sz="2100" b="1" spc="-5" dirty="0" smtClean="0">
                <a:solidFill>
                  <a:srgbClr val="010000"/>
                </a:solidFill>
                <a:latin typeface="Arial"/>
                <a:cs typeface="Arial"/>
              </a:rPr>
              <a:t>&amp; </a:t>
            </a:r>
            <a:r>
              <a:rPr sz="2100" b="1" spc="-5" dirty="0" smtClean="0">
                <a:solidFill>
                  <a:srgbClr val="010000"/>
                </a:solidFill>
                <a:latin typeface="Arial"/>
                <a:cs typeface="Arial"/>
              </a:rPr>
              <a:t>rising </a:t>
            </a:r>
            <a:r>
              <a:rPr sz="2100" b="1" spc="-5" dirty="0">
                <a:solidFill>
                  <a:srgbClr val="073E87"/>
                </a:solidFill>
                <a:latin typeface="Arial"/>
                <a:cs typeface="Arial"/>
              </a:rPr>
              <a:t>value </a:t>
            </a:r>
            <a:r>
              <a:rPr sz="2100" b="1" dirty="0">
                <a:solidFill>
                  <a:srgbClr val="073E87"/>
                </a:solidFill>
                <a:latin typeface="Arial"/>
                <a:cs typeface="Arial"/>
              </a:rPr>
              <a:t>for</a:t>
            </a:r>
            <a:r>
              <a:rPr sz="2100" b="1" spc="1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73E87"/>
                </a:solidFill>
                <a:latin typeface="Arial"/>
                <a:cs typeface="Arial"/>
              </a:rPr>
              <a:t>patients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10000"/>
              </a:buClr>
              <a:buFont typeface="Arial"/>
              <a:buChar char="•"/>
            </a:pPr>
            <a:endParaRPr sz="2100" dirty="0">
              <a:latin typeface="Arial"/>
              <a:cs typeface="Arial"/>
            </a:endParaRPr>
          </a:p>
          <a:p>
            <a:pPr marL="3243580">
              <a:lnSpc>
                <a:spcPts val="2050"/>
              </a:lnSpc>
            </a:pPr>
            <a:r>
              <a:rPr sz="2100" spc="-10" dirty="0">
                <a:latin typeface="Arial"/>
                <a:cs typeface="Arial"/>
              </a:rPr>
              <a:t>Health </a:t>
            </a:r>
            <a:r>
              <a:rPr sz="2100" spc="-5" dirty="0">
                <a:latin typeface="Arial"/>
                <a:cs typeface="Arial"/>
              </a:rPr>
              <a:t>outcomes </a:t>
            </a:r>
            <a:r>
              <a:rPr sz="2100" spc="-10" dirty="0">
                <a:latin typeface="Arial"/>
                <a:cs typeface="Arial"/>
              </a:rPr>
              <a:t>that </a:t>
            </a:r>
            <a:r>
              <a:rPr sz="2100" spc="-5" dirty="0">
                <a:latin typeface="Arial"/>
                <a:cs typeface="Arial"/>
              </a:rPr>
              <a:t>matter </a:t>
            </a:r>
            <a:r>
              <a:rPr sz="2100" spc="-10" dirty="0">
                <a:latin typeface="Arial"/>
                <a:cs typeface="Arial"/>
              </a:rPr>
              <a:t>to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patients</a:t>
            </a:r>
            <a:endParaRPr sz="2100" dirty="0">
              <a:latin typeface="Arial"/>
              <a:cs typeface="Arial"/>
            </a:endParaRPr>
          </a:p>
          <a:p>
            <a:pPr marL="1911350">
              <a:lnSpc>
                <a:spcPts val="1800"/>
              </a:lnSpc>
              <a:tabLst>
                <a:tab pos="2682240" algn="l"/>
              </a:tabLst>
            </a:pPr>
            <a:r>
              <a:rPr sz="2100" spc="-45" dirty="0">
                <a:latin typeface="Arial"/>
                <a:cs typeface="Arial"/>
              </a:rPr>
              <a:t>Value	</a:t>
            </a:r>
            <a:r>
              <a:rPr sz="2100" spc="-5" dirty="0">
                <a:latin typeface="Arial"/>
                <a:cs typeface="Arial"/>
              </a:rPr>
              <a:t>=</a:t>
            </a:r>
            <a:endParaRPr sz="2100" dirty="0">
              <a:latin typeface="Arial"/>
              <a:cs typeface="Arial"/>
            </a:endParaRPr>
          </a:p>
          <a:p>
            <a:pPr marL="3477260">
              <a:lnSpc>
                <a:spcPts val="2150"/>
              </a:lnSpc>
            </a:pPr>
            <a:r>
              <a:rPr sz="2100" spc="-5" dirty="0">
                <a:latin typeface="Arial"/>
                <a:cs typeface="Arial"/>
              </a:rPr>
              <a:t>Costs </a:t>
            </a:r>
            <a:r>
              <a:rPr sz="2100" spc="-10" dirty="0">
                <a:latin typeface="Arial"/>
                <a:cs typeface="Arial"/>
              </a:rPr>
              <a:t>of </a:t>
            </a:r>
            <a:r>
              <a:rPr sz="2100" spc="-15" dirty="0">
                <a:latin typeface="Arial"/>
                <a:cs typeface="Arial"/>
              </a:rPr>
              <a:t>delivering </a:t>
            </a:r>
            <a:r>
              <a:rPr sz="2100" spc="-5" dirty="0">
                <a:latin typeface="Arial"/>
                <a:cs typeface="Arial"/>
              </a:rPr>
              <a:t>these</a:t>
            </a:r>
            <a:r>
              <a:rPr sz="2100" spc="1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outcomes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 dirty="0">
              <a:latin typeface="Arial"/>
              <a:cs typeface="Arial"/>
            </a:endParaRPr>
          </a:p>
          <a:p>
            <a:pPr marL="12065">
              <a:spcBef>
                <a:spcPts val="5"/>
              </a:spcBef>
              <a:tabLst>
                <a:tab pos="287020" algn="l"/>
                <a:tab pos="287655" algn="l"/>
              </a:tabLst>
            </a:pPr>
            <a:r>
              <a:rPr lang="en-US" sz="2100" spc="-10" dirty="0" smtClean="0">
                <a:solidFill>
                  <a:srgbClr val="010000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2100" spc="-10" dirty="0" smtClean="0">
                <a:solidFill>
                  <a:srgbClr val="010000"/>
                </a:solidFill>
                <a:latin typeface="Arial"/>
                <a:cs typeface="Arial"/>
              </a:rPr>
              <a:t>Delivering </a:t>
            </a:r>
            <a:r>
              <a:rPr sz="2100" b="1" spc="5" dirty="0">
                <a:solidFill>
                  <a:srgbClr val="073E87"/>
                </a:solidFill>
                <a:latin typeface="Arial"/>
                <a:cs typeface="Arial"/>
              </a:rPr>
              <a:t>high value health care</a:t>
            </a:r>
            <a:r>
              <a:rPr lang="en-US" sz="2100" b="1" spc="5" dirty="0">
                <a:solidFill>
                  <a:srgbClr val="073E87"/>
                </a:solidFill>
                <a:latin typeface="Arial"/>
                <a:cs typeface="Arial"/>
              </a:rPr>
              <a:t> over a complete cycle of care </a:t>
            </a:r>
            <a:r>
              <a:rPr lang="en-US" sz="2100" dirty="0" smtClean="0">
                <a:solidFill>
                  <a:srgbClr val="010000"/>
                </a:solidFill>
                <a:latin typeface="Arial"/>
                <a:cs typeface="Arial"/>
              </a:rPr>
              <a:t>for the patient, </a:t>
            </a:r>
            <a:br>
              <a:rPr lang="en-US" sz="2100" dirty="0" smtClean="0">
                <a:solidFill>
                  <a:srgbClr val="010000"/>
                </a:solidFill>
                <a:latin typeface="Arial"/>
                <a:cs typeface="Arial"/>
              </a:rPr>
            </a:br>
            <a:r>
              <a:rPr lang="en-US" sz="2100" dirty="0" smtClean="0">
                <a:solidFill>
                  <a:srgbClr val="010000"/>
                </a:solidFill>
                <a:latin typeface="Arial"/>
                <a:cs typeface="Arial"/>
              </a:rPr>
              <a:t>	no</a:t>
            </a:r>
            <a:r>
              <a:rPr lang="en-US" sz="2100" spc="-10" dirty="0" smtClean="0">
                <a:latin typeface="Arial"/>
                <a:cs typeface="Arial"/>
              </a:rPr>
              <a:t>t </a:t>
            </a:r>
            <a:r>
              <a:rPr lang="en-US" sz="2100" dirty="0" smtClean="0">
                <a:latin typeface="Arial"/>
                <a:cs typeface="Arial"/>
              </a:rPr>
              <a:t>access, </a:t>
            </a:r>
            <a:r>
              <a:rPr lang="en-US" sz="2100" spc="-5" dirty="0" smtClean="0">
                <a:latin typeface="Arial"/>
                <a:cs typeface="Arial"/>
              </a:rPr>
              <a:t>volume</a:t>
            </a:r>
            <a:r>
              <a:rPr lang="en-US" sz="2100" spc="-5" dirty="0">
                <a:latin typeface="Arial"/>
                <a:cs typeface="Arial"/>
              </a:rPr>
              <a:t>, </a:t>
            </a:r>
            <a:r>
              <a:rPr lang="en-US" sz="2100" spc="-10" dirty="0">
                <a:latin typeface="Arial"/>
                <a:cs typeface="Arial"/>
              </a:rPr>
              <a:t>convenience, </a:t>
            </a:r>
            <a:r>
              <a:rPr lang="en-US" sz="2100" spc="-40" dirty="0">
                <a:latin typeface="Arial"/>
                <a:cs typeface="Arial"/>
              </a:rPr>
              <a:t>quality, </a:t>
            </a:r>
            <a:r>
              <a:rPr lang="en-US" sz="2100" spc="-10" dirty="0">
                <a:latin typeface="Arial"/>
                <a:cs typeface="Arial"/>
              </a:rPr>
              <a:t>or </a:t>
            </a:r>
            <a:r>
              <a:rPr lang="en-US" sz="2100" dirty="0">
                <a:latin typeface="Arial"/>
                <a:cs typeface="Arial"/>
              </a:rPr>
              <a:t>cost</a:t>
            </a:r>
            <a:r>
              <a:rPr lang="en-US" sz="2100" spc="185" dirty="0">
                <a:latin typeface="Arial"/>
                <a:cs typeface="Arial"/>
              </a:rPr>
              <a:t> </a:t>
            </a:r>
            <a:r>
              <a:rPr lang="en-US" sz="2100" spc="-5" dirty="0" smtClean="0">
                <a:latin typeface="Arial"/>
                <a:cs typeface="Arial"/>
              </a:rPr>
              <a:t>containment</a:t>
            </a:r>
          </a:p>
          <a:p>
            <a:pPr marL="287020" indent="-274955">
              <a:lnSpc>
                <a:spcPct val="100000"/>
              </a:lnSpc>
              <a:spcBef>
                <a:spcPts val="1964"/>
              </a:spcBef>
              <a:buChar char="•"/>
              <a:tabLst>
                <a:tab pos="287020" algn="l"/>
                <a:tab pos="287655" algn="l"/>
              </a:tabLst>
            </a:pPr>
            <a:r>
              <a:rPr sz="2100" spc="-40" dirty="0" smtClean="0">
                <a:solidFill>
                  <a:srgbClr val="010000"/>
                </a:solidFill>
                <a:latin typeface="Arial"/>
                <a:cs typeface="Arial"/>
              </a:rPr>
              <a:t>Value </a:t>
            </a:r>
            <a:r>
              <a:rPr lang="en-US" sz="2100" spc="-5" dirty="0" smtClean="0">
                <a:solidFill>
                  <a:srgbClr val="010000"/>
                </a:solidFill>
                <a:latin typeface="Arial"/>
                <a:cs typeface="Arial"/>
              </a:rPr>
              <a:t>= </a:t>
            </a:r>
            <a:r>
              <a:rPr sz="2100" u="sng" spc="-5" dirty="0" smtClean="0">
                <a:solidFill>
                  <a:srgbClr val="010000"/>
                </a:solidFill>
                <a:latin typeface="Arial"/>
                <a:cs typeface="Arial"/>
              </a:rPr>
              <a:t>only </a:t>
            </a:r>
            <a:r>
              <a:rPr sz="2100" u="sng" spc="5" dirty="0">
                <a:solidFill>
                  <a:srgbClr val="010000"/>
                </a:solidFill>
                <a:latin typeface="Arial"/>
                <a:cs typeface="Arial"/>
              </a:rPr>
              <a:t>goal</a:t>
            </a:r>
            <a:r>
              <a:rPr sz="2100" spc="5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10000"/>
                </a:solidFill>
                <a:latin typeface="Arial"/>
                <a:cs typeface="Arial"/>
              </a:rPr>
              <a:t>that can </a:t>
            </a:r>
            <a:r>
              <a:rPr sz="2100" b="1" spc="5" dirty="0">
                <a:solidFill>
                  <a:srgbClr val="073E87"/>
                </a:solidFill>
                <a:latin typeface="Arial"/>
                <a:cs typeface="Arial"/>
              </a:rPr>
              <a:t>unite </a:t>
            </a:r>
            <a:r>
              <a:rPr sz="2100" b="1" dirty="0">
                <a:solidFill>
                  <a:srgbClr val="073E87"/>
                </a:solidFill>
                <a:latin typeface="Arial"/>
                <a:cs typeface="Arial"/>
              </a:rPr>
              <a:t>the interests </a:t>
            </a:r>
            <a:r>
              <a:rPr sz="2100" dirty="0">
                <a:solidFill>
                  <a:srgbClr val="010000"/>
                </a:solidFill>
                <a:latin typeface="Arial"/>
                <a:cs typeface="Arial"/>
              </a:rPr>
              <a:t>of </a:t>
            </a:r>
            <a:r>
              <a:rPr sz="2100" spc="-5" dirty="0">
                <a:solidFill>
                  <a:srgbClr val="010000"/>
                </a:solidFill>
                <a:latin typeface="Arial"/>
                <a:cs typeface="Arial"/>
              </a:rPr>
              <a:t>all </a:t>
            </a:r>
            <a:r>
              <a:rPr sz="2100" dirty="0">
                <a:solidFill>
                  <a:srgbClr val="010000"/>
                </a:solidFill>
                <a:latin typeface="Arial"/>
                <a:cs typeface="Arial"/>
              </a:rPr>
              <a:t>system</a:t>
            </a:r>
            <a:r>
              <a:rPr sz="2100" spc="-45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10000"/>
                </a:solidFill>
                <a:latin typeface="Arial"/>
                <a:cs typeface="Arial"/>
              </a:rPr>
              <a:t>participants</a:t>
            </a:r>
            <a:endParaRPr sz="2100" dirty="0">
              <a:latin typeface="Arial"/>
              <a:cs typeface="Arial"/>
            </a:endParaRPr>
          </a:p>
          <a:p>
            <a:pPr marL="286385" marR="200660" indent="-274320">
              <a:lnSpc>
                <a:spcPct val="100000"/>
              </a:lnSpc>
              <a:spcBef>
                <a:spcPts val="1970"/>
              </a:spcBef>
              <a:buChar char="•"/>
              <a:tabLst>
                <a:tab pos="287020" algn="l"/>
                <a:tab pos="287655" algn="l"/>
              </a:tabLst>
            </a:pPr>
            <a:r>
              <a:rPr sz="2100" spc="-5" dirty="0">
                <a:solidFill>
                  <a:srgbClr val="010000"/>
                </a:solidFill>
                <a:latin typeface="Arial"/>
                <a:cs typeface="Arial"/>
              </a:rPr>
              <a:t>Improving </a:t>
            </a:r>
            <a:r>
              <a:rPr sz="2100" spc="-10" dirty="0">
                <a:solidFill>
                  <a:srgbClr val="010000"/>
                </a:solidFill>
                <a:latin typeface="Arial"/>
                <a:cs typeface="Arial"/>
              </a:rPr>
              <a:t>value </a:t>
            </a:r>
            <a:r>
              <a:rPr lang="en-US" sz="2100" spc="-5" dirty="0" smtClean="0">
                <a:solidFill>
                  <a:srgbClr val="010000"/>
                </a:solidFill>
                <a:latin typeface="Arial"/>
                <a:cs typeface="Arial"/>
              </a:rPr>
              <a:t>= </a:t>
            </a:r>
            <a:r>
              <a:rPr sz="2100" b="1" dirty="0" smtClean="0">
                <a:solidFill>
                  <a:srgbClr val="073E87"/>
                </a:solidFill>
                <a:latin typeface="Arial"/>
                <a:cs typeface="Arial"/>
              </a:rPr>
              <a:t>only </a:t>
            </a:r>
            <a:r>
              <a:rPr sz="2100" b="1" dirty="0">
                <a:solidFill>
                  <a:srgbClr val="073E87"/>
                </a:solidFill>
                <a:latin typeface="Arial"/>
                <a:cs typeface="Arial"/>
              </a:rPr>
              <a:t>real solution </a:t>
            </a:r>
            <a:r>
              <a:rPr sz="2100" spc="5" dirty="0">
                <a:latin typeface="Arial"/>
                <a:cs typeface="Arial"/>
              </a:rPr>
              <a:t>to </a:t>
            </a:r>
            <a:r>
              <a:rPr sz="2100" spc="-5" dirty="0">
                <a:latin typeface="Arial"/>
                <a:cs typeface="Arial"/>
              </a:rPr>
              <a:t>reducing </a:t>
            </a:r>
            <a:r>
              <a:rPr sz="2100" dirty="0" smtClean="0">
                <a:latin typeface="Arial"/>
                <a:cs typeface="Arial"/>
              </a:rPr>
              <a:t>burden </a:t>
            </a:r>
            <a:r>
              <a:rPr sz="2100" dirty="0">
                <a:latin typeface="Arial"/>
                <a:cs typeface="Arial"/>
              </a:rPr>
              <a:t>of </a:t>
            </a:r>
            <a:r>
              <a:rPr sz="2100" dirty="0" smtClean="0">
                <a:latin typeface="Arial"/>
                <a:cs typeface="Arial"/>
              </a:rPr>
              <a:t>health</a:t>
            </a:r>
            <a:r>
              <a:rPr lang="en-US" sz="2100" dirty="0" smtClean="0">
                <a:latin typeface="Arial"/>
                <a:cs typeface="Arial"/>
              </a:rPr>
              <a:t> </a:t>
            </a:r>
            <a:r>
              <a:rPr sz="2100" dirty="0" smtClean="0">
                <a:latin typeface="Arial"/>
                <a:cs typeface="Arial"/>
              </a:rPr>
              <a:t>care </a:t>
            </a:r>
            <a:r>
              <a:rPr lang="en-US" sz="2100" dirty="0" smtClean="0">
                <a:latin typeface="Arial"/>
                <a:cs typeface="Arial"/>
              </a:rPr>
              <a:t>on </a:t>
            </a:r>
            <a:r>
              <a:rPr sz="2100" spc="-5" dirty="0" smtClean="0">
                <a:latin typeface="Arial"/>
                <a:cs typeface="Arial"/>
              </a:rPr>
              <a:t>citizens</a:t>
            </a:r>
            <a:r>
              <a:rPr lang="en-US" sz="2100" spc="-5" dirty="0" smtClean="0">
                <a:latin typeface="Arial"/>
                <a:cs typeface="Arial"/>
              </a:rPr>
              <a:t>/</a:t>
            </a:r>
            <a:r>
              <a:rPr sz="2100" dirty="0" smtClean="0">
                <a:latin typeface="Arial"/>
                <a:cs typeface="Arial"/>
              </a:rPr>
              <a:t>governments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10000"/>
              </a:buClr>
              <a:buFont typeface="Arial"/>
              <a:buChar char="•"/>
            </a:pPr>
            <a:endParaRPr lang="en-US" sz="21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10000"/>
              </a:buClr>
              <a:buFont typeface="Arial"/>
              <a:buChar char="•"/>
            </a:pPr>
            <a:endParaRPr sz="2100" dirty="0">
              <a:latin typeface="Arial"/>
              <a:cs typeface="Arial"/>
            </a:endParaRPr>
          </a:p>
          <a:p>
            <a:pPr marL="12065" marR="1059815">
              <a:lnSpc>
                <a:spcPct val="100000"/>
              </a:lnSpc>
              <a:spcBef>
                <a:spcPts val="1560"/>
              </a:spcBef>
              <a:tabLst>
                <a:tab pos="286385" algn="l"/>
                <a:tab pos="287020" algn="l"/>
              </a:tabLst>
            </a:pPr>
            <a:r>
              <a:rPr lang="en-US" sz="2100" spc="5" dirty="0" smtClean="0">
                <a:solidFill>
                  <a:srgbClr val="010000"/>
                </a:solidFill>
                <a:latin typeface="Arial"/>
                <a:cs typeface="Arial"/>
              </a:rPr>
              <a:t>Question:    h</a:t>
            </a:r>
            <a:r>
              <a:rPr sz="2100" dirty="0" smtClean="0">
                <a:solidFill>
                  <a:srgbClr val="010000"/>
                </a:solidFill>
                <a:latin typeface="Arial"/>
                <a:cs typeface="Arial"/>
              </a:rPr>
              <a:t>ow </a:t>
            </a:r>
            <a:r>
              <a:rPr sz="2100" spc="5" dirty="0">
                <a:solidFill>
                  <a:srgbClr val="010000"/>
                </a:solidFill>
                <a:latin typeface="Arial"/>
                <a:cs typeface="Arial"/>
              </a:rPr>
              <a:t>to </a:t>
            </a:r>
            <a:r>
              <a:rPr sz="2100" dirty="0">
                <a:solidFill>
                  <a:srgbClr val="010000"/>
                </a:solidFill>
                <a:latin typeface="Arial"/>
                <a:cs typeface="Arial"/>
              </a:rPr>
              <a:t>design a health care </a:t>
            </a:r>
            <a:r>
              <a:rPr sz="2100" spc="-5" dirty="0">
                <a:solidFill>
                  <a:srgbClr val="010000"/>
                </a:solidFill>
                <a:latin typeface="Arial"/>
                <a:cs typeface="Arial"/>
              </a:rPr>
              <a:t>delivery </a:t>
            </a:r>
            <a:r>
              <a:rPr sz="2100" dirty="0">
                <a:solidFill>
                  <a:srgbClr val="010000"/>
                </a:solidFill>
                <a:latin typeface="Arial"/>
                <a:cs typeface="Arial"/>
              </a:rPr>
              <a:t>system</a:t>
            </a:r>
            <a:r>
              <a:rPr sz="2100" spc="-125" dirty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100" dirty="0" smtClean="0">
                <a:solidFill>
                  <a:srgbClr val="010000"/>
                </a:solidFill>
                <a:latin typeface="Arial"/>
                <a:cs typeface="Arial"/>
              </a:rPr>
              <a:t>that</a:t>
            </a:r>
            <a:r>
              <a:rPr lang="en-US" sz="2100" dirty="0" smtClean="0">
                <a:solidFill>
                  <a:srgbClr val="010000"/>
                </a:solidFill>
                <a:latin typeface="Arial"/>
                <a:cs typeface="Arial"/>
              </a:rPr>
              <a:t> </a:t>
            </a:r>
            <a:r>
              <a:rPr sz="2100" b="1" dirty="0" smtClean="0">
                <a:solidFill>
                  <a:srgbClr val="073E87"/>
                </a:solidFill>
                <a:latin typeface="Arial"/>
                <a:cs typeface="Arial"/>
              </a:rPr>
              <a:t>substantially improves</a:t>
            </a:r>
            <a:r>
              <a:rPr lang="en-US" sz="2100" b="1" dirty="0" smtClean="0">
                <a:solidFill>
                  <a:srgbClr val="073E87"/>
                </a:solidFill>
                <a:latin typeface="Arial"/>
                <a:cs typeface="Arial"/>
              </a:rPr>
              <a:t> 			       </a:t>
            </a:r>
            <a:r>
              <a:rPr sz="2100" b="1" dirty="0" smtClean="0">
                <a:solidFill>
                  <a:srgbClr val="073E87"/>
                </a:solidFill>
                <a:latin typeface="Arial"/>
                <a:cs typeface="Arial"/>
              </a:rPr>
              <a:t>patient</a:t>
            </a:r>
            <a:r>
              <a:rPr lang="en-US" sz="2100" b="1" dirty="0" smtClean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100" b="1" spc="-5" dirty="0" smtClean="0">
                <a:solidFill>
                  <a:srgbClr val="073E87"/>
                </a:solidFill>
                <a:latin typeface="Arial"/>
                <a:cs typeface="Arial"/>
              </a:rPr>
              <a:t>value</a:t>
            </a:r>
            <a:r>
              <a:rPr sz="2100" spc="-5" dirty="0">
                <a:latin typeface="Arial"/>
                <a:cs typeface="Arial"/>
              </a:rPr>
              <a:t>, </a:t>
            </a:r>
            <a:r>
              <a:rPr sz="2100" dirty="0">
                <a:latin typeface="Arial"/>
                <a:cs typeface="Arial"/>
              </a:rPr>
              <a:t>and </a:t>
            </a:r>
            <a:r>
              <a:rPr sz="2100" spc="5" dirty="0">
                <a:latin typeface="Arial"/>
                <a:cs typeface="Arial"/>
              </a:rPr>
              <a:t>to </a:t>
            </a:r>
            <a:r>
              <a:rPr sz="2100" dirty="0">
                <a:latin typeface="Arial"/>
                <a:cs typeface="Arial"/>
              </a:rPr>
              <a:t>shift </a:t>
            </a:r>
            <a:r>
              <a:rPr sz="2100" dirty="0" smtClean="0">
                <a:latin typeface="Arial"/>
                <a:cs typeface="Arial"/>
              </a:rPr>
              <a:t>competition</a:t>
            </a:r>
            <a:r>
              <a:rPr lang="en-US" sz="2100" dirty="0" smtClean="0">
                <a:latin typeface="Arial"/>
                <a:cs typeface="Arial"/>
              </a:rPr>
              <a:t> to </a:t>
            </a:r>
            <a:r>
              <a:rPr sz="2100" b="1" dirty="0" smtClean="0">
                <a:solidFill>
                  <a:srgbClr val="073E87"/>
                </a:solidFill>
                <a:latin typeface="Arial"/>
                <a:cs typeface="Arial"/>
              </a:rPr>
              <a:t>competing </a:t>
            </a:r>
            <a:r>
              <a:rPr sz="2100" b="1" dirty="0">
                <a:solidFill>
                  <a:srgbClr val="073E87"/>
                </a:solidFill>
                <a:latin typeface="Arial"/>
                <a:cs typeface="Arial"/>
              </a:rPr>
              <a:t>on</a:t>
            </a:r>
            <a:r>
              <a:rPr sz="2100" b="1" spc="-20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73E87"/>
                </a:solidFill>
                <a:latin typeface="Arial"/>
                <a:cs typeface="Arial"/>
              </a:rPr>
              <a:t>value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67759"/>
            <a:ext cx="66732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kern="1200" spc="-10" dirty="0">
                <a:solidFill>
                  <a:srgbClr val="002060"/>
                </a:solidFill>
              </a:rPr>
              <a:t>Solving the Health Care Problem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876800" y="4953000"/>
            <a:ext cx="506095" cy="612775"/>
            <a:chOff x="5843015" y="4791455"/>
            <a:chExt cx="506095" cy="460375"/>
          </a:xfrm>
        </p:grpSpPr>
        <p:sp>
          <p:nvSpPr>
            <p:cNvPr id="8" name="object 8"/>
            <p:cNvSpPr/>
            <p:nvPr/>
          </p:nvSpPr>
          <p:spPr>
            <a:xfrm>
              <a:off x="5855207" y="4803647"/>
              <a:ext cx="481965" cy="436245"/>
            </a:xfrm>
            <a:custGeom>
              <a:avLst/>
              <a:gdLst/>
              <a:ahLst/>
              <a:cxnLst/>
              <a:rect l="l" t="t" r="r" b="b"/>
              <a:pathLst>
                <a:path w="481964" h="436245">
                  <a:moveTo>
                    <a:pt x="361188" y="0"/>
                  </a:moveTo>
                  <a:lnTo>
                    <a:pt x="120396" y="0"/>
                  </a:lnTo>
                  <a:lnTo>
                    <a:pt x="120396" y="217931"/>
                  </a:lnTo>
                  <a:lnTo>
                    <a:pt x="0" y="217931"/>
                  </a:lnTo>
                  <a:lnTo>
                    <a:pt x="240792" y="435863"/>
                  </a:lnTo>
                  <a:lnTo>
                    <a:pt x="481584" y="217931"/>
                  </a:lnTo>
                  <a:lnTo>
                    <a:pt x="361188" y="217931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55207" y="4803647"/>
              <a:ext cx="481965" cy="436245"/>
            </a:xfrm>
            <a:custGeom>
              <a:avLst/>
              <a:gdLst/>
              <a:ahLst/>
              <a:cxnLst/>
              <a:rect l="l" t="t" r="r" b="b"/>
              <a:pathLst>
                <a:path w="481964" h="436245">
                  <a:moveTo>
                    <a:pt x="0" y="217931"/>
                  </a:moveTo>
                  <a:lnTo>
                    <a:pt x="120396" y="217931"/>
                  </a:lnTo>
                  <a:lnTo>
                    <a:pt x="120396" y="0"/>
                  </a:lnTo>
                  <a:lnTo>
                    <a:pt x="361188" y="0"/>
                  </a:lnTo>
                  <a:lnTo>
                    <a:pt x="361188" y="217931"/>
                  </a:lnTo>
                  <a:lnTo>
                    <a:pt x="481584" y="217931"/>
                  </a:lnTo>
                  <a:lnTo>
                    <a:pt x="240792" y="435863"/>
                  </a:lnTo>
                  <a:lnTo>
                    <a:pt x="0" y="217931"/>
                  </a:lnTo>
                  <a:close/>
                </a:path>
              </a:pathLst>
            </a:custGeom>
            <a:ln w="2438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195" y="106489"/>
            <a:ext cx="108267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2060"/>
                </a:solidFill>
              </a:rPr>
              <a:t>Creating </a:t>
            </a:r>
            <a:r>
              <a:rPr b="1" spc="-5" dirty="0">
                <a:solidFill>
                  <a:srgbClr val="002060"/>
                </a:solidFill>
              </a:rPr>
              <a:t>a </a:t>
            </a:r>
            <a:r>
              <a:rPr b="1" spc="-35" dirty="0">
                <a:solidFill>
                  <a:srgbClr val="002060"/>
                </a:solidFill>
              </a:rPr>
              <a:t>Value-Based </a:t>
            </a:r>
            <a:r>
              <a:rPr b="1" spc="-10" dirty="0">
                <a:solidFill>
                  <a:srgbClr val="002060"/>
                </a:solidFill>
              </a:rPr>
              <a:t>Health Care Delivery</a:t>
            </a:r>
            <a:r>
              <a:rPr b="1" spc="200" dirty="0">
                <a:solidFill>
                  <a:srgbClr val="002060"/>
                </a:solidFill>
              </a:rPr>
              <a:t> </a:t>
            </a:r>
            <a:r>
              <a:rPr b="1" spc="-15" dirty="0">
                <a:solidFill>
                  <a:srgbClr val="002060"/>
                </a:solidFill>
              </a:rPr>
              <a:t>System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914400"/>
            <a:ext cx="10820400" cy="5235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algn="ctr">
              <a:lnSpc>
                <a:spcPct val="100000"/>
              </a:lnSpc>
              <a:spcBef>
                <a:spcPts val="10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Strategic</a:t>
            </a:r>
            <a:r>
              <a:rPr sz="2800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Agenda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(according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</a:t>
            </a:r>
            <a:r>
              <a:rPr lang="en-US" sz="2800" i="1" u="heavy" spc="-5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Michael Porter</a:t>
            </a:r>
            <a:r>
              <a:rPr lang="en-US" sz="2800" i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2800" i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200" spc="-5" dirty="0">
                <a:latin typeface="Arial"/>
                <a:cs typeface="Arial"/>
              </a:rPr>
              <a:t>Re-organize </a:t>
            </a:r>
            <a:r>
              <a:rPr sz="2200" dirty="0">
                <a:latin typeface="Arial"/>
                <a:cs typeface="Arial"/>
              </a:rPr>
              <a:t>care around </a:t>
            </a:r>
            <a:r>
              <a:rPr sz="2200" spc="-5" dirty="0">
                <a:latin typeface="Arial"/>
                <a:cs typeface="Arial"/>
              </a:rPr>
              <a:t>patient conditions </a:t>
            </a:r>
            <a:r>
              <a:rPr sz="2200" dirty="0">
                <a:latin typeface="Arial"/>
                <a:cs typeface="Arial"/>
              </a:rPr>
              <a:t>(or </a:t>
            </a:r>
            <a:r>
              <a:rPr sz="2200" spc="5" dirty="0">
                <a:latin typeface="Arial"/>
                <a:cs typeface="Arial"/>
              </a:rPr>
              <a:t>groups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dirty="0" smtClean="0">
                <a:latin typeface="Arial"/>
                <a:cs typeface="Arial"/>
              </a:rPr>
              <a:t>related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sz="2200" spc="-5" dirty="0" smtClean="0">
                <a:latin typeface="Arial"/>
                <a:cs typeface="Arial"/>
              </a:rPr>
              <a:t>conditions</a:t>
            </a:r>
            <a:r>
              <a:rPr sz="2200" spc="-5" dirty="0">
                <a:latin typeface="Arial"/>
                <a:cs typeface="Arial"/>
              </a:rPr>
              <a:t>) into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integrated practice 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units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(IPUs)</a:t>
            </a:r>
            <a:r>
              <a:rPr sz="2200" dirty="0">
                <a:latin typeface="Arial"/>
                <a:cs typeface="Arial"/>
              </a:rPr>
              <a:t>, </a:t>
            </a:r>
            <a:r>
              <a:rPr sz="2200" spc="-5" dirty="0">
                <a:latin typeface="Arial"/>
                <a:cs typeface="Arial"/>
              </a:rPr>
              <a:t>covering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full </a:t>
            </a:r>
            <a:r>
              <a:rPr sz="2200" spc="-5" dirty="0" smtClean="0">
                <a:latin typeface="Arial"/>
                <a:cs typeface="Arial"/>
              </a:rPr>
              <a:t>cycle</a:t>
            </a:r>
            <a:r>
              <a:rPr lang="en-US" sz="2200" spc="-5" dirty="0" smtClean="0">
                <a:latin typeface="Arial"/>
                <a:cs typeface="Arial"/>
              </a:rPr>
              <a:t> </a:t>
            </a:r>
            <a:r>
              <a:rPr sz="2200" dirty="0" smtClean="0">
                <a:latin typeface="Arial"/>
                <a:cs typeface="Arial"/>
              </a:rPr>
              <a:t>of</a:t>
            </a:r>
            <a:r>
              <a:rPr sz="2200" spc="-10" dirty="0" smtClean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care</a:t>
            </a:r>
          </a:p>
          <a:p>
            <a:pPr marL="927100" marR="693420" indent="-274320">
              <a:lnSpc>
                <a:spcPct val="100000"/>
              </a:lnSpc>
              <a:spcBef>
                <a:spcPts val="1015"/>
              </a:spcBef>
            </a:pPr>
            <a:r>
              <a:rPr sz="2000" spc="-5" dirty="0">
                <a:latin typeface="Arial"/>
                <a:cs typeface="Arial"/>
              </a:rPr>
              <a:t>− For primary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15" dirty="0">
                <a:latin typeface="Arial"/>
                <a:cs typeface="Arial"/>
              </a:rPr>
              <a:t>preventive </a:t>
            </a:r>
            <a:r>
              <a:rPr sz="2000" spc="-5" dirty="0">
                <a:latin typeface="Arial"/>
                <a:cs typeface="Arial"/>
              </a:rPr>
              <a:t>care, </a:t>
            </a:r>
            <a:r>
              <a:rPr sz="2000" spc="-10" dirty="0">
                <a:latin typeface="Arial"/>
                <a:cs typeface="Arial"/>
              </a:rPr>
              <a:t>IPUs should </a:t>
            </a:r>
            <a:r>
              <a:rPr sz="2000" spc="-5" dirty="0">
                <a:latin typeface="Arial"/>
                <a:cs typeface="Arial"/>
              </a:rPr>
              <a:t>serve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distinct </a:t>
            </a:r>
            <a:r>
              <a:rPr sz="2000" b="1" spc="-5" dirty="0" smtClean="0">
                <a:solidFill>
                  <a:srgbClr val="073E87"/>
                </a:solidFill>
                <a:latin typeface="Arial"/>
                <a:cs typeface="Arial"/>
              </a:rPr>
              <a:t>patient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segments</a:t>
            </a:r>
            <a:endParaRPr sz="2000" dirty="0">
              <a:latin typeface="Arial"/>
              <a:cs typeface="Arial"/>
            </a:endParaRPr>
          </a:p>
          <a:p>
            <a:pPr marL="378460" indent="-365760">
              <a:lnSpc>
                <a:spcPct val="100000"/>
              </a:lnSpc>
              <a:spcBef>
                <a:spcPts val="1575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b="1" spc="-5" dirty="0">
                <a:latin typeface="Arial"/>
                <a:cs typeface="Arial"/>
              </a:rPr>
              <a:t>Measure</a:t>
            </a:r>
            <a:r>
              <a:rPr sz="22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outcomes </a:t>
            </a:r>
            <a:r>
              <a:rPr lang="en-US" sz="2200" dirty="0" smtClean="0"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rgbClr val="C00000"/>
                </a:solidFill>
                <a:latin typeface="Arial"/>
                <a:cs typeface="Arial"/>
              </a:rPr>
              <a:t>costs </a:t>
            </a:r>
            <a:r>
              <a:rPr sz="2200" spc="1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every </a:t>
            </a:r>
            <a:r>
              <a:rPr sz="2200" dirty="0">
                <a:latin typeface="Arial"/>
                <a:cs typeface="Arial"/>
              </a:rPr>
              <a:t>patient,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spc="-10" dirty="0">
                <a:latin typeface="Arial"/>
                <a:cs typeface="Arial"/>
              </a:rPr>
              <a:t>line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care</a:t>
            </a:r>
          </a:p>
          <a:p>
            <a:pPr marL="378460" marR="339725" indent="-365760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5" dirty="0">
                <a:latin typeface="Arial"/>
                <a:cs typeface="Arial"/>
              </a:rPr>
              <a:t>Move </a:t>
            </a:r>
            <a:r>
              <a:rPr sz="2200" spc="5" dirty="0">
                <a:latin typeface="Arial"/>
                <a:cs typeface="Arial"/>
              </a:rPr>
              <a:t>to </a:t>
            </a:r>
            <a:r>
              <a:rPr sz="2200" spc="-5" dirty="0">
                <a:latin typeface="Arial"/>
                <a:cs typeface="Arial"/>
              </a:rPr>
              <a:t>value-based </a:t>
            </a:r>
            <a:r>
              <a:rPr sz="2200" dirty="0">
                <a:latin typeface="Arial"/>
                <a:cs typeface="Arial"/>
              </a:rPr>
              <a:t>reimbursement models, and </a:t>
            </a:r>
            <a:r>
              <a:rPr sz="2200" spc="-5" dirty="0">
                <a:latin typeface="Arial"/>
                <a:cs typeface="Arial"/>
              </a:rPr>
              <a:t>ultimately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bundled </a:t>
            </a:r>
            <a:r>
              <a:rPr sz="2200" b="1" spc="-5" dirty="0" smtClean="0">
                <a:solidFill>
                  <a:srgbClr val="C00000"/>
                </a:solidFill>
                <a:latin typeface="Arial"/>
                <a:cs typeface="Arial"/>
              </a:rPr>
              <a:t>payments </a:t>
            </a:r>
            <a:r>
              <a:rPr sz="2200" spc="10" dirty="0">
                <a:latin typeface="Arial"/>
                <a:cs typeface="Arial"/>
              </a:rPr>
              <a:t>for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conditions</a:t>
            </a:r>
            <a:endParaRPr sz="2200" dirty="0">
              <a:latin typeface="Arial"/>
              <a:cs typeface="Arial"/>
            </a:endParaRPr>
          </a:p>
          <a:p>
            <a:pPr marL="457200" indent="-445134">
              <a:lnSpc>
                <a:spcPct val="100000"/>
              </a:lnSpc>
              <a:spcBef>
                <a:spcPts val="1995"/>
              </a:spcBef>
              <a:buClr>
                <a:srgbClr val="000000"/>
              </a:buClr>
              <a:buFont typeface="Arial"/>
              <a:buAutoNum type="arabicPeriod" startAt="2"/>
              <a:tabLst>
                <a:tab pos="457200" algn="l"/>
                <a:tab pos="457834" algn="l"/>
              </a:tabLst>
            </a:pPr>
            <a:r>
              <a:rPr sz="22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ntegrate</a:t>
            </a:r>
            <a:r>
              <a:rPr sz="2200" b="1" dirty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rgbClr val="C00000"/>
                </a:solidFill>
                <a:latin typeface="Arial"/>
                <a:cs typeface="Arial"/>
              </a:rPr>
              <a:t>coordinate</a:t>
            </a:r>
            <a:r>
              <a:rPr sz="2200" b="1" dirty="0" smtClean="0">
                <a:solidFill>
                  <a:srgbClr val="073E87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care across multi-site care </a:t>
            </a:r>
            <a:r>
              <a:rPr sz="2200" spc="-5" dirty="0">
                <a:latin typeface="Arial"/>
                <a:cs typeface="Arial"/>
              </a:rPr>
              <a:t>delivery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systems</a:t>
            </a:r>
          </a:p>
          <a:p>
            <a:pPr marL="378460" indent="-365760">
              <a:lnSpc>
                <a:spcPct val="100000"/>
              </a:lnSpc>
              <a:spcBef>
                <a:spcPts val="1989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spc="-5" dirty="0">
                <a:latin typeface="Arial"/>
                <a:cs typeface="Arial"/>
              </a:rPr>
              <a:t>Expand </a:t>
            </a:r>
            <a:r>
              <a:rPr sz="2200" dirty="0">
                <a:latin typeface="Arial"/>
                <a:cs typeface="Arial"/>
              </a:rPr>
              <a:t>or </a:t>
            </a:r>
            <a:r>
              <a:rPr sz="2200" spc="-5" dirty="0">
                <a:latin typeface="Arial"/>
                <a:cs typeface="Arial"/>
              </a:rPr>
              <a:t>affiliate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across geography </a:t>
            </a:r>
            <a:r>
              <a:rPr sz="2200" spc="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reinforce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excellence</a:t>
            </a:r>
            <a:endParaRPr sz="2200" dirty="0">
              <a:latin typeface="Arial"/>
              <a:cs typeface="Arial"/>
            </a:endParaRPr>
          </a:p>
          <a:p>
            <a:pPr marL="378460" indent="-366395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0" dirty="0">
                <a:latin typeface="Arial"/>
                <a:cs typeface="Arial"/>
              </a:rPr>
              <a:t>Build </a:t>
            </a:r>
            <a:r>
              <a:rPr sz="2200" dirty="0">
                <a:latin typeface="Arial"/>
                <a:cs typeface="Arial"/>
              </a:rPr>
              <a:t>an </a:t>
            </a:r>
            <a:r>
              <a:rPr sz="2200" spc="-5" dirty="0">
                <a:latin typeface="Arial"/>
                <a:cs typeface="Arial"/>
              </a:rPr>
              <a:t>enabling 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information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technology</a:t>
            </a:r>
            <a:r>
              <a:rPr sz="2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platform</a:t>
            </a:r>
            <a:endParaRPr sz="22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195" y="106489"/>
            <a:ext cx="108267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2060"/>
                </a:solidFill>
              </a:rPr>
              <a:t>Creating </a:t>
            </a:r>
            <a:r>
              <a:rPr b="1" spc="-5" dirty="0">
                <a:solidFill>
                  <a:srgbClr val="002060"/>
                </a:solidFill>
              </a:rPr>
              <a:t>a </a:t>
            </a:r>
            <a:r>
              <a:rPr b="1" spc="-35" dirty="0">
                <a:solidFill>
                  <a:srgbClr val="002060"/>
                </a:solidFill>
              </a:rPr>
              <a:t>Value-Based </a:t>
            </a:r>
            <a:r>
              <a:rPr b="1" spc="-10" dirty="0">
                <a:solidFill>
                  <a:srgbClr val="002060"/>
                </a:solidFill>
              </a:rPr>
              <a:t>Health Care Delivery</a:t>
            </a:r>
            <a:r>
              <a:rPr b="1" spc="200" dirty="0">
                <a:solidFill>
                  <a:srgbClr val="002060"/>
                </a:solidFill>
              </a:rPr>
              <a:t> </a:t>
            </a:r>
            <a:r>
              <a:rPr b="1" spc="-15" dirty="0">
                <a:solidFill>
                  <a:srgbClr val="002060"/>
                </a:solidFill>
              </a:rPr>
              <a:t>System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914400"/>
            <a:ext cx="10820400" cy="5235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algn="ctr">
              <a:lnSpc>
                <a:spcPct val="100000"/>
              </a:lnSpc>
              <a:spcBef>
                <a:spcPts val="10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Strategic</a:t>
            </a:r>
            <a:r>
              <a:rPr sz="2800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Agenda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(according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</a:t>
            </a:r>
            <a:r>
              <a:rPr lang="en-US" sz="2800" i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Michael Porter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200" spc="-5" dirty="0">
                <a:latin typeface="Arial"/>
                <a:cs typeface="Arial"/>
              </a:rPr>
              <a:t>Re-organize </a:t>
            </a:r>
            <a:r>
              <a:rPr sz="2200" dirty="0">
                <a:latin typeface="Arial"/>
                <a:cs typeface="Arial"/>
              </a:rPr>
              <a:t>care around </a:t>
            </a:r>
            <a:r>
              <a:rPr sz="2200" spc="-5" dirty="0">
                <a:latin typeface="Arial"/>
                <a:cs typeface="Arial"/>
              </a:rPr>
              <a:t>patient conditions </a:t>
            </a:r>
            <a:r>
              <a:rPr sz="2200" dirty="0">
                <a:latin typeface="Arial"/>
                <a:cs typeface="Arial"/>
              </a:rPr>
              <a:t>(or </a:t>
            </a:r>
            <a:r>
              <a:rPr sz="2200" spc="5" dirty="0">
                <a:latin typeface="Arial"/>
                <a:cs typeface="Arial"/>
              </a:rPr>
              <a:t>groups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dirty="0" smtClean="0">
                <a:latin typeface="Arial"/>
                <a:cs typeface="Arial"/>
              </a:rPr>
              <a:t>related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sz="2200" spc="-5" dirty="0" smtClean="0">
                <a:latin typeface="Arial"/>
                <a:cs typeface="Arial"/>
              </a:rPr>
              <a:t>conditions</a:t>
            </a:r>
            <a:r>
              <a:rPr sz="2200" spc="-5" dirty="0">
                <a:latin typeface="Arial"/>
                <a:cs typeface="Arial"/>
              </a:rPr>
              <a:t>) into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integrated practice </a:t>
            </a:r>
            <a:r>
              <a:rPr sz="2200" b="1" spc="5" dirty="0">
                <a:solidFill>
                  <a:srgbClr val="C00000"/>
                </a:solidFill>
                <a:latin typeface="Arial"/>
                <a:cs typeface="Arial"/>
              </a:rPr>
              <a:t>units </a:t>
            </a:r>
            <a:r>
              <a:rPr sz="2200" b="1" dirty="0">
                <a:solidFill>
                  <a:srgbClr val="C00000"/>
                </a:solidFill>
                <a:latin typeface="Arial"/>
                <a:cs typeface="Arial"/>
              </a:rPr>
              <a:t>(IPUs)</a:t>
            </a:r>
            <a:r>
              <a:rPr sz="2200" dirty="0">
                <a:latin typeface="Arial"/>
                <a:cs typeface="Arial"/>
              </a:rPr>
              <a:t>, </a:t>
            </a:r>
            <a:r>
              <a:rPr sz="2200" spc="-5" dirty="0">
                <a:latin typeface="Arial"/>
                <a:cs typeface="Arial"/>
              </a:rPr>
              <a:t>covering </a:t>
            </a:r>
            <a:r>
              <a:rPr sz="2200" spc="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full </a:t>
            </a:r>
            <a:r>
              <a:rPr sz="2200" spc="-5" dirty="0" smtClean="0">
                <a:latin typeface="Arial"/>
                <a:cs typeface="Arial"/>
              </a:rPr>
              <a:t>cycle</a:t>
            </a:r>
            <a:r>
              <a:rPr lang="en-US" sz="2200" spc="-5" dirty="0" smtClean="0">
                <a:latin typeface="Arial"/>
                <a:cs typeface="Arial"/>
              </a:rPr>
              <a:t> </a:t>
            </a:r>
            <a:r>
              <a:rPr sz="2200" dirty="0" smtClean="0">
                <a:latin typeface="Arial"/>
                <a:cs typeface="Arial"/>
              </a:rPr>
              <a:t>of</a:t>
            </a:r>
            <a:r>
              <a:rPr sz="2200" spc="-10" dirty="0" smtClean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care</a:t>
            </a:r>
          </a:p>
          <a:p>
            <a:pPr marL="927100" marR="693420" indent="-274320">
              <a:lnSpc>
                <a:spcPct val="100000"/>
              </a:lnSpc>
              <a:spcBef>
                <a:spcPts val="1015"/>
              </a:spcBef>
            </a:pPr>
            <a:r>
              <a:rPr sz="2000" spc="-5" dirty="0">
                <a:latin typeface="Arial"/>
                <a:cs typeface="Arial"/>
              </a:rPr>
              <a:t>− For primary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spc="-15" dirty="0">
                <a:latin typeface="Arial"/>
                <a:cs typeface="Arial"/>
              </a:rPr>
              <a:t>preventive </a:t>
            </a:r>
            <a:r>
              <a:rPr sz="2000" spc="-5" dirty="0">
                <a:latin typeface="Arial"/>
                <a:cs typeface="Arial"/>
              </a:rPr>
              <a:t>care, </a:t>
            </a:r>
            <a:r>
              <a:rPr sz="2000" spc="-10" dirty="0">
                <a:latin typeface="Arial"/>
                <a:cs typeface="Arial"/>
              </a:rPr>
              <a:t>IPUs should </a:t>
            </a:r>
            <a:r>
              <a:rPr sz="2000" spc="-5" dirty="0">
                <a:latin typeface="Arial"/>
                <a:cs typeface="Arial"/>
              </a:rPr>
              <a:t>serve </a:t>
            </a:r>
            <a:r>
              <a:rPr sz="2000" b="1" spc="-5" dirty="0">
                <a:solidFill>
                  <a:srgbClr val="073E87"/>
                </a:solidFill>
                <a:latin typeface="Arial"/>
                <a:cs typeface="Arial"/>
              </a:rPr>
              <a:t>distinct </a:t>
            </a:r>
            <a:r>
              <a:rPr sz="2000" b="1" spc="-5" dirty="0" smtClean="0">
                <a:solidFill>
                  <a:srgbClr val="073E87"/>
                </a:solidFill>
                <a:latin typeface="Arial"/>
                <a:cs typeface="Arial"/>
              </a:rPr>
              <a:t>patient segments</a:t>
            </a:r>
          </a:p>
          <a:p>
            <a:pPr marL="378460" indent="-365760">
              <a:lnSpc>
                <a:spcPct val="100000"/>
              </a:lnSpc>
              <a:spcBef>
                <a:spcPts val="1575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Measure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outcomes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costs </a:t>
            </a:r>
            <a:r>
              <a:rPr sz="2200" spc="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for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every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patient,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 </a:t>
            </a:r>
            <a:r>
              <a:rPr sz="2200" spc="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 </a:t>
            </a:r>
            <a:r>
              <a:rPr sz="2200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line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</a:t>
            </a:r>
            <a:r>
              <a:rPr sz="2200" spc="-1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</a:t>
            </a:r>
          </a:p>
          <a:p>
            <a:pPr marL="378460" marR="339725" indent="-365760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Move </a:t>
            </a:r>
            <a:r>
              <a:rPr sz="2200" spc="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to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value-based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reimbursement models, and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ultimately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bundled </a:t>
            </a:r>
            <a:r>
              <a:rPr sz="2200" b="1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payments </a:t>
            </a:r>
            <a:r>
              <a:rPr sz="2200" spc="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for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conditions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marR="339725" indent="-365760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ntegrate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&amp;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coordinate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care across multi-site care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delivery</a:t>
            </a:r>
            <a:r>
              <a:rPr sz="2200" spc="-4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systems</a:t>
            </a:r>
          </a:p>
          <a:p>
            <a:pPr marL="378460" indent="-365760">
              <a:lnSpc>
                <a:spcPct val="100000"/>
              </a:lnSpc>
              <a:spcBef>
                <a:spcPts val="1989"/>
              </a:spcBef>
              <a:buAutoNum type="arabicPeriod" startAt="2"/>
              <a:tabLst>
                <a:tab pos="377825" algn="l"/>
                <a:tab pos="378460" algn="l"/>
              </a:tabLst>
            </a:pP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Expand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or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affiliate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across geography </a:t>
            </a:r>
            <a:r>
              <a:rPr sz="2200" spc="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to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reinforce</a:t>
            </a:r>
            <a:r>
              <a:rPr sz="2200" spc="-7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excellence</a:t>
            </a:r>
            <a:endParaRPr sz="22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378460" indent="-366395">
              <a:lnSpc>
                <a:spcPct val="100000"/>
              </a:lnSpc>
              <a:spcBef>
                <a:spcPts val="2014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200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Build </a:t>
            </a:r>
            <a:r>
              <a:rPr sz="22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an </a:t>
            </a:r>
            <a:r>
              <a:rPr sz="2200" spc="-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enabling </a:t>
            </a:r>
            <a:r>
              <a:rPr sz="2200" b="1" spc="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information </a:t>
            </a:r>
            <a:r>
              <a:rPr sz="2200" b="1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technology</a:t>
            </a:r>
            <a:r>
              <a:rPr sz="2200" b="1" spc="-1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5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platform</a:t>
            </a:r>
            <a:endParaRPr sz="22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0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</TotalTime>
  <Words>4380</Words>
  <Application>Microsoft Office PowerPoint</Application>
  <PresentationFormat>Widescreen</PresentationFormat>
  <Paragraphs>884</Paragraphs>
  <Slides>51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ＭＳ Ｐゴシック</vt:lpstr>
      <vt:lpstr>Arial</vt:lpstr>
      <vt:lpstr>Calibri</vt:lpstr>
      <vt:lpstr>Carlito</vt:lpstr>
      <vt:lpstr>Courier New</vt:lpstr>
      <vt:lpstr>Lyon Text Web</vt:lpstr>
      <vt:lpstr>Tahoma</vt:lpstr>
      <vt:lpstr>Times New Roman</vt:lpstr>
      <vt:lpstr>Trebuchet MS</vt:lpstr>
      <vt:lpstr>Wingdings</vt:lpstr>
      <vt:lpstr>Office Theme</vt:lpstr>
      <vt:lpstr> Value based Health Care als Lösungsansatz - Sicht eines Klinikers</vt:lpstr>
      <vt:lpstr>PowerPoint Presentation</vt:lpstr>
      <vt:lpstr>Health Care Problem Remains a Global Issue Health Care Spending vs GDP and Income</vt:lpstr>
      <vt:lpstr>The meaning &amp; dimensions of fragmentation</vt:lpstr>
      <vt:lpstr>The Present System: Why We Have Been Stuck</vt:lpstr>
      <vt:lpstr>Incremental “Solutions” Have Had Limited Impact</vt:lpstr>
      <vt:lpstr>Solving the Health Care Problem</vt:lpstr>
      <vt:lpstr>Creating a Value-Based Health Care Delivery System</vt:lpstr>
      <vt:lpstr>Creating a Value-Based Health Care Delivery System</vt:lpstr>
      <vt:lpstr>Re-organize Care Around Patient Medical Conditions</vt:lpstr>
      <vt:lpstr>Re-organize Care Around Patient Medical Conditions</vt:lpstr>
      <vt:lpstr>Integrating Across the Care Cycle</vt:lpstr>
      <vt:lpstr>The Playbook for Integrated Practice Units (IPUs)</vt:lpstr>
      <vt:lpstr>IPU Volume Enhances Value</vt:lpstr>
      <vt:lpstr>Creating a Value-Based Health Care Delivery System</vt:lpstr>
      <vt:lpstr>Huge (invisible) variation today in outcomes</vt:lpstr>
      <vt:lpstr>Measure Outcomes for Every Patient</vt:lpstr>
      <vt:lpstr>Principles of Outcome Measurement</vt:lpstr>
      <vt:lpstr>  The Outcome Measures Hierarchy</vt:lpstr>
      <vt:lpstr>Standardizing Outcome Sets</vt:lpstr>
      <vt:lpstr>Measuring Multiple Outcomes</vt:lpstr>
      <vt:lpstr>Measuring Multiple Outcomes</vt:lpstr>
      <vt:lpstr>High Variation Exists Even for Surgeons Doing the Same  Procedure at the Same Hospital – Radical Prostatectomy</vt:lpstr>
      <vt:lpstr>Adult Kidney Transplant Outcomes 1987 - 1989</vt:lpstr>
      <vt:lpstr>Adult Kidney Transplant Outcomes 2011 - 2013</vt:lpstr>
      <vt:lpstr>Huge Variation in Cost Across 30 High-Volume Hospitals</vt:lpstr>
      <vt:lpstr>Measure Cost for Every Patient</vt:lpstr>
      <vt:lpstr>Mapping Resource Utilization</vt:lpstr>
      <vt:lpstr>Major Cost Reduction Opportunities in Health Care</vt:lpstr>
      <vt:lpstr>Creating a Value-Based Health Care Delivery System</vt:lpstr>
      <vt:lpstr>PowerPoint Presentation</vt:lpstr>
      <vt:lpstr>Move to Value-Based Payment Models</vt:lpstr>
      <vt:lpstr>Emerging Value-Based Payment Models</vt:lpstr>
      <vt:lpstr>Creating a Value-Based Health Care Delivery System</vt:lpstr>
      <vt:lpstr>Shifting The Strategic Logic of Health Systems</vt:lpstr>
      <vt:lpstr>Four Levels of Provider System Integration</vt:lpstr>
      <vt:lpstr>Delivering the Right Care at the Right Location</vt:lpstr>
      <vt:lpstr>PowerPoint Presentation</vt:lpstr>
      <vt:lpstr>Allocate and Integrate Care Across Sites Children’s Hospital of Philadelphia Care Network</vt:lpstr>
      <vt:lpstr>Creating a Value-Based Health Care Delivery System</vt:lpstr>
      <vt:lpstr>The Geography of Care and Value</vt:lpstr>
      <vt:lpstr>Expand Geographic Reach The Cleveland Clinic Cardiac Affiliate Program</vt:lpstr>
      <vt:lpstr>Partnering to Compete Multi-Regionally or Nationally in Particular Conditions National Orthopaedic and Spine Alliance (NOSA)</vt:lpstr>
      <vt:lpstr>Enabling System Integration and Affiliation</vt:lpstr>
      <vt:lpstr>Creating a Value-Based Health Care Delivery System</vt:lpstr>
      <vt:lpstr>Build an Enabling IT Platform</vt:lpstr>
      <vt:lpstr>Build an Enabling Integrated IT Platform</vt:lpstr>
      <vt:lpstr>Getting Unstuck: Value Based Health Care</vt:lpstr>
      <vt:lpstr>A Mutually Reinforcing Strategic Agenda</vt:lpstr>
      <vt:lpstr>PowerPoint Presentation</vt:lpstr>
      <vt:lpstr>How Can We Start a Health Care Transformation in Austria?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Wolberg, Harry</dc:creator>
  <cp:lastModifiedBy>Shahrokh Shariat</cp:lastModifiedBy>
  <cp:revision>66</cp:revision>
  <dcterms:created xsi:type="dcterms:W3CDTF">2021-11-21T20:34:45Z</dcterms:created>
  <dcterms:modified xsi:type="dcterms:W3CDTF">2021-11-24T10:37:14Z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2020-01-15T00:00:00Z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2021-11-21T00:00:00Z</vt:filetime>
  </property>
</Properties>
</file>