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0" r:id="rId3"/>
    <p:sldId id="259" r:id="rId4"/>
    <p:sldId id="279" r:id="rId5"/>
    <p:sldId id="260" r:id="rId6"/>
    <p:sldId id="261" r:id="rId7"/>
    <p:sldId id="262" r:id="rId8"/>
    <p:sldId id="283" r:id="rId9"/>
    <p:sldId id="284" r:id="rId10"/>
    <p:sldId id="281" r:id="rId11"/>
    <p:sldId id="265" r:id="rId12"/>
    <p:sldId id="280" r:id="rId13"/>
    <p:sldId id="266" r:id="rId14"/>
    <p:sldId id="282" r:id="rId15"/>
    <p:sldId id="268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1A2"/>
    <a:srgbClr val="CD0920"/>
    <a:srgbClr val="F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94652" autoAdjust="0"/>
  </p:normalViewPr>
  <p:slideViewPr>
    <p:cSldViewPr snapToObjects="1" showGuide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1F4C1-BAA1-4041-AEAA-930BAA2038AC}" type="datetimeFigureOut">
              <a:rPr lang="de-DE" smtClean="0"/>
              <a:pPr/>
              <a:t>03.12.2015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77DCD-E9D7-FF4F-92ED-1C714EEDFF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699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626AF-C426-854D-AA66-91F70640A774}" type="datetimeFigureOut">
              <a:rPr lang="de-DE" smtClean="0"/>
              <a:pPr/>
              <a:t>03.12.2015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65C45-519B-B941-B549-5F3AFE1F3BB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1504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F2E-E82E-EE43-A7CC-B8F9CE231191}" type="datetime1">
              <a:rPr lang="en-US" smtClean="0"/>
              <a:pPr/>
              <a:t>12/3/2015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8D3-65F4-A54C-A06C-3B758B830970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676C-2C40-414B-807C-18A0B1D2B1EB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8F3C-7DB6-134C-8792-2E8DC64870F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702-7CB1-3044-B237-CFFF23F0CC56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20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62000" y="2068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9498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949825" y="2068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38E-7ED7-BB48-8512-134963A8EBA9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178-E357-DD4C-8EA6-B5BBBA59A728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E7B-A5ED-924D-BECD-2BEA28FA1A41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9850" y="1081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2000" y="22431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0C53-BB81-D445-A897-F099BB4DE31A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D19B-AE57-B342-B80C-95010FF3CA52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PP_Shape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9144001" cy="12954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924800" cy="693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7924800" cy="414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0"/>
            <a:r>
              <a:rPr lang="de-AT" dirty="0" smtClean="0"/>
              <a:t>Zweite Ebene</a:t>
            </a:r>
          </a:p>
          <a:p>
            <a:pPr lvl="1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954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Wien, am </a:t>
            </a:r>
            <a:fld id="{319472E7-13D5-164F-86A0-F086E83029E0}" type="datetime1">
              <a:rPr lang="en-US" smtClean="0"/>
              <a:pPr/>
              <a:t>12/3/2015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(Textkörper)"/>
                <a:cs typeface="Calibri (Textkörper)"/>
              </a:defRPr>
            </a:lvl1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2000" y="62484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42B423C3-62A5-5B4B-A2DC-F03230BA1F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Bild 11" descr="WGKK_Logo_2_RG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65375" y="6172200"/>
            <a:ext cx="2520000" cy="3622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Tx/>
        <a:buNone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800100" indent="-342900" algn="l" defTabSz="457200" rtl="0" eaLnBrk="1" latinLnBrk="0" hangingPunct="1">
        <a:spcBef>
          <a:spcPct val="20000"/>
        </a:spcBef>
        <a:buClr>
          <a:srgbClr val="7891A2"/>
        </a:buClr>
        <a:buSzPct val="150000"/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7891A2"/>
        </a:buClr>
        <a:buSzPct val="150000"/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7891A2"/>
        </a:buClr>
        <a:buSzPct val="150000"/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htigessenvonanfangan.at/" TargetMode="External"/><Relationship Id="rId2" Type="http://schemas.openxmlformats.org/officeDocument/2006/relationships/hyperlink" Target="http://www.wgkk.a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 der Praxis berichtet </a:t>
            </a:r>
            <a:r>
              <a:rPr lang="de-DE" dirty="0" smtClean="0"/>
              <a:t>– 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Wie </a:t>
            </a:r>
            <a:r>
              <a:rPr lang="de-DE" dirty="0"/>
              <a:t>komme ich erfolgreich an meine Zielgruppe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000" dirty="0" smtClean="0"/>
              <a:t>Mag. Michaela Markovic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F2E-E82E-EE43-A7CC-B8F9CE231191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>
                <a:solidFill>
                  <a:srgbClr val="00B050"/>
                </a:solidFill>
              </a:rPr>
              <a:t>Warum?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"/>
          <a:stretch/>
        </p:blipFill>
        <p:spPr bwMode="auto">
          <a:xfrm>
            <a:off x="3347864" y="980729"/>
            <a:ext cx="3583905" cy="50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95536" y="2996951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Migrationsspezifische Erfahrungen</a:t>
            </a:r>
          </a:p>
        </p:txBody>
      </p:sp>
      <p:sp>
        <p:nvSpPr>
          <p:cNvPr id="7" name="Rechteck 6"/>
          <p:cNvSpPr/>
          <p:nvPr/>
        </p:nvSpPr>
        <p:spPr>
          <a:xfrm>
            <a:off x="405061" y="4221088"/>
            <a:ext cx="2853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Unterschiedliches Verständnis von Krankheit und Therapie</a:t>
            </a:r>
          </a:p>
        </p:txBody>
      </p:sp>
      <p:sp>
        <p:nvSpPr>
          <p:cNvPr id="9" name="Rechteck 8"/>
          <p:cNvSpPr/>
          <p:nvPr/>
        </p:nvSpPr>
        <p:spPr>
          <a:xfrm>
            <a:off x="6588224" y="2065337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Ernährung – Krankheit</a:t>
            </a:r>
          </a:p>
          <a:p>
            <a:r>
              <a:rPr lang="de-AT" b="1" dirty="0" smtClean="0"/>
              <a:t>Zusammenhang?</a:t>
            </a:r>
          </a:p>
        </p:txBody>
      </p:sp>
      <p:sp>
        <p:nvSpPr>
          <p:cNvPr id="11" name="Rechteck 10"/>
          <p:cNvSpPr/>
          <p:nvPr/>
        </p:nvSpPr>
        <p:spPr>
          <a:xfrm>
            <a:off x="6798121" y="312140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Nicht angesprochen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414586" y="530120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Prävention?</a:t>
            </a:r>
          </a:p>
        </p:txBody>
      </p:sp>
      <p:sp>
        <p:nvSpPr>
          <p:cNvPr id="13" name="Rechteck 12"/>
          <p:cNvSpPr/>
          <p:nvPr/>
        </p:nvSpPr>
        <p:spPr>
          <a:xfrm>
            <a:off x="405061" y="206533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Sprachliche Barriere</a:t>
            </a:r>
            <a:endParaRPr lang="de-AT" b="1" dirty="0"/>
          </a:p>
        </p:txBody>
      </p:sp>
      <p:sp>
        <p:nvSpPr>
          <p:cNvPr id="14" name="Rechteck 13"/>
          <p:cNvSpPr/>
          <p:nvPr/>
        </p:nvSpPr>
        <p:spPr>
          <a:xfrm>
            <a:off x="7003777" y="3789039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Hohe Arbeitsbelastung</a:t>
            </a:r>
            <a:endParaRPr lang="de-AT" b="1" dirty="0"/>
          </a:p>
        </p:txBody>
      </p:sp>
      <p:sp>
        <p:nvSpPr>
          <p:cNvPr id="15" name="Rechteck 14"/>
          <p:cNvSpPr/>
          <p:nvPr/>
        </p:nvSpPr>
        <p:spPr>
          <a:xfrm>
            <a:off x="7552717" y="4759097"/>
            <a:ext cx="1393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Ausbildung</a:t>
            </a:r>
          </a:p>
        </p:txBody>
      </p:sp>
    </p:spTree>
    <p:extLst>
      <p:ext uri="{BB962C8B-B14F-4D97-AF65-F5344CB8AC3E}">
        <p14:creationId xmlns:p14="http://schemas.microsoft.com/office/powerpoint/2010/main" val="4114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427435"/>
            <a:ext cx="7924800" cy="693737"/>
          </a:xfrm>
        </p:spPr>
        <p:txBody>
          <a:bodyPr/>
          <a:lstStyle/>
          <a:p>
            <a:r>
              <a:rPr lang="de-AT" dirty="0" smtClean="0">
                <a:solidFill>
                  <a:srgbClr val="00B050"/>
                </a:solidFill>
              </a:rPr>
              <a:t>Mein Weg zur Zielgruppe</a:t>
            </a:r>
            <a:endParaRPr lang="de-AT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2265635"/>
            <a:ext cx="7924800" cy="4146550"/>
          </a:xfrm>
        </p:spPr>
        <p:txBody>
          <a:bodyPr/>
          <a:lstStyle/>
          <a:p>
            <a:r>
              <a:rPr lang="de-AT" dirty="0" smtClean="0"/>
              <a:t>Versand</a:t>
            </a:r>
          </a:p>
          <a:p>
            <a:endParaRPr lang="de-AT" dirty="0"/>
          </a:p>
          <a:p>
            <a:r>
              <a:rPr lang="de-AT" dirty="0" smtClean="0"/>
              <a:t>Anruf</a:t>
            </a:r>
          </a:p>
          <a:p>
            <a:endParaRPr lang="de-AT" dirty="0"/>
          </a:p>
          <a:p>
            <a:r>
              <a:rPr lang="de-AT" dirty="0" smtClean="0"/>
              <a:t>GENAUE Projektbeschreibung (persönlich – verbal – schriftlich)</a:t>
            </a:r>
          </a:p>
          <a:p>
            <a:endParaRPr lang="de-AT" dirty="0"/>
          </a:p>
          <a:p>
            <a:r>
              <a:rPr lang="de-AT" dirty="0"/>
              <a:t>W</a:t>
            </a:r>
            <a:r>
              <a:rPr lang="de-AT" dirty="0" smtClean="0"/>
              <a:t>as übernehmen wir? – Was brauchen wir?</a:t>
            </a:r>
          </a:p>
          <a:p>
            <a:endParaRPr lang="de-AT" dirty="0" smtClean="0"/>
          </a:p>
          <a:p>
            <a:r>
              <a:rPr lang="de-AT" dirty="0" smtClean="0">
                <a:solidFill>
                  <a:srgbClr val="00B050"/>
                </a:solidFill>
              </a:rPr>
              <a:t>Kommt die Zielgruppe?</a:t>
            </a:r>
            <a:endParaRPr lang="de-AT" dirty="0">
              <a:solidFill>
                <a:srgbClr val="00B050"/>
              </a:solidFill>
            </a:endParaRP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295400" y="6304235"/>
            <a:ext cx="2133600" cy="365125"/>
          </a:xfrm>
        </p:spPr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62000" y="6304235"/>
            <a:ext cx="457200" cy="365125"/>
          </a:xfrm>
        </p:spPr>
        <p:txBody>
          <a:bodyPr/>
          <a:lstStyle/>
          <a:p>
            <a:fld id="{42B423C3-62A5-5B4B-A2DC-F03230BA1FA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2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Was braucht die Zielgruppe?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Ansprechperson?</a:t>
            </a:r>
          </a:p>
          <a:p>
            <a:endParaRPr lang="de-DE" dirty="0"/>
          </a:p>
          <a:p>
            <a:r>
              <a:rPr lang="de-DE" dirty="0" smtClean="0"/>
              <a:t>Ort? </a:t>
            </a:r>
          </a:p>
          <a:p>
            <a:endParaRPr lang="de-DE" dirty="0"/>
          </a:p>
          <a:p>
            <a:r>
              <a:rPr lang="de-DE" dirty="0" smtClean="0"/>
              <a:t>Genügt eine einmalige Ankündigung?</a:t>
            </a:r>
          </a:p>
          <a:p>
            <a:endParaRPr lang="de-DE" dirty="0"/>
          </a:p>
          <a:p>
            <a:r>
              <a:rPr lang="de-DE" dirty="0" smtClean="0"/>
              <a:t>Wie sieht es mit der Uhrzeit aus?</a:t>
            </a:r>
          </a:p>
          <a:p>
            <a:endParaRPr lang="de-DE" dirty="0"/>
          </a:p>
          <a:p>
            <a:r>
              <a:rPr lang="de-DE" dirty="0" smtClean="0"/>
              <a:t>Vortragsmedium?</a:t>
            </a:r>
          </a:p>
          <a:p>
            <a:endParaRPr lang="de-DE" dirty="0"/>
          </a:p>
          <a:p>
            <a:r>
              <a:rPr lang="de-DE" dirty="0" smtClean="0"/>
              <a:t>Sprache?</a:t>
            </a:r>
          </a:p>
          <a:p>
            <a:endParaRPr lang="de-DE" dirty="0"/>
          </a:p>
          <a:p>
            <a:r>
              <a:rPr lang="de-DE" dirty="0" smtClean="0"/>
              <a:t>Unterlagen?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3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B050"/>
                </a:solidFill>
              </a:rPr>
              <a:t>Welche Botschaft braucht meine Zielgruppe</a:t>
            </a:r>
            <a:endParaRPr lang="de-AT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AT" b="1" dirty="0" smtClean="0"/>
              <a:t>inhaltlich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Keine Belehrung, keine Vormundschaft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Welchen Nutzen habe ich, wenn ich daran teilnehme?</a:t>
            </a:r>
          </a:p>
          <a:p>
            <a:pPr>
              <a:buFont typeface="Arial" panose="020B0604020202020204" pitchFamily="34" charset="0"/>
              <a:buChar char="•"/>
            </a:pPr>
            <a:endParaRPr lang="de-AT" dirty="0" smtClean="0"/>
          </a:p>
          <a:p>
            <a:pPr marL="0" indent="0"/>
            <a:r>
              <a:rPr lang="de-AT" b="1" dirty="0" smtClean="0"/>
              <a:t>zeitlich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Ist meine Zielgruppe gewohnt 3 stündige Workshops zu besuchen?</a:t>
            </a:r>
          </a:p>
          <a:p>
            <a:pPr>
              <a:buFont typeface="Arial" panose="020B0604020202020204" pitchFamily="34" charset="0"/>
              <a:buChar char="•"/>
            </a:pPr>
            <a:endParaRPr lang="de-AT" dirty="0" smtClean="0"/>
          </a:p>
          <a:p>
            <a:pPr marL="0" indent="0"/>
            <a:r>
              <a:rPr lang="de-AT" b="1" dirty="0" smtClean="0"/>
              <a:t>Sicherheit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Möchte die Teilnehmerin Fragen vor Publikum beantworten?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Sichere und bekannte Umgebung</a:t>
            </a:r>
          </a:p>
          <a:p>
            <a:pPr marL="0" indent="0"/>
            <a:r>
              <a:rPr lang="de-AT" b="1" dirty="0" smtClean="0"/>
              <a:t>= Zielgruppenorientierte präventive Angebote</a:t>
            </a:r>
          </a:p>
          <a:p>
            <a:pPr>
              <a:buFont typeface="Arial" panose="020B0604020202020204" pitchFamily="34" charset="0"/>
              <a:buChar char="•"/>
            </a:pPr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0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Planung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>– Standard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2209800"/>
            <a:ext cx="7924800" cy="4146550"/>
          </a:xfrm>
        </p:spPr>
        <p:txBody>
          <a:bodyPr/>
          <a:lstStyle/>
          <a:p>
            <a:r>
              <a:rPr lang="de-DE" dirty="0" smtClean="0"/>
              <a:t>Bewerbung</a:t>
            </a:r>
          </a:p>
          <a:p>
            <a:endParaRPr lang="de-DE" dirty="0"/>
          </a:p>
          <a:p>
            <a:r>
              <a:rPr lang="de-DE" dirty="0" smtClean="0"/>
              <a:t>Aktive Informationseinholung</a:t>
            </a:r>
          </a:p>
          <a:p>
            <a:endParaRPr lang="de-DE" dirty="0"/>
          </a:p>
          <a:p>
            <a:r>
              <a:rPr lang="de-DE" dirty="0" smtClean="0"/>
              <a:t>Abwiegen – Entscheidung</a:t>
            </a:r>
          </a:p>
          <a:p>
            <a:endParaRPr lang="de-DE" dirty="0"/>
          </a:p>
          <a:p>
            <a:r>
              <a:rPr lang="de-DE" dirty="0" smtClean="0"/>
              <a:t>Anmeldung per Anruf / Mail</a:t>
            </a:r>
          </a:p>
          <a:p>
            <a:endParaRPr lang="de-DE" dirty="0"/>
          </a:p>
          <a:p>
            <a:r>
              <a:rPr lang="de-DE" dirty="0" smtClean="0"/>
              <a:t>Eventuelle Absage</a:t>
            </a:r>
          </a:p>
          <a:p>
            <a:endParaRPr lang="de-DE" dirty="0"/>
          </a:p>
          <a:p>
            <a:r>
              <a:rPr lang="de-DE" dirty="0" smtClean="0"/>
              <a:t>Teilnahme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935113"/>
            <a:ext cx="5004048" cy="375303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860032" y="4086967"/>
            <a:ext cx="2232248" cy="461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de-DE" sz="3200" b="1" dirty="0">
                <a:solidFill>
                  <a:srgbClr val="00B050"/>
                </a:solidFill>
                <a:latin typeface="Helvetica"/>
                <a:ea typeface="+mj-ea"/>
                <a:cs typeface="Helvetica"/>
                <a:sym typeface="Wingdings" panose="05000000000000000000" pitchFamily="2" charset="2"/>
              </a:rPr>
              <a:t> </a:t>
            </a:r>
            <a:r>
              <a:rPr lang="de-DE" sz="2800" b="1" dirty="0">
                <a:solidFill>
                  <a:srgbClr val="00B050"/>
                </a:solidFill>
                <a:latin typeface="Helvetica"/>
                <a:ea typeface="+mj-ea"/>
                <a:cs typeface="Helvetica"/>
                <a:sym typeface="Wingdings" panose="05000000000000000000" pitchFamily="2" charset="2"/>
              </a:rPr>
              <a:t>Variabel</a:t>
            </a:r>
            <a:endParaRPr lang="de-AT" sz="2800" b="1" dirty="0">
              <a:solidFill>
                <a:srgbClr val="00B050"/>
              </a:solidFill>
              <a:latin typeface="Helvetica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06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226224"/>
              </p:ext>
            </p:extLst>
          </p:nvPr>
        </p:nvGraphicFramePr>
        <p:xfrm>
          <a:off x="297968" y="2209800"/>
          <a:ext cx="742759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195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Medium/Aktion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Folder 1:1 übersetzen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Aussendungen</a:t>
                      </a:r>
                      <a:r>
                        <a:rPr lang="de-AT" baseline="0" dirty="0" smtClean="0"/>
                        <a:t> an Kulturvereine, …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Inserate in Zeitschriften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Aufsuchende Tätigkeit – persönlich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Zusammenarbeit</a:t>
                      </a:r>
                      <a:r>
                        <a:rPr lang="de-AT" baseline="0" dirty="0" smtClean="0"/>
                        <a:t> mit </a:t>
                      </a:r>
                      <a:r>
                        <a:rPr lang="de-AT" baseline="0" dirty="0" err="1" smtClean="0"/>
                        <a:t>MiMis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Netzwerkaufbau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Auf Bestehendem</a:t>
                      </a:r>
                      <a:r>
                        <a:rPr lang="de-AT" baseline="0" dirty="0" smtClean="0"/>
                        <a:t> aufbauen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A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8" name="Picture 2" descr="Smileys-Hygiene-Amp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r="33311"/>
          <a:stretch/>
        </p:blipFill>
        <p:spPr bwMode="auto">
          <a:xfrm>
            <a:off x="6614946" y="2636912"/>
            <a:ext cx="242365" cy="2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mileys-Hygiene-Amp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r="33311"/>
          <a:stretch/>
        </p:blipFill>
        <p:spPr bwMode="auto">
          <a:xfrm>
            <a:off x="6614947" y="2995861"/>
            <a:ext cx="242365" cy="2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mileys-Hygiene-Amp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r="33311"/>
          <a:stretch/>
        </p:blipFill>
        <p:spPr bwMode="auto">
          <a:xfrm>
            <a:off x="6614948" y="3356992"/>
            <a:ext cx="242365" cy="2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mileys-Hygiene-Amp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2"/>
          <a:stretch/>
        </p:blipFill>
        <p:spPr bwMode="auto">
          <a:xfrm>
            <a:off x="4567098" y="3704545"/>
            <a:ext cx="246497" cy="2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mileys-Hygiene-Amp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2"/>
          <a:stretch/>
        </p:blipFill>
        <p:spPr bwMode="auto">
          <a:xfrm>
            <a:off x="4555550" y="4074418"/>
            <a:ext cx="246497" cy="2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mileys-Hygiene-Amp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2"/>
          <a:stretch/>
        </p:blipFill>
        <p:spPr bwMode="auto">
          <a:xfrm>
            <a:off x="4555550" y="4437112"/>
            <a:ext cx="246497" cy="2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mileys-Hygiene-Amp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2"/>
          <a:stretch/>
        </p:blipFill>
        <p:spPr bwMode="auto">
          <a:xfrm>
            <a:off x="4555549" y="4856721"/>
            <a:ext cx="246497" cy="2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924800" cy="6937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>
                <a:solidFill>
                  <a:srgbClr val="00B050"/>
                </a:solidFill>
              </a:rPr>
              <a:t>Z</a:t>
            </a:r>
            <a:r>
              <a:rPr lang="de-AT" dirty="0" smtClean="0">
                <a:solidFill>
                  <a:srgbClr val="00B050"/>
                </a:solidFill>
              </a:rPr>
              <a:t>usammenfassung</a:t>
            </a:r>
            <a:endParaRPr lang="de-A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4" y="2564903"/>
            <a:ext cx="8324726" cy="18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9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484784"/>
            <a:ext cx="3972043" cy="458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13529"/>
            <a:ext cx="3957086" cy="458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6514" y="699592"/>
            <a:ext cx="8229600" cy="1143000"/>
          </a:xfrm>
        </p:spPr>
        <p:txBody>
          <a:bodyPr/>
          <a:lstStyle/>
          <a:p>
            <a:r>
              <a:rPr lang="de-AT" b="1" dirty="0" smtClean="0">
                <a:solidFill>
                  <a:srgbClr val="00B050"/>
                </a:solidFill>
              </a:rPr>
              <a:t>zwei kostenlose </a:t>
            </a:r>
            <a:r>
              <a:rPr lang="de-AT" b="1" dirty="0" err="1" smtClean="0">
                <a:solidFill>
                  <a:srgbClr val="00B050"/>
                </a:solidFill>
              </a:rPr>
              <a:t>Workshopmodule</a:t>
            </a:r>
            <a:endParaRPr lang="de-AT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B050"/>
                </a:solidFill>
              </a:rPr>
              <a:t>Zielgruppe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/>
              <a:t>werdende </a:t>
            </a:r>
            <a:r>
              <a:rPr lang="de-DE" sz="2400" dirty="0"/>
              <a:t>Eltern bzw. Eltern mit Neugeborenen </a:t>
            </a:r>
            <a:endParaRPr lang="de-D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/>
              <a:t>mit </a:t>
            </a:r>
            <a:r>
              <a:rPr lang="de-DE" sz="2400" dirty="0"/>
              <a:t>	</a:t>
            </a:r>
            <a:r>
              <a:rPr lang="de-DE" sz="2400" dirty="0" smtClean="0"/>
              <a:t>niedrigem </a:t>
            </a:r>
            <a:r>
              <a:rPr lang="de-DE" sz="2400" dirty="0"/>
              <a:t>sozioökonomischen </a:t>
            </a:r>
            <a:r>
              <a:rPr lang="de-DE" sz="2400" dirty="0" smtClean="0"/>
              <a:t>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/>
              <a:t>und </a:t>
            </a:r>
            <a:r>
              <a:rPr lang="de-DE" sz="2400" dirty="0"/>
              <a:t>deren </a:t>
            </a:r>
            <a:r>
              <a:rPr lang="de-DE" sz="2400" dirty="0" smtClean="0"/>
              <a:t>Familienangehörige </a:t>
            </a:r>
            <a:r>
              <a:rPr lang="de-DE" sz="2400" dirty="0"/>
              <a:t>			   </a:t>
            </a:r>
            <a:endParaRPr lang="de-D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/>
              <a:t>sowie </a:t>
            </a:r>
            <a:r>
              <a:rPr lang="de-DE" sz="2400" dirty="0"/>
              <a:t>Interessierte &amp; </a:t>
            </a:r>
            <a:endParaRPr lang="de-D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 smtClean="0"/>
              <a:t>MigrantInnen</a:t>
            </a:r>
            <a:endParaRPr lang="de-DE" sz="2400" dirty="0"/>
          </a:p>
          <a:p>
            <a:pPr>
              <a:buSzPct val="150000"/>
              <a:buFont typeface="Arial" panose="020B0604020202020204" pitchFamily="34" charset="0"/>
              <a:buChar char="•"/>
            </a:pPr>
            <a:endParaRPr lang="de-AT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24690"/>
            <a:ext cx="3686125" cy="193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8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B050"/>
                </a:solidFill>
              </a:rPr>
              <a:t>Ziel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de-AT" sz="2400" dirty="0"/>
              <a:t>kostenlose, qualitativ hochwertige, niederschwellige und praxisnahe Angebote </a:t>
            </a:r>
            <a:r>
              <a:rPr lang="de-AT" sz="2400" dirty="0" smtClean="0">
                <a:sym typeface="Wingdings" panose="05000000000000000000" pitchFamily="2" charset="2"/>
              </a:rPr>
              <a:t></a:t>
            </a:r>
            <a:r>
              <a:rPr lang="de-AT" sz="2400" dirty="0" smtClean="0"/>
              <a:t> </a:t>
            </a:r>
          </a:p>
          <a:p>
            <a:pPr marL="0" indent="0">
              <a:buSzPct val="150000"/>
            </a:pP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b="1" dirty="0" smtClean="0">
                <a:solidFill>
                  <a:schemeClr val="bg1">
                    <a:lumMod val="50000"/>
                  </a:schemeClr>
                </a:solidFill>
              </a:rPr>
              <a:t>   gesundheitsförderlicheren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und  </a:t>
            </a:r>
            <a:r>
              <a:rPr lang="de-AT" sz="2400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marL="0" indent="0">
              <a:buSzPct val="150000"/>
            </a:pP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b="1" dirty="0" smtClean="0">
                <a:solidFill>
                  <a:schemeClr val="bg1">
                    <a:lumMod val="50000"/>
                  </a:schemeClr>
                </a:solidFill>
              </a:rPr>
              <a:t>   ernährungsbewussteren Lebensweise</a:t>
            </a:r>
          </a:p>
          <a:p>
            <a:pPr marL="0" indent="0">
              <a:buSzPct val="150000"/>
            </a:pPr>
            <a:endParaRPr lang="de-A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de-AT" sz="2400" dirty="0"/>
              <a:t>e</a:t>
            </a:r>
            <a:r>
              <a:rPr lang="de-AT" sz="2400" dirty="0" smtClean="0"/>
              <a:t>infacher Zugang zu den Angeboten</a:t>
            </a:r>
            <a:endParaRPr lang="de-A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SzPct val="150000"/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de-DE" sz="2400" dirty="0"/>
              <a:t>b</a:t>
            </a:r>
            <a:r>
              <a:rPr lang="de-DE" sz="2400" dirty="0" smtClean="0"/>
              <a:t>esondere </a:t>
            </a:r>
            <a:r>
              <a:rPr lang="de-DE" sz="2400" dirty="0"/>
              <a:t>Berücksichtigung von </a:t>
            </a:r>
            <a:r>
              <a:rPr lang="de-DE" sz="2400" b="1" dirty="0">
                <a:solidFill>
                  <a:schemeClr val="bg1">
                    <a:lumMod val="50000"/>
                  </a:schemeClr>
                </a:solidFill>
              </a:rPr>
              <a:t>Migrantinnen und Migranten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SzPct val="150000"/>
              <a:buFont typeface="Arial" panose="020B0604020202020204" pitchFamily="34" charset="0"/>
              <a:buChar char="•"/>
            </a:pPr>
            <a:endParaRPr lang="de-AT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39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sz="2800" dirty="0" err="1">
                <a:solidFill>
                  <a:srgbClr val="00B050"/>
                </a:solidFill>
              </a:rPr>
              <a:t>Workshopdesign</a:t>
            </a:r>
            <a:endParaRPr lang="de-AT" sz="28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800" dirty="0"/>
              <a:t>praxisbezogen – </a:t>
            </a:r>
          </a:p>
          <a:p>
            <a:pPr marL="0" indent="0"/>
            <a:endParaRPr lang="de-DE" sz="2800" dirty="0" smtClean="0">
              <a:solidFill>
                <a:srgbClr val="00B050"/>
              </a:solidFill>
            </a:endParaRPr>
          </a:p>
          <a:p>
            <a:pPr marL="0" indent="0"/>
            <a:r>
              <a:rPr lang="de-DE" sz="2800" dirty="0" smtClean="0">
                <a:solidFill>
                  <a:srgbClr val="00B050"/>
                </a:solidFill>
              </a:rPr>
              <a:t>Übung</a:t>
            </a:r>
            <a:r>
              <a:rPr lang="de-DE" sz="2800" dirty="0"/>
              <a:t>, </a:t>
            </a:r>
            <a:endParaRPr lang="de-DE" sz="2800" dirty="0" smtClean="0"/>
          </a:p>
          <a:p>
            <a:pPr marL="0" indent="0"/>
            <a:endParaRPr lang="de-DE" sz="2800" dirty="0"/>
          </a:p>
          <a:p>
            <a:pPr marL="0" indent="0"/>
            <a:r>
              <a:rPr lang="de-DE" sz="2800" dirty="0">
                <a:solidFill>
                  <a:srgbClr val="FFC000"/>
                </a:solidFill>
              </a:rPr>
              <a:t>Verkostungen</a:t>
            </a:r>
            <a:r>
              <a:rPr lang="de-DE" sz="2800" dirty="0"/>
              <a:t>, </a:t>
            </a:r>
            <a:endParaRPr lang="de-DE" sz="2800" dirty="0" smtClean="0"/>
          </a:p>
          <a:p>
            <a:pPr marL="0" indent="0"/>
            <a:endParaRPr lang="de-DE" sz="2800" dirty="0"/>
          </a:p>
          <a:p>
            <a:pPr marL="0" indent="0"/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Zeit für Fragen und Diskussionen</a:t>
            </a:r>
            <a:endParaRPr lang="de-AT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Picture 6" descr="H:\common\10_Projekte_Gesundheitsförderung\REVAN_Wien\9 Regelbetrieb\Räumlichkeiten\bilder\20150904_1551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521"/>
          <a:stretch/>
        </p:blipFill>
        <p:spPr bwMode="auto">
          <a:xfrm>
            <a:off x="4499992" y="1484784"/>
            <a:ext cx="3283015" cy="310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9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B050"/>
                </a:solidFill>
              </a:rPr>
              <a:t>Bewerbung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Folder, Plakate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hlinkClick r:id="rId2"/>
              </a:rPr>
              <a:t>www.wgkk.at</a:t>
            </a:r>
            <a:r>
              <a:rPr lang="de-AT" dirty="0" smtClean="0"/>
              <a:t>, </a:t>
            </a:r>
            <a:r>
              <a:rPr lang="de-DE" dirty="0" smtClean="0">
                <a:hlinkClick r:id="rId3"/>
              </a:rPr>
              <a:t>www.richtigessenvonanfangan.at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Aussendungen </a:t>
            </a:r>
            <a:r>
              <a:rPr lang="de-AT" dirty="0"/>
              <a:t>der WGKK (Wochengeld, Kinderbetreuungsgeld)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Gesundheitszentren der </a:t>
            </a:r>
            <a:r>
              <a:rPr lang="de-AT" dirty="0" smtClean="0"/>
              <a:t>WGKK, VHS in Wien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Krankenhäuser </a:t>
            </a:r>
            <a:endParaRPr lang="de-A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Hebammengremium </a:t>
            </a:r>
            <a:r>
              <a:rPr lang="de-AT" dirty="0"/>
              <a:t>Wien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Gynäkologinnen und Gynäkologen und Kinderärztinnen und Kinderärzte in Wien - </a:t>
            </a:r>
            <a:r>
              <a:rPr lang="de-AT" dirty="0"/>
              <a:t>Brief Ärztekammer Wien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Apotheken (Brief </a:t>
            </a:r>
            <a:r>
              <a:rPr lang="de-DE" dirty="0" smtClean="0"/>
              <a:t>Apothekerkammer </a:t>
            </a:r>
            <a:r>
              <a:rPr lang="de-DE" dirty="0"/>
              <a:t>Wien)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Einrichtungen und Vereine für Schwangere und Eltern (Stadt Wien und </a:t>
            </a:r>
            <a:r>
              <a:rPr lang="de-DE" dirty="0" smtClean="0"/>
              <a:t>Private)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Babyexpo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04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 smtClean="0">
                <a:solidFill>
                  <a:srgbClr val="00B050"/>
                </a:solidFill>
              </a:rPr>
              <a:t>Fokus Nr. 1 - Mehrsprachigkeit</a:t>
            </a:r>
            <a:endParaRPr lang="de-AT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Bewerbungsfolder in Deutsch, Türkisch, BKS und Englisch</a:t>
            </a:r>
          </a:p>
          <a:p>
            <a:pPr>
              <a:buFont typeface="Arial" panose="020B0604020202020204" pitchFamily="34" charset="0"/>
              <a:buChar char="•"/>
            </a:pPr>
            <a:endParaRPr lang="de-A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Trainerinnen mit Muttersprache in Türkisch und BKS</a:t>
            </a:r>
          </a:p>
          <a:p>
            <a:pPr>
              <a:buFont typeface="Arial" panose="020B0604020202020204" pitchFamily="34" charset="0"/>
              <a:buChar char="•"/>
            </a:pPr>
            <a:endParaRPr lang="de-A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Übersetzung der Präsentationen und Folder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55341"/>
            <a:ext cx="2185140" cy="30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1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DD99-FB73-594D-AA8C-E3EE837A556D}" type="datetime1">
              <a:rPr lang="en-US" smtClean="0"/>
              <a:pPr/>
              <a:t>12/3/2015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23C3-62A5-5B4B-A2DC-F03230BA1FA9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0" y="836712"/>
            <a:ext cx="3838659" cy="54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55" y="836713"/>
            <a:ext cx="3806453" cy="53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Bildschirmpräsentation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Office-Design</vt:lpstr>
      <vt:lpstr>Aus der Praxis berichtet –   Wie komme ich erfolgreich an meine Zielgruppe?  Mag. Michaela Markovic</vt:lpstr>
      <vt:lpstr>PowerPoint-Präsentation</vt:lpstr>
      <vt:lpstr>zwei kostenlose Workshopmodule</vt:lpstr>
      <vt:lpstr>Zielgruppe</vt:lpstr>
      <vt:lpstr>Ziel</vt:lpstr>
      <vt:lpstr>Workshopdesign</vt:lpstr>
      <vt:lpstr>Bewerbung</vt:lpstr>
      <vt:lpstr>Fokus Nr. 1 - Mehrsprachigkeit</vt:lpstr>
      <vt:lpstr>PowerPoint-Präsentation</vt:lpstr>
      <vt:lpstr>Warum?</vt:lpstr>
      <vt:lpstr>Mein Weg zur Zielgruppe</vt:lpstr>
      <vt:lpstr>Was braucht die Zielgruppe?</vt:lpstr>
      <vt:lpstr>Welche Botschaft braucht meine Zielgruppe</vt:lpstr>
      <vt:lpstr>Planung – Standard</vt:lpstr>
      <vt:lpstr>Zusammenfassung</vt:lpstr>
    </vt:vector>
  </TitlesOfParts>
  <Company>REISENBERGERDESIGN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Unternehmen Marc Gosewinkel</dc:title>
  <dc:creator>Roland Reisenberger</dc:creator>
  <cp:lastModifiedBy>Natascha Warzecha-Glajcar</cp:lastModifiedBy>
  <cp:revision>69</cp:revision>
  <dcterms:created xsi:type="dcterms:W3CDTF">2015-03-31T17:28:22Z</dcterms:created>
  <dcterms:modified xsi:type="dcterms:W3CDTF">2015-12-03T09:40:34Z</dcterms:modified>
</cp:coreProperties>
</file>