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5"/>
  </p:notesMasterIdLst>
  <p:handoutMasterIdLst>
    <p:handoutMasterId r:id="rId36"/>
  </p:handoutMasterIdLst>
  <p:sldIdLst>
    <p:sldId id="274" r:id="rId5"/>
    <p:sldId id="257" r:id="rId6"/>
    <p:sldId id="275" r:id="rId7"/>
    <p:sldId id="276" r:id="rId8"/>
    <p:sldId id="1097" r:id="rId9"/>
    <p:sldId id="1099" r:id="rId10"/>
    <p:sldId id="1098" r:id="rId11"/>
    <p:sldId id="1100" r:id="rId12"/>
    <p:sldId id="1033" r:id="rId13"/>
    <p:sldId id="1087" r:id="rId14"/>
    <p:sldId id="1088" r:id="rId15"/>
    <p:sldId id="1034" r:id="rId16"/>
    <p:sldId id="395" r:id="rId17"/>
    <p:sldId id="1101" r:id="rId18"/>
    <p:sldId id="1102" r:id="rId19"/>
    <p:sldId id="1008" r:id="rId20"/>
    <p:sldId id="398" r:id="rId21"/>
    <p:sldId id="1103" r:id="rId22"/>
    <p:sldId id="283" r:id="rId23"/>
    <p:sldId id="1084" r:id="rId24"/>
    <p:sldId id="370" r:id="rId25"/>
    <p:sldId id="358" r:id="rId26"/>
    <p:sldId id="1104" r:id="rId27"/>
    <p:sldId id="1079" r:id="rId28"/>
    <p:sldId id="259" r:id="rId29"/>
    <p:sldId id="1105" r:id="rId30"/>
    <p:sldId id="1064" r:id="rId31"/>
    <p:sldId id="1026" r:id="rId32"/>
    <p:sldId id="1059" r:id="rId33"/>
    <p:sldId id="260"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93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665" autoAdjust="0"/>
    <p:restoredTop sz="86818"/>
  </p:normalViewPr>
  <p:slideViewPr>
    <p:cSldViewPr snapToGrid="0">
      <p:cViewPr varScale="1">
        <p:scale>
          <a:sx n="113" d="100"/>
          <a:sy n="113" d="100"/>
        </p:scale>
        <p:origin x="1248" y="176"/>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p:cViewPr varScale="1">
        <p:scale>
          <a:sx n="88" d="100"/>
          <a:sy n="88" d="100"/>
        </p:scale>
        <p:origin x="3822"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umsplatzhalt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98FAD68-265A-4537-8260-88F6F85F7E62}" type="datetimeFigureOut">
              <a:rPr lang="en-US" smtClean="0"/>
              <a:t>11/22/21</a:t>
            </a:fld>
            <a:endParaRPr lang="en-US"/>
          </a:p>
        </p:txBody>
      </p:sp>
      <p:sp>
        <p:nvSpPr>
          <p:cNvPr id="4" name="Fußzeilenplatzhalt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Foliennummernplatzhalt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3171207-E3A5-438C-AB4B-DFBC30D4687A}" type="slidenum">
              <a:rPr lang="en-US" smtClean="0"/>
              <a:t>‹Nr.›</a:t>
            </a:fld>
            <a:endParaRPr lang="en-US"/>
          </a:p>
        </p:txBody>
      </p:sp>
    </p:spTree>
    <p:extLst>
      <p:ext uri="{BB962C8B-B14F-4D97-AF65-F5344CB8AC3E}">
        <p14:creationId xmlns:p14="http://schemas.microsoft.com/office/powerpoint/2010/main" val="15952918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BDCE22-31D2-E242-9C5D-48EBCE804FFD}" type="datetimeFigureOut">
              <a:rPr lang="de-DE" smtClean="0"/>
              <a:t>22.11.21</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de-DE"/>
              <a:t>Mastertextformat bearbeiten
Zweite Ebene
Dritte Ebene
Vierte Ebene
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698109-0AB2-A54B-A405-BB3D7DE96E8C}" type="slidenum">
              <a:rPr lang="de-DE" smtClean="0"/>
              <a:t>‹Nr.›</a:t>
            </a:fld>
            <a:endParaRPr lang="de-DE"/>
          </a:p>
        </p:txBody>
      </p:sp>
    </p:spTree>
    <p:extLst>
      <p:ext uri="{BB962C8B-B14F-4D97-AF65-F5344CB8AC3E}">
        <p14:creationId xmlns:p14="http://schemas.microsoft.com/office/powerpoint/2010/main" val="42838041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D698109-0AB2-A54B-A405-BB3D7DE96E8C}" type="slidenum">
              <a:rPr lang="de-DE" smtClean="0"/>
              <a:t>1</a:t>
            </a:fld>
            <a:endParaRPr lang="de-DE"/>
          </a:p>
        </p:txBody>
      </p:sp>
    </p:spTree>
    <p:extLst>
      <p:ext uri="{BB962C8B-B14F-4D97-AF65-F5344CB8AC3E}">
        <p14:creationId xmlns:p14="http://schemas.microsoft.com/office/powerpoint/2010/main" val="16422514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D698109-0AB2-A54B-A405-BB3D7DE96E8C}" type="slidenum">
              <a:rPr lang="de-DE" smtClean="0"/>
              <a:t>7</a:t>
            </a:fld>
            <a:endParaRPr lang="de-DE"/>
          </a:p>
        </p:txBody>
      </p:sp>
    </p:spTree>
    <p:extLst>
      <p:ext uri="{BB962C8B-B14F-4D97-AF65-F5344CB8AC3E}">
        <p14:creationId xmlns:p14="http://schemas.microsoft.com/office/powerpoint/2010/main" val="29160978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a:extLst>
              <a:ext uri="{FF2B5EF4-FFF2-40B4-BE49-F238E27FC236}">
                <a16:creationId xmlns:a16="http://schemas.microsoft.com/office/drawing/2014/main" id="{B282C266-A6AA-9140-9775-5E997616597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97974E7E-CC88-A44C-AC4D-67FDC953794E}" type="slidenum">
              <a:rPr lang="en-GB" altLang="de-DE"/>
              <a:pPr>
                <a:spcBef>
                  <a:spcPct val="0"/>
                </a:spcBef>
              </a:pPr>
              <a:t>16</a:t>
            </a:fld>
            <a:endParaRPr lang="en-GB" altLang="de-DE"/>
          </a:p>
        </p:txBody>
      </p:sp>
      <p:sp>
        <p:nvSpPr>
          <p:cNvPr id="30722" name="Rectangle 2">
            <a:extLst>
              <a:ext uri="{FF2B5EF4-FFF2-40B4-BE49-F238E27FC236}">
                <a16:creationId xmlns:a16="http://schemas.microsoft.com/office/drawing/2014/main" id="{CECE3C69-5FF7-9E4D-AE44-95C5D368AFC6}"/>
              </a:ext>
            </a:extLst>
          </p:cNvPr>
          <p:cNvSpPr>
            <a:spLocks noGrp="1" noRot="1" noChangeAspect="1" noChangeArrowheads="1" noTextEdit="1"/>
          </p:cNvSpPr>
          <p:nvPr>
            <p:ph type="sldImg"/>
          </p:nvPr>
        </p:nvSpPr>
        <p:spPr bwMode="auto">
          <a:xfrm>
            <a:off x="382588" y="685800"/>
            <a:ext cx="6096000" cy="34305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Rectangle 3">
            <a:extLst>
              <a:ext uri="{FF2B5EF4-FFF2-40B4-BE49-F238E27FC236}">
                <a16:creationId xmlns:a16="http://schemas.microsoft.com/office/drawing/2014/main" id="{41680E05-5277-3349-AE17-CDB6BED06EC8}"/>
              </a:ext>
            </a:extLst>
          </p:cNvPr>
          <p:cNvSpPr>
            <a:spLocks noGrp="1" noChangeArrowheads="1"/>
          </p:cNvSpPr>
          <p:nvPr>
            <p:ph type="body" idx="1"/>
          </p:nvPr>
        </p:nvSpPr>
        <p:spPr>
          <a:xfrm>
            <a:off x="684213" y="4341813"/>
            <a:ext cx="5489575" cy="4116387"/>
          </a:xfrm>
        </p:spPr>
        <p:txBody>
          <a:bodyPr/>
          <a:lstStyle/>
          <a:p>
            <a:pPr eaLnBrk="1" hangingPunct="1">
              <a:defRPr/>
            </a:pPr>
            <a:r>
              <a:rPr lang="en-GB">
                <a:cs typeface="+mn-cs"/>
              </a:rPr>
              <a:t>Vision for the future of pall medicine</a:t>
            </a:r>
          </a:p>
          <a:p>
            <a:pPr eaLnBrk="1" hangingPunct="1">
              <a:defRPr/>
            </a:pPr>
            <a:r>
              <a:rPr lang="en-GB">
                <a:cs typeface="+mn-cs"/>
              </a:rPr>
              <a:t>3 trajectories</a:t>
            </a:r>
          </a:p>
          <a:p>
            <a:pPr eaLnBrk="1" hangingPunct="1">
              <a:defRPr/>
            </a:pPr>
            <a:r>
              <a:rPr lang="en-GB">
                <a:cs typeface="+mn-cs"/>
              </a:rPr>
              <a:t>3 dimensions of need</a:t>
            </a:r>
          </a:p>
          <a:p>
            <a:pPr eaLnBrk="1" hangingPunct="1">
              <a:defRPr/>
            </a:pPr>
            <a:r>
              <a:rPr lang="en-GB">
                <a:cs typeface="+mn-cs"/>
              </a:rPr>
              <a:t>Hospice, hospital, and community including nursing homes</a:t>
            </a:r>
          </a:p>
          <a:p>
            <a:pPr eaLnBrk="1" hangingPunct="1">
              <a:defRPr/>
            </a:pPr>
            <a:r>
              <a:rPr lang="en-GB">
                <a:cs typeface="+mn-cs"/>
              </a:rPr>
              <a:t>Wide construct of palliative care</a:t>
            </a:r>
          </a:p>
          <a:p>
            <a:pPr eaLnBrk="1" hangingPunct="1">
              <a:defRPr/>
            </a:pPr>
            <a:endParaRPr lang="en-GB">
              <a:cs typeface="+mn-cs"/>
            </a:endParaRPr>
          </a:p>
          <a:p>
            <a:pPr eaLnBrk="1" hangingPunct="1">
              <a:defRPr/>
            </a:pPr>
            <a:r>
              <a:rPr lang="en-GB">
                <a:cs typeface="+mn-cs"/>
              </a:rPr>
              <a:t>But focus</a:t>
            </a:r>
          </a:p>
        </p:txBody>
      </p:sp>
    </p:spTree>
    <p:extLst>
      <p:ext uri="{BB962C8B-B14F-4D97-AF65-F5344CB8AC3E}">
        <p14:creationId xmlns:p14="http://schemas.microsoft.com/office/powerpoint/2010/main" val="33710268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Folienbildplatzhalter 1">
            <a:extLst>
              <a:ext uri="{FF2B5EF4-FFF2-40B4-BE49-F238E27FC236}">
                <a16:creationId xmlns:a16="http://schemas.microsoft.com/office/drawing/2014/main" id="{9AD252E3-165C-B04B-9630-3AB795D74271}"/>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2" name="Notizenplatzhalter 2">
            <a:extLst>
              <a:ext uri="{FF2B5EF4-FFF2-40B4-BE49-F238E27FC236}">
                <a16:creationId xmlns:a16="http://schemas.microsoft.com/office/drawing/2014/main" id="{11C036DF-339C-D749-9CD4-24323E4F2FA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ts val="3275"/>
              </a:lnSpc>
              <a:spcBef>
                <a:spcPts val="1175"/>
              </a:spcBef>
            </a:pPr>
            <a:r>
              <a:rPr lang="en-US" altLang="de-DE" i="1">
                <a:latin typeface="Arial" panose="020B0604020202020204" pitchFamily="34" charset="0"/>
                <a:ea typeface="ＭＳ Ｐゴシック" panose="020B0600070205080204" pitchFamily="34" charset="-128"/>
                <a:cs typeface="Arial" panose="020B0604020202020204" pitchFamily="34" charset="0"/>
              </a:rPr>
              <a:t>Elderly persons living alone represent one of the most impoverished and vulnerable parts of society.</a:t>
            </a:r>
          </a:p>
          <a:p>
            <a:pPr>
              <a:lnSpc>
                <a:spcPts val="3275"/>
              </a:lnSpc>
              <a:spcBef>
                <a:spcPts val="1175"/>
              </a:spcBef>
            </a:pPr>
            <a:r>
              <a:rPr lang="en-US" altLang="de-DE" i="1">
                <a:latin typeface="Arial" panose="020B0604020202020204" pitchFamily="34" charset="0"/>
                <a:ea typeface="ＭＳ Ｐゴシック" panose="020B0600070205080204" pitchFamily="34" charset="-128"/>
                <a:cs typeface="Arial" panose="020B0604020202020204" pitchFamily="34" charset="0"/>
              </a:rPr>
              <a:t>Factors include living environments, poverty, loneliness and social support.</a:t>
            </a:r>
          </a:p>
          <a:p>
            <a:pPr>
              <a:lnSpc>
                <a:spcPts val="3275"/>
              </a:lnSpc>
              <a:spcBef>
                <a:spcPts val="1175"/>
              </a:spcBef>
            </a:pPr>
            <a:r>
              <a:rPr lang="en-US" altLang="de-DE" i="1">
                <a:latin typeface="Arial" panose="020B0604020202020204" pitchFamily="34" charset="0"/>
                <a:ea typeface="ＭＳ Ｐゴシック" panose="020B0600070205080204" pitchFamily="34" charset="-128"/>
                <a:cs typeface="Arial" panose="020B0604020202020204" pitchFamily="34" charset="0"/>
              </a:rPr>
              <a:t>A deterioration of independence is not inevitable and not necessarily a function of aging. It may well be a sign of a heretofore untreated illness.</a:t>
            </a:r>
          </a:p>
          <a:p>
            <a:pPr>
              <a:lnSpc>
                <a:spcPts val="3275"/>
              </a:lnSpc>
              <a:spcBef>
                <a:spcPts val="1175"/>
              </a:spcBef>
            </a:pPr>
            <a:r>
              <a:rPr lang="en-GB" altLang="de-DE" i="1">
                <a:latin typeface="Arial" panose="020B0604020202020204" pitchFamily="34" charset="0"/>
                <a:ea typeface="ＭＳ Ｐゴシック" panose="020B0600070205080204" pitchFamily="34" charset="-128"/>
                <a:cs typeface="Arial" panose="020B0604020202020204" pitchFamily="34" charset="0"/>
              </a:rPr>
              <a:t>Most patients are admitted to hospital via ED which is one of the key points in the health and social care system.</a:t>
            </a:r>
          </a:p>
          <a:p>
            <a:endParaRPr lang="de-DE" altLang="de-DE">
              <a:ea typeface="ＭＳ Ｐゴシック" panose="020B0600070205080204" pitchFamily="34" charset="-128"/>
            </a:endParaRPr>
          </a:p>
        </p:txBody>
      </p:sp>
      <p:sp>
        <p:nvSpPr>
          <p:cNvPr id="40963" name="Foliennummernplatzhalter 3">
            <a:extLst>
              <a:ext uri="{FF2B5EF4-FFF2-40B4-BE49-F238E27FC236}">
                <a16:creationId xmlns:a16="http://schemas.microsoft.com/office/drawing/2014/main" id="{20A7B87B-1B37-F844-80B7-5EF4AE22094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0580C0AF-B2A9-6B40-91F0-F6609A9C3DA0}" type="slidenum">
              <a:rPr lang="de-DE" altLang="de-DE" sz="1200">
                <a:latin typeface="Calibri" panose="020F0502020204030204" pitchFamily="34" charset="0"/>
              </a:rPr>
              <a:pPr eaLnBrk="1" hangingPunct="1"/>
              <a:t>17</a:t>
            </a:fld>
            <a:endParaRPr lang="de-DE" altLang="de-DE" sz="1200">
              <a:latin typeface="Calibri" panose="020F0502020204030204" pitchFamily="34" charset="0"/>
            </a:endParaRPr>
          </a:p>
        </p:txBody>
      </p:sp>
    </p:spTree>
    <p:extLst>
      <p:ext uri="{BB962C8B-B14F-4D97-AF65-F5344CB8AC3E}">
        <p14:creationId xmlns:p14="http://schemas.microsoft.com/office/powerpoint/2010/main" val="14103956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a:extLst>
              <a:ext uri="{FF2B5EF4-FFF2-40B4-BE49-F238E27FC236}">
                <a16:creationId xmlns:a16="http://schemas.microsoft.com/office/drawing/2014/main" id="{C434CA87-A6E3-A943-BD16-429F07E4916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D4FF086D-9FCF-CC46-B5AD-21ED32DD0A00}" type="slidenum">
              <a:rPr lang="en-AU" altLang="de-DE" sz="1200"/>
              <a:pPr eaLnBrk="1" hangingPunct="1"/>
              <a:t>21</a:t>
            </a:fld>
            <a:endParaRPr lang="en-AU" altLang="de-DE" sz="1200"/>
          </a:p>
        </p:txBody>
      </p:sp>
      <p:sp>
        <p:nvSpPr>
          <p:cNvPr id="88066" name="Rectangle 2">
            <a:extLst>
              <a:ext uri="{FF2B5EF4-FFF2-40B4-BE49-F238E27FC236}">
                <a16:creationId xmlns:a16="http://schemas.microsoft.com/office/drawing/2014/main" id="{F76A9E32-08A4-C14C-B042-5038F660458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Rectangle 3">
            <a:extLst>
              <a:ext uri="{FF2B5EF4-FFF2-40B4-BE49-F238E27FC236}">
                <a16:creationId xmlns:a16="http://schemas.microsoft.com/office/drawing/2014/main" id="{C0AEDC24-F21A-D94E-9CE0-F4AEAED8F04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de-DE" dirty="0">
              <a:ea typeface="ＭＳ Ｐゴシック" panose="020B0600070205080204" pitchFamily="34" charset="-128"/>
            </a:endParaRPr>
          </a:p>
        </p:txBody>
      </p:sp>
    </p:spTree>
    <p:extLst>
      <p:ext uri="{BB962C8B-B14F-4D97-AF65-F5344CB8AC3E}">
        <p14:creationId xmlns:p14="http://schemas.microsoft.com/office/powerpoint/2010/main" val="4912933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D698109-0AB2-A54B-A405-BB3D7DE96E8C}" type="slidenum">
              <a:rPr lang="de-DE" smtClean="0"/>
              <a:t>23</a:t>
            </a:fld>
            <a:endParaRPr lang="de-DE"/>
          </a:p>
        </p:txBody>
      </p:sp>
    </p:spTree>
    <p:extLst>
      <p:ext uri="{BB962C8B-B14F-4D97-AF65-F5344CB8AC3E}">
        <p14:creationId xmlns:p14="http://schemas.microsoft.com/office/powerpoint/2010/main" val="27356915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Folienbildplatzhalter 1">
            <a:extLst>
              <a:ext uri="{FF2B5EF4-FFF2-40B4-BE49-F238E27FC236}">
                <a16:creationId xmlns:a16="http://schemas.microsoft.com/office/drawing/2014/main" id="{128B2866-4404-0545-8556-9013889A796C}"/>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8" name="Notizenplatzhalter 2">
            <a:extLst>
              <a:ext uri="{FF2B5EF4-FFF2-40B4-BE49-F238E27FC236}">
                <a16:creationId xmlns:a16="http://schemas.microsoft.com/office/drawing/2014/main" id="{B2D1FC32-EE8D-7E43-86CB-B18290234D8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de-DE">
                <a:ea typeface="ＭＳ Ｐゴシック" panose="020B0600070205080204" pitchFamily="34" charset="-128"/>
              </a:rPr>
              <a:t>The prevention, diagnosis, and treatment of long-term conditions – the psychological and social aspects of living with long-term conditions</a:t>
            </a:r>
          </a:p>
          <a:p>
            <a:endParaRPr lang="en-US" altLang="de-DE">
              <a:ea typeface="ＭＳ Ｐゴシック" panose="020B0600070205080204" pitchFamily="34" charset="-128"/>
            </a:endParaRPr>
          </a:p>
          <a:p>
            <a:r>
              <a:rPr lang="en-US" altLang="de-DE">
                <a:ea typeface="ＭＳ Ｐゴシック" panose="020B0600070205080204" pitchFamily="34" charset="-128"/>
              </a:rPr>
              <a:t>The role of service users and carers, including how to support self-</a:t>
            </a:r>
          </a:p>
          <a:p>
            <a:r>
              <a:rPr lang="en-US" altLang="de-DE">
                <a:ea typeface="ＭＳ Ｐゴシック" panose="020B0600070205080204" pitchFamily="34" charset="-128"/>
              </a:rPr>
              <a:t>management – the needs of caregivers – how to work in different locations, including homes and community</a:t>
            </a:r>
          </a:p>
          <a:p>
            <a:r>
              <a:rPr lang="en-US" altLang="de-DE">
                <a:ea typeface="ＭＳ Ｐゴシック" panose="020B0600070205080204" pitchFamily="34" charset="-128"/>
              </a:rPr>
              <a:t>facilities</a:t>
            </a:r>
          </a:p>
          <a:p>
            <a:endParaRPr lang="en-US" altLang="de-DE">
              <a:ea typeface="ＭＳ Ｐゴシック" panose="020B0600070205080204" pitchFamily="34" charset="-128"/>
            </a:endParaRPr>
          </a:p>
          <a:p>
            <a:r>
              <a:rPr lang="en-US" altLang="de-DE">
                <a:ea typeface="ＭＳ Ｐゴシック" panose="020B0600070205080204" pitchFamily="34" charset="-128"/>
              </a:rPr>
              <a:t> the roles of different professionals and service providers</a:t>
            </a:r>
          </a:p>
          <a:p>
            <a:r>
              <a:rPr lang="en-US" altLang="de-DE">
                <a:ea typeface="ＭＳ Ｐゴシック" panose="020B0600070205080204" pitchFamily="34" charset="-128"/>
              </a:rPr>
              <a:t>relationship building and listening skills – teamwork and shared care, including how to work across organizations</a:t>
            </a:r>
          </a:p>
          <a:p>
            <a:r>
              <a:rPr lang="en-US" altLang="de-DE">
                <a:ea typeface="ＭＳ Ｐゴシック" panose="020B0600070205080204" pitchFamily="34" charset="-128"/>
              </a:rPr>
              <a:t>and specialities</a:t>
            </a:r>
          </a:p>
          <a:p>
            <a:endParaRPr lang="en-US" altLang="de-DE">
              <a:ea typeface="ＭＳ Ｐゴシック" panose="020B0600070205080204" pitchFamily="34" charset="-128"/>
            </a:endParaRPr>
          </a:p>
          <a:p>
            <a:r>
              <a:rPr lang="en-US" altLang="de-DE">
                <a:ea typeface="ＭＳ Ｐゴシック" panose="020B0600070205080204" pitchFamily="34" charset="-128"/>
              </a:rPr>
              <a:t> how to support service users by telephone, email, or video links</a:t>
            </a:r>
          </a:p>
          <a:p>
            <a:r>
              <a:rPr lang="en-US" altLang="de-DE">
                <a:ea typeface="ＭＳ Ｐゴシック" panose="020B0600070205080204" pitchFamily="34" charset="-128"/>
              </a:rPr>
              <a:t>– using integrated medical records to store and share information</a:t>
            </a:r>
          </a:p>
          <a:p>
            <a:endParaRPr lang="en-US" altLang="de-DE">
              <a:ea typeface="ＭＳ Ｐゴシック" panose="020B0600070205080204" pitchFamily="34" charset="-128"/>
            </a:endParaRPr>
          </a:p>
          <a:p>
            <a:r>
              <a:rPr lang="en-US" altLang="de-DE">
                <a:ea typeface="ＭＳ Ｐゴシック" panose="020B0600070205080204" pitchFamily="34" charset="-128"/>
              </a:rPr>
              <a:t>risk stratification and taking a public health perspective – project management, quality assessment and data analysis skills.</a:t>
            </a:r>
          </a:p>
          <a:p>
            <a:endParaRPr lang="en-US" altLang="de-DE">
              <a:ea typeface="ＭＳ Ｐゴシック" panose="020B0600070205080204" pitchFamily="34" charset="-128"/>
            </a:endParaRPr>
          </a:p>
          <a:p>
            <a:endParaRPr lang="de-DE" altLang="de-DE">
              <a:ea typeface="ＭＳ Ｐゴシック" panose="020B0600070205080204" pitchFamily="34" charset="-128"/>
            </a:endParaRPr>
          </a:p>
        </p:txBody>
      </p:sp>
      <p:sp>
        <p:nvSpPr>
          <p:cNvPr id="65539" name="Foliennummernplatzhalter 3">
            <a:extLst>
              <a:ext uri="{FF2B5EF4-FFF2-40B4-BE49-F238E27FC236}">
                <a16:creationId xmlns:a16="http://schemas.microsoft.com/office/drawing/2014/main" id="{7DE8B519-D8E2-0A41-95B0-F061449A8E7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460F7BD7-31FF-C34B-8452-D763DA43F617}" type="slidenum">
              <a:rPr lang="de-DE" altLang="de-DE" sz="1200">
                <a:latin typeface="Calibri" panose="020F0502020204030204" pitchFamily="34" charset="0"/>
              </a:rPr>
              <a:pPr eaLnBrk="1" hangingPunct="1"/>
              <a:t>24</a:t>
            </a:fld>
            <a:endParaRPr lang="de-DE" altLang="de-DE" sz="1200">
              <a:latin typeface="Calibri" panose="020F0502020204030204" pitchFamily="34" charset="0"/>
            </a:endParaRPr>
          </a:p>
        </p:txBody>
      </p:sp>
    </p:spTree>
    <p:extLst>
      <p:ext uri="{BB962C8B-B14F-4D97-AF65-F5344CB8AC3E}">
        <p14:creationId xmlns:p14="http://schemas.microsoft.com/office/powerpoint/2010/main" val="30760208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4">
    <p:spTree>
      <p:nvGrpSpPr>
        <p:cNvPr id="1" name=""/>
        <p:cNvGrpSpPr/>
        <p:nvPr/>
      </p:nvGrpSpPr>
      <p:grpSpPr>
        <a:xfrm>
          <a:off x="0" y="0"/>
          <a:ext cx="0" cy="0"/>
          <a:chOff x="0" y="0"/>
          <a:chExt cx="0" cy="0"/>
        </a:xfrm>
      </p:grpSpPr>
      <p:pic>
        <p:nvPicPr>
          <p:cNvPr id="7" name="Grafi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5374" y="0"/>
            <a:ext cx="3691866" cy="6858000"/>
          </a:xfrm>
          <a:prstGeom prst="rect">
            <a:avLst/>
          </a:prstGeom>
        </p:spPr>
      </p:pic>
    </p:spTree>
    <p:extLst>
      <p:ext uri="{BB962C8B-B14F-4D97-AF65-F5344CB8AC3E}">
        <p14:creationId xmlns:p14="http://schemas.microsoft.com/office/powerpoint/2010/main" val="8606524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1">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de-DE" dirty="0"/>
              <a:t>Titelmasterformat durch Klicken bearbeiten</a:t>
            </a:r>
            <a:endParaRPr lang="en-US" dirty="0"/>
          </a:p>
        </p:txBody>
      </p:sp>
      <p:sp>
        <p:nvSpPr>
          <p:cNvPr id="3" name="Content Placeholder 2"/>
          <p:cNvSpPr>
            <a:spLocks noGrp="1"/>
          </p:cNvSpPr>
          <p:nvPr>
            <p:ph idx="1"/>
          </p:nvPr>
        </p:nvSpPr>
        <p:spPr/>
        <p:txBody>
          <a:body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11/22/21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pic>
        <p:nvPicPr>
          <p:cNvPr id="7" name="Grafik 6">
            <a:extLst>
              <a:ext uri="{FF2B5EF4-FFF2-40B4-BE49-F238E27FC236}">
                <a16:creationId xmlns:a16="http://schemas.microsoft.com/office/drawing/2014/main" id="{74F0CBEC-6C8D-434A-A80D-60C78F9723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54301" y="6293249"/>
            <a:ext cx="1338962" cy="407964"/>
          </a:xfrm>
          <a:prstGeom prst="rect">
            <a:avLst/>
          </a:prstGeom>
        </p:spPr>
      </p:pic>
    </p:spTree>
    <p:extLst>
      <p:ext uri="{BB962C8B-B14F-4D97-AF65-F5344CB8AC3E}">
        <p14:creationId xmlns:p14="http://schemas.microsoft.com/office/powerpoint/2010/main" val="38170951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 und Inhalt-2">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de-DE" dirty="0"/>
              <a:t>Titelmasterformat durch Klicken bearbeiten</a:t>
            </a:r>
            <a:endParaRPr lang="en-US" dirty="0"/>
          </a:p>
        </p:txBody>
      </p:sp>
      <p:sp>
        <p:nvSpPr>
          <p:cNvPr id="3" name="Content Placeholder 2"/>
          <p:cNvSpPr>
            <a:spLocks noGrp="1"/>
          </p:cNvSpPr>
          <p:nvPr>
            <p:ph idx="1"/>
          </p:nvPr>
        </p:nvSpPr>
        <p:spPr/>
        <p:txBody>
          <a:body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11/22/21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pic>
        <p:nvPicPr>
          <p:cNvPr id="9" name="Grafik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28663" y="609600"/>
            <a:ext cx="1115213" cy="911929"/>
          </a:xfrm>
          <a:prstGeom prst="rect">
            <a:avLst/>
          </a:prstGeom>
        </p:spPr>
      </p:pic>
    </p:spTree>
    <p:extLst>
      <p:ext uri="{BB962C8B-B14F-4D97-AF65-F5344CB8AC3E}">
        <p14:creationId xmlns:p14="http://schemas.microsoft.com/office/powerpoint/2010/main" val="8190882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11/22/21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‹Nr.›</a:t>
            </a:fld>
            <a:endParaRPr lang="en-US" dirty="0"/>
          </a:p>
        </p:txBody>
      </p:sp>
      <p:pic>
        <p:nvPicPr>
          <p:cNvPr id="9" name="Grafik 8">
            <a:extLst>
              <a:ext uri="{FF2B5EF4-FFF2-40B4-BE49-F238E27FC236}">
                <a16:creationId xmlns:a16="http://schemas.microsoft.com/office/drawing/2014/main" id="{FA7B0CC1-BD31-CF42-958C-21FB3EA8BC15}"/>
              </a:ext>
            </a:extLst>
          </p:cNvPr>
          <p:cNvPicPr>
            <a:picLocks noChangeAspect="1"/>
          </p:cNvPicPr>
          <p:nvPr userDrawn="1"/>
        </p:nvPicPr>
        <p:blipFill>
          <a:blip r:embed="rId2"/>
          <a:stretch>
            <a:fillRect/>
          </a:stretch>
        </p:blipFill>
        <p:spPr>
          <a:xfrm>
            <a:off x="5429250" y="3225800"/>
            <a:ext cx="1333500" cy="406400"/>
          </a:xfrm>
          <a:prstGeom prst="rect">
            <a:avLst/>
          </a:prstGeom>
        </p:spPr>
      </p:pic>
      <p:pic>
        <p:nvPicPr>
          <p:cNvPr id="11" name="Grafik 10">
            <a:extLst>
              <a:ext uri="{FF2B5EF4-FFF2-40B4-BE49-F238E27FC236}">
                <a16:creationId xmlns:a16="http://schemas.microsoft.com/office/drawing/2014/main" id="{DBF5C6D6-4423-3D42-84FB-746AD7D02BE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4301" y="6293249"/>
            <a:ext cx="1338962" cy="407964"/>
          </a:xfrm>
          <a:prstGeom prst="rect">
            <a:avLst/>
          </a:prstGeom>
        </p:spPr>
      </p:pic>
    </p:spTree>
    <p:extLst>
      <p:ext uri="{BB962C8B-B14F-4D97-AF65-F5344CB8AC3E}">
        <p14:creationId xmlns:p14="http://schemas.microsoft.com/office/powerpoint/2010/main" val="42820865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Kontakt-1">
    <p:spTree>
      <p:nvGrpSpPr>
        <p:cNvPr id="1" name=""/>
        <p:cNvGrpSpPr/>
        <p:nvPr/>
      </p:nvGrpSpPr>
      <p:grpSpPr>
        <a:xfrm>
          <a:off x="0" y="0"/>
          <a:ext cx="0" cy="0"/>
          <a:chOff x="0" y="0"/>
          <a:chExt cx="0" cy="0"/>
        </a:xfrm>
      </p:grpSpPr>
      <p:sp>
        <p:nvSpPr>
          <p:cNvPr id="8" name="Text Placeholder 3"/>
          <p:cNvSpPr>
            <a:spLocks noGrp="1"/>
          </p:cNvSpPr>
          <p:nvPr>
            <p:ph type="body" sz="half" idx="2"/>
          </p:nvPr>
        </p:nvSpPr>
        <p:spPr>
          <a:xfrm>
            <a:off x="774153" y="2669492"/>
            <a:ext cx="3854528" cy="2584449"/>
          </a:xfrm>
        </p:spPr>
        <p:txBody>
          <a:bodyPr>
            <a:normAutofit/>
          </a:bodyPr>
          <a:lstStyle>
            <a:lvl1pPr marL="0" indent="0">
              <a:buNone/>
              <a:defRPr sz="2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de-DE" dirty="0"/>
              <a:t>Formatvorlagen des Textmasters bearbeiten</a:t>
            </a:r>
          </a:p>
        </p:txBody>
      </p:sp>
      <p:sp>
        <p:nvSpPr>
          <p:cNvPr id="2" name="Title 1"/>
          <p:cNvSpPr>
            <a:spLocks noGrp="1"/>
          </p:cNvSpPr>
          <p:nvPr>
            <p:ph type="title" hasCustomPrompt="1"/>
          </p:nvPr>
        </p:nvSpPr>
        <p:spPr>
          <a:xfrm>
            <a:off x="774153" y="1384150"/>
            <a:ext cx="4475578" cy="1122381"/>
          </a:xfrm>
        </p:spPr>
        <p:txBody>
          <a:bodyPr anchor="ctr">
            <a:normAutofit/>
          </a:bodyPr>
          <a:lstStyle>
            <a:lvl1pPr algn="l">
              <a:defRPr sz="4400" b="0" cap="none"/>
            </a:lvl1pPr>
          </a:lstStyle>
          <a:p>
            <a:r>
              <a:rPr lang="de-DE" dirty="0"/>
              <a:t>KONTAKT</a:t>
            </a:r>
            <a:endParaRPr lang="en-US" dirty="0"/>
          </a:p>
        </p:txBody>
      </p:sp>
      <p:pic>
        <p:nvPicPr>
          <p:cNvPr id="6" name="Grafik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5374" y="0"/>
            <a:ext cx="3691866" cy="6858000"/>
          </a:xfrm>
          <a:prstGeom prst="rect">
            <a:avLst/>
          </a:prstGeom>
        </p:spPr>
      </p:pic>
    </p:spTree>
    <p:extLst>
      <p:ext uri="{BB962C8B-B14F-4D97-AF65-F5344CB8AC3E}">
        <p14:creationId xmlns:p14="http://schemas.microsoft.com/office/powerpoint/2010/main" val="39178299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945B6C-DBE4-D04D-9141-BC0170FC1AB8}"/>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19B177F0-D767-484C-812B-F72140F1B88D}"/>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3F27A8DB-1777-2A43-A5B3-FD25FA647A18}"/>
              </a:ext>
            </a:extLst>
          </p:cNvPr>
          <p:cNvSpPr>
            <a:spLocks noGrp="1"/>
          </p:cNvSpPr>
          <p:nvPr>
            <p:ph type="dt" sz="half" idx="10"/>
          </p:nvPr>
        </p:nvSpPr>
        <p:spPr/>
        <p:txBody>
          <a:bodyPr/>
          <a:lstStyle/>
          <a:p>
            <a:fld id="{F2C96469-2DAF-6D48-8291-C6E4EC6D83B5}" type="datetimeFigureOut">
              <a:rPr lang="de-DE" smtClean="0"/>
              <a:t>22.11.21</a:t>
            </a:fld>
            <a:endParaRPr lang="de-DE"/>
          </a:p>
        </p:txBody>
      </p:sp>
      <p:sp>
        <p:nvSpPr>
          <p:cNvPr id="5" name="Fußzeilenplatzhalter 4">
            <a:extLst>
              <a:ext uri="{FF2B5EF4-FFF2-40B4-BE49-F238E27FC236}">
                <a16:creationId xmlns:a16="http://schemas.microsoft.com/office/drawing/2014/main" id="{1D53DE51-6D2C-FA43-AAFE-2D99AD737AB1}"/>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F704F941-F0C8-A14B-B242-DEAC418B500B}"/>
              </a:ext>
            </a:extLst>
          </p:cNvPr>
          <p:cNvSpPr>
            <a:spLocks noGrp="1"/>
          </p:cNvSpPr>
          <p:nvPr>
            <p:ph type="sldNum" sz="quarter" idx="12"/>
          </p:nvPr>
        </p:nvSpPr>
        <p:spPr/>
        <p:txBody>
          <a:bodyPr/>
          <a:lstStyle/>
          <a:p>
            <a:fld id="{F7A4D11E-5510-5B45-87E1-89EB30911BA3}" type="slidenum">
              <a:rPr lang="de-DE" smtClean="0"/>
              <a:t>‹Nr.›</a:t>
            </a:fld>
            <a:endParaRPr lang="de-DE"/>
          </a:p>
        </p:txBody>
      </p:sp>
      <p:pic>
        <p:nvPicPr>
          <p:cNvPr id="7" name="Grafik 6">
            <a:extLst>
              <a:ext uri="{FF2B5EF4-FFF2-40B4-BE49-F238E27FC236}">
                <a16:creationId xmlns:a16="http://schemas.microsoft.com/office/drawing/2014/main" id="{032110D3-C756-FD42-B61F-2C08107B7DC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54301" y="6293249"/>
            <a:ext cx="1338962" cy="407964"/>
          </a:xfrm>
          <a:prstGeom prst="rect">
            <a:avLst/>
          </a:prstGeom>
        </p:spPr>
      </p:pic>
    </p:spTree>
    <p:extLst>
      <p:ext uri="{BB962C8B-B14F-4D97-AF65-F5344CB8AC3E}">
        <p14:creationId xmlns:p14="http://schemas.microsoft.com/office/powerpoint/2010/main" val="8056568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2392D1FC-206D-EB4C-9741-D3BE8E0E5672}"/>
              </a:ext>
            </a:extLst>
          </p:cNvPr>
          <p:cNvSpPr>
            <a:spLocks noGrp="1"/>
          </p:cNvSpPr>
          <p:nvPr>
            <p:ph type="dt" sz="half" idx="10"/>
          </p:nvPr>
        </p:nvSpPr>
        <p:spPr/>
        <p:txBody>
          <a:bodyPr/>
          <a:lstStyle/>
          <a:p>
            <a:fld id="{F2C96469-2DAF-6D48-8291-C6E4EC6D83B5}" type="datetimeFigureOut">
              <a:rPr lang="de-DE" smtClean="0"/>
              <a:t>22.11.21</a:t>
            </a:fld>
            <a:endParaRPr lang="de-DE"/>
          </a:p>
        </p:txBody>
      </p:sp>
      <p:sp>
        <p:nvSpPr>
          <p:cNvPr id="3" name="Fußzeilenplatzhalter 2">
            <a:extLst>
              <a:ext uri="{FF2B5EF4-FFF2-40B4-BE49-F238E27FC236}">
                <a16:creationId xmlns:a16="http://schemas.microsoft.com/office/drawing/2014/main" id="{79A95819-5083-D940-9C17-0D753172E638}"/>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2D44A673-7D61-764A-8305-1305B2370E72}"/>
              </a:ext>
            </a:extLst>
          </p:cNvPr>
          <p:cNvSpPr>
            <a:spLocks noGrp="1"/>
          </p:cNvSpPr>
          <p:nvPr>
            <p:ph type="sldNum" sz="quarter" idx="12"/>
          </p:nvPr>
        </p:nvSpPr>
        <p:spPr/>
        <p:txBody>
          <a:bodyPr/>
          <a:lstStyle/>
          <a:p>
            <a:fld id="{F7A4D11E-5510-5B45-87E1-89EB30911BA3}" type="slidenum">
              <a:rPr lang="de-DE" smtClean="0"/>
              <a:t>‹Nr.›</a:t>
            </a:fld>
            <a:endParaRPr lang="de-DE"/>
          </a:p>
        </p:txBody>
      </p:sp>
      <p:pic>
        <p:nvPicPr>
          <p:cNvPr id="5" name="Grafik 4">
            <a:extLst>
              <a:ext uri="{FF2B5EF4-FFF2-40B4-BE49-F238E27FC236}">
                <a16:creationId xmlns:a16="http://schemas.microsoft.com/office/drawing/2014/main" id="{E3570C48-9CE8-FD4B-BA13-419911AFBAF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54301" y="6293249"/>
            <a:ext cx="1338962" cy="407964"/>
          </a:xfrm>
          <a:prstGeom prst="rect">
            <a:avLst/>
          </a:prstGeom>
        </p:spPr>
      </p:pic>
    </p:spTree>
    <p:extLst>
      <p:ext uri="{BB962C8B-B14F-4D97-AF65-F5344CB8AC3E}">
        <p14:creationId xmlns:p14="http://schemas.microsoft.com/office/powerpoint/2010/main" val="32300721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F5D4B6-5077-644E-8F36-A363BA10ED8F}"/>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9C8F23C2-B4E4-2345-A436-682A83823D3B}"/>
              </a:ext>
            </a:extLst>
          </p:cNvPr>
          <p:cNvSpPr>
            <a:spLocks noGrp="1"/>
          </p:cNvSpPr>
          <p:nvPr>
            <p:ph type="dt" sz="half" idx="10"/>
          </p:nvPr>
        </p:nvSpPr>
        <p:spPr/>
        <p:txBody>
          <a:bodyPr/>
          <a:lstStyle/>
          <a:p>
            <a:fld id="{F2C96469-2DAF-6D48-8291-C6E4EC6D83B5}" type="datetimeFigureOut">
              <a:rPr lang="de-DE" smtClean="0"/>
              <a:t>22.11.21</a:t>
            </a:fld>
            <a:endParaRPr lang="de-DE"/>
          </a:p>
        </p:txBody>
      </p:sp>
      <p:sp>
        <p:nvSpPr>
          <p:cNvPr id="4" name="Fußzeilenplatzhalter 3">
            <a:extLst>
              <a:ext uri="{FF2B5EF4-FFF2-40B4-BE49-F238E27FC236}">
                <a16:creationId xmlns:a16="http://schemas.microsoft.com/office/drawing/2014/main" id="{741ECA85-966B-FA4B-8F11-2909A0339EE2}"/>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ACC1B74A-7D51-714F-9668-ABDFF6731258}"/>
              </a:ext>
            </a:extLst>
          </p:cNvPr>
          <p:cNvSpPr>
            <a:spLocks noGrp="1"/>
          </p:cNvSpPr>
          <p:nvPr>
            <p:ph type="sldNum" sz="quarter" idx="12"/>
          </p:nvPr>
        </p:nvSpPr>
        <p:spPr/>
        <p:txBody>
          <a:bodyPr/>
          <a:lstStyle/>
          <a:p>
            <a:fld id="{F7A4D11E-5510-5B45-87E1-89EB30911BA3}" type="slidenum">
              <a:rPr lang="de-DE" smtClean="0"/>
              <a:t>‹Nr.›</a:t>
            </a:fld>
            <a:endParaRPr lang="de-DE"/>
          </a:p>
        </p:txBody>
      </p:sp>
      <p:pic>
        <p:nvPicPr>
          <p:cNvPr id="6" name="Grafik 5">
            <a:extLst>
              <a:ext uri="{FF2B5EF4-FFF2-40B4-BE49-F238E27FC236}">
                <a16:creationId xmlns:a16="http://schemas.microsoft.com/office/drawing/2014/main" id="{2A4FDC87-2559-7F42-9AC3-E13EE173761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54301" y="6293249"/>
            <a:ext cx="1338962" cy="407964"/>
          </a:xfrm>
          <a:prstGeom prst="rect">
            <a:avLst/>
          </a:prstGeom>
        </p:spPr>
      </p:pic>
    </p:spTree>
    <p:extLst>
      <p:ext uri="{BB962C8B-B14F-4D97-AF65-F5344CB8AC3E}">
        <p14:creationId xmlns:p14="http://schemas.microsoft.com/office/powerpoint/2010/main" val="30644586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tif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77334" y="609600"/>
            <a:ext cx="8596668" cy="911929"/>
          </a:xfrm>
          <a:prstGeom prst="rect">
            <a:avLst/>
          </a:prstGeom>
        </p:spPr>
        <p:txBody>
          <a:bodyPr vert="horz" lIns="91440" tIns="45720" rIns="91440" bIns="45720" rtlCol="0" anchor="t">
            <a:normAutofit/>
          </a:bodyPr>
          <a:lstStyle/>
          <a:p>
            <a:r>
              <a:rPr lang="de-DE" dirty="0"/>
              <a:t>Titelmasterformat durch Klicken bearbeiten</a:t>
            </a:r>
            <a:endParaRPr lang="en-US" dirty="0"/>
          </a:p>
        </p:txBody>
      </p:sp>
      <p:sp>
        <p:nvSpPr>
          <p:cNvPr id="3" name="Text Placeholder 2"/>
          <p:cNvSpPr>
            <a:spLocks noGrp="1"/>
          </p:cNvSpPr>
          <p:nvPr>
            <p:ph type="body" idx="1"/>
          </p:nvPr>
        </p:nvSpPr>
        <p:spPr>
          <a:xfrm>
            <a:off x="677334" y="1738184"/>
            <a:ext cx="8596668" cy="4245513"/>
          </a:xfrm>
          <a:prstGeom prst="rect">
            <a:avLst/>
          </a:prstGeom>
        </p:spPr>
        <p:txBody>
          <a:bodyPr vert="horz" lIns="91440" tIns="45720" rIns="91440" bIns="45720" rtlCol="0">
            <a:normAutofit/>
          </a:body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latin typeface="+mn-lt"/>
              </a:defRPr>
            </a:lvl1pPr>
          </a:lstStyle>
          <a:p>
            <a:fld id="{B61BEF0D-F0BB-DE4B-95CE-6DB70DBA9567}" type="datetimeFigureOut">
              <a:rPr lang="en-US" smtClean="0"/>
              <a:pPr/>
              <a:t>11/22/21</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latin typeface="+mn-lt"/>
                <a:cs typeface="Calibri" panose="020F0502020204030204" pitchFamily="34" charset="0"/>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rgbClr val="007934"/>
                </a:solidFill>
                <a:latin typeface="+mn-lt"/>
                <a:cs typeface="Calibri" panose="020F0502020204030204" pitchFamily="34" charset="0"/>
              </a:defRPr>
            </a:lvl1pPr>
          </a:lstStyle>
          <a:p>
            <a:fld id="{D57F1E4F-1CFF-5643-939E-217C01CDF565}" type="slidenum">
              <a:rPr lang="en-US" smtClean="0"/>
              <a:pPr/>
              <a:t>‹Nr.›</a:t>
            </a:fld>
            <a:endParaRPr lang="en-US" dirty="0"/>
          </a:p>
        </p:txBody>
      </p:sp>
      <p:pic>
        <p:nvPicPr>
          <p:cNvPr id="8" name="Grafik 7"/>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728663" y="609600"/>
            <a:ext cx="1115213" cy="911929"/>
          </a:xfrm>
          <a:prstGeom prst="rect">
            <a:avLst/>
          </a:prstGeom>
        </p:spPr>
      </p:pic>
      <p:pic>
        <p:nvPicPr>
          <p:cNvPr id="9" name="Grafik 8"/>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699981" y="0"/>
            <a:ext cx="1492019" cy="6858000"/>
          </a:xfrm>
          <a:prstGeom prst="rect">
            <a:avLst/>
          </a:prstGeom>
        </p:spPr>
      </p:pic>
    </p:spTree>
    <p:extLst>
      <p:ext uri="{BB962C8B-B14F-4D97-AF65-F5344CB8AC3E}">
        <p14:creationId xmlns:p14="http://schemas.microsoft.com/office/powerpoint/2010/main" val="5424325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l" defTabSz="457200" rtl="0" eaLnBrk="1" latinLnBrk="0" hangingPunct="1">
        <a:spcBef>
          <a:spcPct val="0"/>
        </a:spcBef>
        <a:buNone/>
        <a:defRPr sz="3600" kern="1200">
          <a:solidFill>
            <a:srgbClr val="007934"/>
          </a:solidFill>
          <a:latin typeface="+mj-lt"/>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lnSpc>
          <a:spcPct val="100000"/>
        </a:lnSpc>
        <a:spcBef>
          <a:spcPts val="1000"/>
        </a:spcBef>
        <a:spcAft>
          <a:spcPts val="0"/>
        </a:spcAft>
        <a:buClr>
          <a:srgbClr val="34B233"/>
        </a:buClr>
        <a:buSzPct val="80000"/>
        <a:buFont typeface="Wingdings 3" charset="2"/>
        <a:buChar char=""/>
        <a:defRPr sz="2800" kern="1200">
          <a:solidFill>
            <a:schemeClr val="tx1">
              <a:lumMod val="75000"/>
              <a:lumOff val="25000"/>
            </a:schemeClr>
          </a:solidFill>
          <a:latin typeface="+mn-lt"/>
          <a:ea typeface="+mn-ea"/>
          <a:cs typeface="Calibri" panose="020F0502020204030204" pitchFamily="34" charset="0"/>
        </a:defRPr>
      </a:lvl1pPr>
      <a:lvl2pPr marL="742950" indent="-285750" algn="l" defTabSz="457200" rtl="0" eaLnBrk="1" latinLnBrk="0" hangingPunct="1">
        <a:lnSpc>
          <a:spcPct val="100000"/>
        </a:lnSpc>
        <a:spcBef>
          <a:spcPts val="1000"/>
        </a:spcBef>
        <a:spcAft>
          <a:spcPts val="0"/>
        </a:spcAft>
        <a:buClr>
          <a:srgbClr val="34B233"/>
        </a:buClr>
        <a:buSzPct val="80000"/>
        <a:buFont typeface="Wingdings 3" charset="2"/>
        <a:buChar char=""/>
        <a:defRPr sz="2400" kern="1200">
          <a:solidFill>
            <a:schemeClr val="tx1">
              <a:lumMod val="75000"/>
              <a:lumOff val="25000"/>
            </a:schemeClr>
          </a:solidFill>
          <a:latin typeface="+mn-lt"/>
          <a:ea typeface="+mn-ea"/>
          <a:cs typeface="Calibri" panose="020F0502020204030204" pitchFamily="34" charset="0"/>
        </a:defRPr>
      </a:lvl2pPr>
      <a:lvl3pPr marL="1143000" indent="-228600" algn="l" defTabSz="457200" rtl="0" eaLnBrk="1" latinLnBrk="0" hangingPunct="1">
        <a:lnSpc>
          <a:spcPct val="100000"/>
        </a:lnSpc>
        <a:spcBef>
          <a:spcPts val="1000"/>
        </a:spcBef>
        <a:spcAft>
          <a:spcPts val="0"/>
        </a:spcAft>
        <a:buClr>
          <a:srgbClr val="34B233"/>
        </a:buClr>
        <a:buSzPct val="80000"/>
        <a:buFont typeface="Wingdings 3" charset="2"/>
        <a:buChar char=""/>
        <a:defRPr sz="2000" kern="1200">
          <a:solidFill>
            <a:schemeClr val="tx1">
              <a:lumMod val="75000"/>
              <a:lumOff val="25000"/>
            </a:schemeClr>
          </a:solidFill>
          <a:latin typeface="+mn-lt"/>
          <a:ea typeface="+mn-ea"/>
          <a:cs typeface="Calibri" panose="020F0502020204030204" pitchFamily="34" charset="0"/>
        </a:defRPr>
      </a:lvl3pPr>
      <a:lvl4pPr marL="1600200" indent="-228600" algn="l" defTabSz="457200" rtl="0" eaLnBrk="1" latinLnBrk="0" hangingPunct="1">
        <a:lnSpc>
          <a:spcPct val="100000"/>
        </a:lnSpc>
        <a:spcBef>
          <a:spcPts val="1000"/>
        </a:spcBef>
        <a:spcAft>
          <a:spcPts val="0"/>
        </a:spcAft>
        <a:buClr>
          <a:srgbClr val="34B233"/>
        </a:buClr>
        <a:buSzPct val="80000"/>
        <a:buFont typeface="Wingdings 3" charset="2"/>
        <a:buChar char=""/>
        <a:defRPr sz="1600" kern="1200">
          <a:solidFill>
            <a:schemeClr val="tx1">
              <a:lumMod val="75000"/>
              <a:lumOff val="25000"/>
            </a:schemeClr>
          </a:solidFill>
          <a:latin typeface="+mn-lt"/>
          <a:ea typeface="+mn-ea"/>
          <a:cs typeface="Calibri" panose="020F0502020204030204" pitchFamily="34" charset="0"/>
        </a:defRPr>
      </a:lvl4pPr>
      <a:lvl5pPr marL="2057400" indent="-228600" algn="l" defTabSz="457200" rtl="0" eaLnBrk="1" latinLnBrk="0" hangingPunct="1">
        <a:lnSpc>
          <a:spcPct val="100000"/>
        </a:lnSpc>
        <a:spcBef>
          <a:spcPts val="1000"/>
        </a:spcBef>
        <a:spcAft>
          <a:spcPts val="0"/>
        </a:spcAft>
        <a:buClr>
          <a:srgbClr val="34B233"/>
        </a:buClr>
        <a:buSzPct val="80000"/>
        <a:buFont typeface="Wingdings 3" charset="2"/>
        <a:buChar char=""/>
        <a:defRPr sz="1600" kern="1200">
          <a:solidFill>
            <a:schemeClr val="tx1">
              <a:lumMod val="75000"/>
              <a:lumOff val="25000"/>
            </a:schemeClr>
          </a:solidFill>
          <a:latin typeface="+mn-lt"/>
          <a:ea typeface="+mn-ea"/>
          <a:cs typeface="Calibri" panose="020F0502020204030204" pitchFamily="34"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jpeg"/><Relationship Id="rId18" Type="http://schemas.openxmlformats.org/officeDocument/2006/relationships/image" Target="../media/image21.png"/><Relationship Id="rId3" Type="http://schemas.openxmlformats.org/officeDocument/2006/relationships/image" Target="../media/image6.png"/><Relationship Id="rId7" Type="http://schemas.openxmlformats.org/officeDocument/2006/relationships/image" Target="../media/image10.jpeg"/><Relationship Id="rId12" Type="http://schemas.openxmlformats.org/officeDocument/2006/relationships/image" Target="../media/image15.png"/><Relationship Id="rId17" Type="http://schemas.openxmlformats.org/officeDocument/2006/relationships/image" Target="../media/image20.png"/><Relationship Id="rId2" Type="http://schemas.openxmlformats.org/officeDocument/2006/relationships/notesSlide" Target="../notesSlides/notesSlide1.xml"/><Relationship Id="rId16" Type="http://schemas.openxmlformats.org/officeDocument/2006/relationships/image" Target="../media/image19.png"/><Relationship Id="rId20" Type="http://schemas.openxmlformats.org/officeDocument/2006/relationships/image" Target="../media/image23.jpeg"/><Relationship Id="rId1" Type="http://schemas.openxmlformats.org/officeDocument/2006/relationships/slideLayout" Target="../slideLayouts/slideLayout1.xml"/><Relationship Id="rId6" Type="http://schemas.openxmlformats.org/officeDocument/2006/relationships/image" Target="../media/image9.jpe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jpeg"/></Relationships>
</file>

<file path=ppt/slides/_rels/slide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5.xml"/><Relationship Id="rId5" Type="http://schemas.openxmlformats.org/officeDocument/2006/relationships/hyperlink" Target="mailto:regina.roller-wirnsberger@medunigraz.at" TargetMode="External"/><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E4BAF302-3FB2-B749-BD35-32FFB8617A43}"/>
              </a:ext>
            </a:extLst>
          </p:cNvPr>
          <p:cNvSpPr/>
          <p:nvPr/>
        </p:nvSpPr>
        <p:spPr>
          <a:xfrm>
            <a:off x="115911" y="-100013"/>
            <a:ext cx="9144000" cy="151288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de-DE">
              <a:solidFill>
                <a:schemeClr val="bg1"/>
              </a:solidFill>
              <a:ea typeface="ＭＳ Ｐゴシック" charset="0"/>
              <a:cs typeface="ＭＳ Ｐゴシック" charset="0"/>
            </a:endParaRPr>
          </a:p>
        </p:txBody>
      </p:sp>
      <p:grpSp>
        <p:nvGrpSpPr>
          <p:cNvPr id="9" name="Gruppierung 127">
            <a:extLst>
              <a:ext uri="{FF2B5EF4-FFF2-40B4-BE49-F238E27FC236}">
                <a16:creationId xmlns:a16="http://schemas.microsoft.com/office/drawing/2014/main" id="{E3EE0769-DD55-574A-B4C7-F952DEFC49FE}"/>
              </a:ext>
            </a:extLst>
          </p:cNvPr>
          <p:cNvGrpSpPr>
            <a:grpSpLocks/>
          </p:cNvGrpSpPr>
          <p:nvPr/>
        </p:nvGrpSpPr>
        <p:grpSpPr bwMode="auto">
          <a:xfrm>
            <a:off x="-846114" y="-2100263"/>
            <a:ext cx="13158318" cy="9039226"/>
            <a:chOff x="-1041400" y="-2099733"/>
            <a:chExt cx="14254511" cy="9038601"/>
          </a:xfrm>
        </p:grpSpPr>
        <p:pic>
          <p:nvPicPr>
            <p:cNvPr id="10" name="Bild 125">
              <a:extLst>
                <a:ext uri="{FF2B5EF4-FFF2-40B4-BE49-F238E27FC236}">
                  <a16:creationId xmlns:a16="http://schemas.microsoft.com/office/drawing/2014/main" id="{06BAE652-BF8A-E042-B78D-D342B6100A2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2469" y="-2099733"/>
              <a:ext cx="11472740" cy="5314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Bild 122">
              <a:extLst>
                <a:ext uri="{FF2B5EF4-FFF2-40B4-BE49-F238E27FC236}">
                  <a16:creationId xmlns:a16="http://schemas.microsoft.com/office/drawing/2014/main" id="{D2464773-8BF4-4246-9AA3-1940757BBA6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6323346">
              <a:off x="5376802" y="679799"/>
              <a:ext cx="1104888" cy="1238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Bild 117">
              <a:extLst>
                <a:ext uri="{FF2B5EF4-FFF2-40B4-BE49-F238E27FC236}">
                  <a16:creationId xmlns:a16="http://schemas.microsoft.com/office/drawing/2014/main" id="{D250B74A-9B25-5642-9B1A-064A82A953A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633685">
              <a:off x="4278797" y="1108390"/>
              <a:ext cx="992870" cy="1064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Bild 86">
              <a:extLst>
                <a:ext uri="{FF2B5EF4-FFF2-40B4-BE49-F238E27FC236}">
                  <a16:creationId xmlns:a16="http://schemas.microsoft.com/office/drawing/2014/main" id="{AFF968CD-9184-F84A-B694-DA9492D35DF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flipH="1">
              <a:off x="-119707" y="6091741"/>
              <a:ext cx="13332818" cy="840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Bild 94">
              <a:extLst>
                <a:ext uri="{FF2B5EF4-FFF2-40B4-BE49-F238E27FC236}">
                  <a16:creationId xmlns:a16="http://schemas.microsoft.com/office/drawing/2014/main" id="{BEDE6753-A620-3C40-951A-DD7E90BE3BB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10133243">
              <a:off x="2260856" y="4290200"/>
              <a:ext cx="891860" cy="92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Bild 67">
              <a:extLst>
                <a:ext uri="{FF2B5EF4-FFF2-40B4-BE49-F238E27FC236}">
                  <a16:creationId xmlns:a16="http://schemas.microsoft.com/office/drawing/2014/main" id="{44A88890-65A8-5C48-95D8-2D6E1DEB672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8690027">
              <a:off x="1989550" y="3715729"/>
              <a:ext cx="648139" cy="486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Bild 66">
              <a:extLst>
                <a:ext uri="{FF2B5EF4-FFF2-40B4-BE49-F238E27FC236}">
                  <a16:creationId xmlns:a16="http://schemas.microsoft.com/office/drawing/2014/main" id="{7F6CF438-6FCA-6243-AB7D-CD0C8B8FA04D}"/>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12018" y="470386"/>
              <a:ext cx="979531" cy="734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Bild 65">
              <a:extLst>
                <a:ext uri="{FF2B5EF4-FFF2-40B4-BE49-F238E27FC236}">
                  <a16:creationId xmlns:a16="http://schemas.microsoft.com/office/drawing/2014/main" id="{5AF641F0-49BE-FB4B-B65A-B1EED52FB1D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7740854">
              <a:off x="3218703" y="4068812"/>
              <a:ext cx="1060454" cy="790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Bild 63">
              <a:extLst>
                <a:ext uri="{FF2B5EF4-FFF2-40B4-BE49-F238E27FC236}">
                  <a16:creationId xmlns:a16="http://schemas.microsoft.com/office/drawing/2014/main" id="{A3A225E3-E47E-1F42-B4BA-6105C843433B}"/>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1467027">
              <a:off x="1800230" y="2584903"/>
              <a:ext cx="770944" cy="879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Bild 60">
              <a:extLst>
                <a:ext uri="{FF2B5EF4-FFF2-40B4-BE49-F238E27FC236}">
                  <a16:creationId xmlns:a16="http://schemas.microsoft.com/office/drawing/2014/main" id="{AD20FD06-B6C0-EA4E-AA9F-87611FCBEC2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1929182">
              <a:off x="2465509" y="783382"/>
              <a:ext cx="1003096" cy="1062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Bild 59">
              <a:extLst>
                <a:ext uri="{FF2B5EF4-FFF2-40B4-BE49-F238E27FC236}">
                  <a16:creationId xmlns:a16="http://schemas.microsoft.com/office/drawing/2014/main" id="{60645C49-1775-2B4F-952B-D969525797DC}"/>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7564566">
              <a:off x="638583" y="816147"/>
              <a:ext cx="1006123" cy="1059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Bild 61">
              <a:extLst>
                <a:ext uri="{FF2B5EF4-FFF2-40B4-BE49-F238E27FC236}">
                  <a16:creationId xmlns:a16="http://schemas.microsoft.com/office/drawing/2014/main" id="{3A8D1C5E-E536-6A4B-B34A-ADA18F108027}"/>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9256932">
              <a:off x="3675175" y="1470907"/>
              <a:ext cx="753740" cy="798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Bild 12">
              <a:extLst>
                <a:ext uri="{FF2B5EF4-FFF2-40B4-BE49-F238E27FC236}">
                  <a16:creationId xmlns:a16="http://schemas.microsoft.com/office/drawing/2014/main" id="{01D370DE-1828-C648-84E9-D4E26F0E37FF}"/>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946451">
              <a:off x="3582774" y="1899900"/>
              <a:ext cx="598925" cy="683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Bild 13">
              <a:extLst>
                <a:ext uri="{FF2B5EF4-FFF2-40B4-BE49-F238E27FC236}">
                  <a16:creationId xmlns:a16="http://schemas.microsoft.com/office/drawing/2014/main" id="{40119CC5-E88C-BC49-A32E-3E4F5CEC5E32}"/>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946451">
              <a:off x="-314359" y="2651251"/>
              <a:ext cx="598925" cy="683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Bild 14">
              <a:extLst>
                <a:ext uri="{FF2B5EF4-FFF2-40B4-BE49-F238E27FC236}">
                  <a16:creationId xmlns:a16="http://schemas.microsoft.com/office/drawing/2014/main" id="{7DE54317-275A-5041-8E6D-CFD4B701B65A}"/>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946451">
              <a:off x="31940" y="634680"/>
              <a:ext cx="598925" cy="683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Bild 15">
              <a:extLst>
                <a:ext uri="{FF2B5EF4-FFF2-40B4-BE49-F238E27FC236}">
                  <a16:creationId xmlns:a16="http://schemas.microsoft.com/office/drawing/2014/main" id="{25A072BA-411F-3847-AD5B-F4B41A034ADD}"/>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946451">
              <a:off x="31938" y="2109055"/>
              <a:ext cx="598925" cy="683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Bild 19">
              <a:extLst>
                <a:ext uri="{FF2B5EF4-FFF2-40B4-BE49-F238E27FC236}">
                  <a16:creationId xmlns:a16="http://schemas.microsoft.com/office/drawing/2014/main" id="{B829BEBE-644B-7943-B704-D41380DD0F44}"/>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946451">
              <a:off x="1910575" y="1223312"/>
              <a:ext cx="598925" cy="683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Bild 20">
              <a:extLst>
                <a:ext uri="{FF2B5EF4-FFF2-40B4-BE49-F238E27FC236}">
                  <a16:creationId xmlns:a16="http://schemas.microsoft.com/office/drawing/2014/main" id="{4585C120-467A-EF40-9CF3-1C16313A286D}"/>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946451">
              <a:off x="412726" y="3330950"/>
              <a:ext cx="598925" cy="683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Bild 21">
              <a:extLst>
                <a:ext uri="{FF2B5EF4-FFF2-40B4-BE49-F238E27FC236}">
                  <a16:creationId xmlns:a16="http://schemas.microsoft.com/office/drawing/2014/main" id="{6273ACC9-BE56-F74C-9B6B-673E0F4E9E19}"/>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946451">
              <a:off x="1387464" y="2733237"/>
              <a:ext cx="598925" cy="683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Bild 9">
              <a:extLst>
                <a:ext uri="{FF2B5EF4-FFF2-40B4-BE49-F238E27FC236}">
                  <a16:creationId xmlns:a16="http://schemas.microsoft.com/office/drawing/2014/main" id="{9FEB6A85-DADF-1241-B91E-1E52A0FBF937}"/>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946451">
              <a:off x="1387464" y="2109054"/>
              <a:ext cx="598925" cy="683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Bild 8">
              <a:extLst>
                <a:ext uri="{FF2B5EF4-FFF2-40B4-BE49-F238E27FC236}">
                  <a16:creationId xmlns:a16="http://schemas.microsoft.com/office/drawing/2014/main" id="{17EDC548-E435-3C4B-ADE1-AB8856366F96}"/>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946451">
              <a:off x="3053183" y="812860"/>
              <a:ext cx="598925" cy="683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Bild 7">
              <a:extLst>
                <a:ext uri="{FF2B5EF4-FFF2-40B4-BE49-F238E27FC236}">
                  <a16:creationId xmlns:a16="http://schemas.microsoft.com/office/drawing/2014/main" id="{EDED16EF-1A49-EA43-90F5-4C91705CE6F9}"/>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946451">
              <a:off x="2672149" y="1495725"/>
              <a:ext cx="598925" cy="683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Bild 10">
              <a:extLst>
                <a:ext uri="{FF2B5EF4-FFF2-40B4-BE49-F238E27FC236}">
                  <a16:creationId xmlns:a16="http://schemas.microsoft.com/office/drawing/2014/main" id="{4D3FF8CC-CC81-8D4C-B73A-691EA903883C}"/>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946451">
              <a:off x="3312979" y="2250589"/>
              <a:ext cx="598925" cy="683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Bild 6">
              <a:extLst>
                <a:ext uri="{FF2B5EF4-FFF2-40B4-BE49-F238E27FC236}">
                  <a16:creationId xmlns:a16="http://schemas.microsoft.com/office/drawing/2014/main" id="{CFA99A5C-E674-F944-B4D0-25413DDCC1B8}"/>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946451">
              <a:off x="3693766" y="1377023"/>
              <a:ext cx="598925" cy="683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Bild 3">
              <a:extLst>
                <a:ext uri="{FF2B5EF4-FFF2-40B4-BE49-F238E27FC236}">
                  <a16:creationId xmlns:a16="http://schemas.microsoft.com/office/drawing/2014/main" id="{DEE64E8C-E6CF-654C-9AC7-CBAFB36EC514}"/>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041400" y="-51388"/>
              <a:ext cx="4771486" cy="6743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Bild 4">
              <a:extLst>
                <a:ext uri="{FF2B5EF4-FFF2-40B4-BE49-F238E27FC236}">
                  <a16:creationId xmlns:a16="http://schemas.microsoft.com/office/drawing/2014/main" id="{87D85173-D1E3-3F43-AC00-6934A3CEC6E4}"/>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394305" y="3485357"/>
              <a:ext cx="484197" cy="552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Bild 5">
              <a:extLst>
                <a:ext uri="{FF2B5EF4-FFF2-40B4-BE49-F238E27FC236}">
                  <a16:creationId xmlns:a16="http://schemas.microsoft.com/office/drawing/2014/main" id="{FEA98041-2100-6749-B40C-C984A01E7ABA}"/>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946451">
              <a:off x="4093696" y="4375070"/>
              <a:ext cx="598925" cy="390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Bild 11">
              <a:extLst>
                <a:ext uri="{FF2B5EF4-FFF2-40B4-BE49-F238E27FC236}">
                  <a16:creationId xmlns:a16="http://schemas.microsoft.com/office/drawing/2014/main" id="{9289FEC8-76B6-F54C-8C4F-8F804543D366}"/>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946451">
              <a:off x="5158182" y="4338896"/>
              <a:ext cx="369741" cy="42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Bild 16">
              <a:extLst>
                <a:ext uri="{FF2B5EF4-FFF2-40B4-BE49-F238E27FC236}">
                  <a16:creationId xmlns:a16="http://schemas.microsoft.com/office/drawing/2014/main" id="{7902B2F2-50F0-434E-9C92-7BC35CE304C8}"/>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946451">
              <a:off x="4750615" y="2352382"/>
              <a:ext cx="382671" cy="436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Bild 17">
              <a:extLst>
                <a:ext uri="{FF2B5EF4-FFF2-40B4-BE49-F238E27FC236}">
                  <a16:creationId xmlns:a16="http://schemas.microsoft.com/office/drawing/2014/main" id="{1CA666F2-A121-B141-BCBD-A3613F99C654}"/>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5569641">
              <a:off x="4065086" y="1033819"/>
              <a:ext cx="399980" cy="453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Bild 18">
              <a:extLst>
                <a:ext uri="{FF2B5EF4-FFF2-40B4-BE49-F238E27FC236}">
                  <a16:creationId xmlns:a16="http://schemas.microsoft.com/office/drawing/2014/main" id="{186AE857-5374-8743-BA95-436F514AA402}"/>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2040936">
              <a:off x="3894981" y="2708220"/>
              <a:ext cx="474175" cy="541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Bild 22">
              <a:extLst>
                <a:ext uri="{FF2B5EF4-FFF2-40B4-BE49-F238E27FC236}">
                  <a16:creationId xmlns:a16="http://schemas.microsoft.com/office/drawing/2014/main" id="{9AA53068-FD39-8F47-B95E-7E2B6AF8D3C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4942473">
              <a:off x="1008035" y="1708153"/>
              <a:ext cx="596209" cy="53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Bild 23">
              <a:extLst>
                <a:ext uri="{FF2B5EF4-FFF2-40B4-BE49-F238E27FC236}">
                  <a16:creationId xmlns:a16="http://schemas.microsoft.com/office/drawing/2014/main" id="{6DF653C2-0113-1A4B-BD59-33262E8DA70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2380714">
              <a:off x="3165788" y="2872290"/>
              <a:ext cx="706061" cy="636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Bild 25">
              <a:extLst>
                <a:ext uri="{FF2B5EF4-FFF2-40B4-BE49-F238E27FC236}">
                  <a16:creationId xmlns:a16="http://schemas.microsoft.com/office/drawing/2014/main" id="{8FEF76A5-3255-A94D-9316-A7A89727081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2432393">
              <a:off x="298102" y="3780856"/>
              <a:ext cx="859924" cy="775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Bild 26">
              <a:extLst>
                <a:ext uri="{FF2B5EF4-FFF2-40B4-BE49-F238E27FC236}">
                  <a16:creationId xmlns:a16="http://schemas.microsoft.com/office/drawing/2014/main" id="{0B279C97-278A-EF4A-A946-CE0727CF830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749088">
              <a:off x="1078888" y="4213119"/>
              <a:ext cx="454504" cy="409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Bild 27">
              <a:extLst>
                <a:ext uri="{FF2B5EF4-FFF2-40B4-BE49-F238E27FC236}">
                  <a16:creationId xmlns:a16="http://schemas.microsoft.com/office/drawing/2014/main" id="{D13F4CC1-D077-0C44-BA89-700A219704D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flipH="1">
              <a:off x="1610494" y="3532987"/>
              <a:ext cx="577377" cy="520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Bild 28">
              <a:extLst>
                <a:ext uri="{FF2B5EF4-FFF2-40B4-BE49-F238E27FC236}">
                  <a16:creationId xmlns:a16="http://schemas.microsoft.com/office/drawing/2014/main" id="{E5135D83-251C-A340-8C16-EC97DD3DEE9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04379" y="3852952"/>
              <a:ext cx="597071" cy="538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Bild 29">
              <a:extLst>
                <a:ext uri="{FF2B5EF4-FFF2-40B4-BE49-F238E27FC236}">
                  <a16:creationId xmlns:a16="http://schemas.microsoft.com/office/drawing/2014/main" id="{FAB3273D-E729-8941-9643-455745F31C5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86122" y="1591734"/>
              <a:ext cx="792379" cy="714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Bild 30">
              <a:extLst>
                <a:ext uri="{FF2B5EF4-FFF2-40B4-BE49-F238E27FC236}">
                  <a16:creationId xmlns:a16="http://schemas.microsoft.com/office/drawing/2014/main" id="{DA0378D6-AA9D-D044-8B9C-650A801B2D6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25411" y="3861712"/>
              <a:ext cx="577650" cy="521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Bild 31">
              <a:extLst>
                <a:ext uri="{FF2B5EF4-FFF2-40B4-BE49-F238E27FC236}">
                  <a16:creationId xmlns:a16="http://schemas.microsoft.com/office/drawing/2014/main" id="{819B240B-BB02-A14B-8048-0AD0FA89C4F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4195219">
              <a:off x="4026177" y="1715410"/>
              <a:ext cx="580022" cy="520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Bild 33">
              <a:extLst>
                <a:ext uri="{FF2B5EF4-FFF2-40B4-BE49-F238E27FC236}">
                  <a16:creationId xmlns:a16="http://schemas.microsoft.com/office/drawing/2014/main" id="{7898A6FE-89A2-664E-AA55-8B29C5E302F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1298" y="5993472"/>
              <a:ext cx="890900" cy="803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Bild 24">
              <a:extLst>
                <a:ext uri="{FF2B5EF4-FFF2-40B4-BE49-F238E27FC236}">
                  <a16:creationId xmlns:a16="http://schemas.microsoft.com/office/drawing/2014/main" id="{FAE4F8FB-7181-9843-BCF6-963A8A9DD55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109851">
              <a:off x="3502660" y="2684239"/>
              <a:ext cx="658411" cy="758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Bild 34">
              <a:extLst>
                <a:ext uri="{FF2B5EF4-FFF2-40B4-BE49-F238E27FC236}">
                  <a16:creationId xmlns:a16="http://schemas.microsoft.com/office/drawing/2014/main" id="{27FD7874-A043-014C-99A9-EEC0EE2F92E6}"/>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rot="-8822371">
              <a:off x="337539" y="2865961"/>
              <a:ext cx="949129" cy="713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Bild 35">
              <a:extLst>
                <a:ext uri="{FF2B5EF4-FFF2-40B4-BE49-F238E27FC236}">
                  <a16:creationId xmlns:a16="http://schemas.microsoft.com/office/drawing/2014/main" id="{1663A24B-7604-C349-BE90-3C5967B58455}"/>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rot="-8822371">
              <a:off x="-254290" y="1467335"/>
              <a:ext cx="949129" cy="713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Bild 36">
              <a:extLst>
                <a:ext uri="{FF2B5EF4-FFF2-40B4-BE49-F238E27FC236}">
                  <a16:creationId xmlns:a16="http://schemas.microsoft.com/office/drawing/2014/main" id="{E9D2B1CE-64EC-C341-A132-09EEFECDF78C}"/>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rot="-8822371">
              <a:off x="-446710" y="3516126"/>
              <a:ext cx="531083" cy="399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Bild 37">
              <a:extLst>
                <a:ext uri="{FF2B5EF4-FFF2-40B4-BE49-F238E27FC236}">
                  <a16:creationId xmlns:a16="http://schemas.microsoft.com/office/drawing/2014/main" id="{BEEC26B9-405E-DB49-B442-1E7E0D54539C}"/>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rot="-8822371">
              <a:off x="-637093" y="2294557"/>
              <a:ext cx="531083" cy="399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Bild 38">
              <a:extLst>
                <a:ext uri="{FF2B5EF4-FFF2-40B4-BE49-F238E27FC236}">
                  <a16:creationId xmlns:a16="http://schemas.microsoft.com/office/drawing/2014/main" id="{0B086210-5DDC-DD4F-8357-6CBA1F91F8DC}"/>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rot="-8822371">
              <a:off x="904359" y="3254186"/>
              <a:ext cx="531083" cy="399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Bild 39">
              <a:extLst>
                <a:ext uri="{FF2B5EF4-FFF2-40B4-BE49-F238E27FC236}">
                  <a16:creationId xmlns:a16="http://schemas.microsoft.com/office/drawing/2014/main" id="{D45769DB-9068-D74E-8266-A128C03EE6E9}"/>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rot="-8822371">
              <a:off x="16227" y="3598112"/>
              <a:ext cx="531083" cy="399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Bild 40">
              <a:extLst>
                <a:ext uri="{FF2B5EF4-FFF2-40B4-BE49-F238E27FC236}">
                  <a16:creationId xmlns:a16="http://schemas.microsoft.com/office/drawing/2014/main" id="{C020FC4B-EAC9-6649-8A17-8AFF82A1E11D}"/>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rot="-8822371">
              <a:off x="1460608" y="2009247"/>
              <a:ext cx="458762" cy="345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Bild 41">
              <a:extLst>
                <a:ext uri="{FF2B5EF4-FFF2-40B4-BE49-F238E27FC236}">
                  <a16:creationId xmlns:a16="http://schemas.microsoft.com/office/drawing/2014/main" id="{4DFE73B8-5ECB-1A44-9AEC-1485CFC69A8B}"/>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rot="-8822371">
              <a:off x="4337871" y="3756663"/>
              <a:ext cx="401915" cy="300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Bild 42">
              <a:extLst>
                <a:ext uri="{FF2B5EF4-FFF2-40B4-BE49-F238E27FC236}">
                  <a16:creationId xmlns:a16="http://schemas.microsoft.com/office/drawing/2014/main" id="{70260DAC-EA4C-FE4E-9AB8-8974AF01ECA7}"/>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rot="9886046">
              <a:off x="4823369" y="4791457"/>
              <a:ext cx="560933" cy="4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Bild 43">
              <a:extLst>
                <a:ext uri="{FF2B5EF4-FFF2-40B4-BE49-F238E27FC236}">
                  <a16:creationId xmlns:a16="http://schemas.microsoft.com/office/drawing/2014/main" id="{4AEA1E9F-C983-B347-A39A-42F9405DE91F}"/>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rot="9549533">
              <a:off x="4808125" y="3669453"/>
              <a:ext cx="488125" cy="367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Bild 44">
              <a:extLst>
                <a:ext uri="{FF2B5EF4-FFF2-40B4-BE49-F238E27FC236}">
                  <a16:creationId xmlns:a16="http://schemas.microsoft.com/office/drawing/2014/main" id="{C4E8C623-2EA0-2845-988B-0BEF8328DB38}"/>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rot="7998511">
              <a:off x="4431170" y="5037558"/>
              <a:ext cx="621761" cy="464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Bild 45">
              <a:extLst>
                <a:ext uri="{FF2B5EF4-FFF2-40B4-BE49-F238E27FC236}">
                  <a16:creationId xmlns:a16="http://schemas.microsoft.com/office/drawing/2014/main" id="{C4A76E8F-E8DE-F54A-AF42-994DA0164E40}"/>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rot="9801928">
              <a:off x="4062981" y="1382521"/>
              <a:ext cx="531083" cy="399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Bild 46">
              <a:extLst>
                <a:ext uri="{FF2B5EF4-FFF2-40B4-BE49-F238E27FC236}">
                  <a16:creationId xmlns:a16="http://schemas.microsoft.com/office/drawing/2014/main" id="{2C82EF16-815C-7141-BBF9-46CE1DA74305}"/>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rot="-8822371">
              <a:off x="777804" y="1357828"/>
              <a:ext cx="531083" cy="399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Bild 48">
              <a:extLst>
                <a:ext uri="{FF2B5EF4-FFF2-40B4-BE49-F238E27FC236}">
                  <a16:creationId xmlns:a16="http://schemas.microsoft.com/office/drawing/2014/main" id="{002061E4-E930-7F4D-9E1E-9D65D6BE31AD}"/>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rot="-8822371">
              <a:off x="3068675" y="1530993"/>
              <a:ext cx="531083" cy="399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Bild 49">
              <a:extLst>
                <a:ext uri="{FF2B5EF4-FFF2-40B4-BE49-F238E27FC236}">
                  <a16:creationId xmlns:a16="http://schemas.microsoft.com/office/drawing/2014/main" id="{AA073C39-34C1-D641-9C9B-4DC231EEAC0A}"/>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rot="-8822371">
              <a:off x="2251315" y="1014557"/>
              <a:ext cx="531083" cy="399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Bild 50">
              <a:extLst>
                <a:ext uri="{FF2B5EF4-FFF2-40B4-BE49-F238E27FC236}">
                  <a16:creationId xmlns:a16="http://schemas.microsoft.com/office/drawing/2014/main" id="{BF9F18C1-5051-094F-A7CD-6A414AE8FC9D}"/>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rot="9851058">
              <a:off x="4942519" y="2158462"/>
              <a:ext cx="393513" cy="29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 name="Bild 51">
              <a:extLst>
                <a:ext uri="{FF2B5EF4-FFF2-40B4-BE49-F238E27FC236}">
                  <a16:creationId xmlns:a16="http://schemas.microsoft.com/office/drawing/2014/main" id="{5943225F-29D2-3B4C-B174-AF81008F94E4}"/>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rot="7762226">
              <a:off x="4333720" y="2182401"/>
              <a:ext cx="426469" cy="318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Bild 52">
              <a:extLst>
                <a:ext uri="{FF2B5EF4-FFF2-40B4-BE49-F238E27FC236}">
                  <a16:creationId xmlns:a16="http://schemas.microsoft.com/office/drawing/2014/main" id="{4F7E58EC-83FE-4547-8F32-C3CF94F7B589}"/>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rot="8470579">
              <a:off x="2133905" y="2464692"/>
              <a:ext cx="531083" cy="399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 name="Bild 53">
              <a:extLst>
                <a:ext uri="{FF2B5EF4-FFF2-40B4-BE49-F238E27FC236}">
                  <a16:creationId xmlns:a16="http://schemas.microsoft.com/office/drawing/2014/main" id="{757D0024-8B02-894B-9FCC-12900CA079A8}"/>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rot="10296476">
              <a:off x="4162412" y="3331492"/>
              <a:ext cx="366447" cy="275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 name="Bild 54">
              <a:extLst>
                <a:ext uri="{FF2B5EF4-FFF2-40B4-BE49-F238E27FC236}">
                  <a16:creationId xmlns:a16="http://schemas.microsoft.com/office/drawing/2014/main" id="{C7C8C46C-E461-414C-B006-AE8E4F286D57}"/>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rot="10280778">
              <a:off x="4400957" y="3135558"/>
              <a:ext cx="531083" cy="399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 name="Bild 55">
              <a:extLst>
                <a:ext uri="{FF2B5EF4-FFF2-40B4-BE49-F238E27FC236}">
                  <a16:creationId xmlns:a16="http://schemas.microsoft.com/office/drawing/2014/main" id="{662F6357-C318-804F-B85D-D12868CC0F12}"/>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rot="-8822371">
              <a:off x="4715358" y="2896514"/>
              <a:ext cx="531083" cy="399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 name="Bild 56">
              <a:extLst>
                <a:ext uri="{FF2B5EF4-FFF2-40B4-BE49-F238E27FC236}">
                  <a16:creationId xmlns:a16="http://schemas.microsoft.com/office/drawing/2014/main" id="{C173F56D-91D3-6549-BA5D-A149C7694ACF}"/>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rot="9592110">
              <a:off x="2325283" y="3239628"/>
              <a:ext cx="531083" cy="399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 name="Bild 47">
              <a:extLst>
                <a:ext uri="{FF2B5EF4-FFF2-40B4-BE49-F238E27FC236}">
                  <a16:creationId xmlns:a16="http://schemas.microsoft.com/office/drawing/2014/main" id="{541CC4CC-32FF-D549-AE8B-BECDC1B0DD28}"/>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rot="-8822371">
              <a:off x="3567061" y="2260625"/>
              <a:ext cx="531083" cy="399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 name="Bild 57">
              <a:extLst>
                <a:ext uri="{FF2B5EF4-FFF2-40B4-BE49-F238E27FC236}">
                  <a16:creationId xmlns:a16="http://schemas.microsoft.com/office/drawing/2014/main" id="{6EA4EEE2-5E36-D540-A635-2AFD1F2F82D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8221" y="6352420"/>
              <a:ext cx="878837" cy="496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 name="Bild 58">
              <a:extLst>
                <a:ext uri="{FF2B5EF4-FFF2-40B4-BE49-F238E27FC236}">
                  <a16:creationId xmlns:a16="http://schemas.microsoft.com/office/drawing/2014/main" id="{74D34315-8080-254D-B667-2B6004F46D2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3195" y="4373918"/>
              <a:ext cx="819978" cy="73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 name="Bild 62">
              <a:extLst>
                <a:ext uri="{FF2B5EF4-FFF2-40B4-BE49-F238E27FC236}">
                  <a16:creationId xmlns:a16="http://schemas.microsoft.com/office/drawing/2014/main" id="{5B071F0F-CEBD-1F49-98CB-831F80C90BC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39349" y="1831114"/>
              <a:ext cx="873399" cy="787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Bild 64">
              <a:extLst>
                <a:ext uri="{FF2B5EF4-FFF2-40B4-BE49-F238E27FC236}">
                  <a16:creationId xmlns:a16="http://schemas.microsoft.com/office/drawing/2014/main" id="{FAE984CB-A996-F949-AE4A-DF9DFBC1731E}"/>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263524" y="4424961"/>
              <a:ext cx="348917" cy="398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 name="Bild 68">
              <a:extLst>
                <a:ext uri="{FF2B5EF4-FFF2-40B4-BE49-F238E27FC236}">
                  <a16:creationId xmlns:a16="http://schemas.microsoft.com/office/drawing/2014/main" id="{9AF9C71C-11BC-A845-9B52-14FE2F2148F8}"/>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155176" y="-166580"/>
              <a:ext cx="559561" cy="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 name="Bild 69">
              <a:extLst>
                <a:ext uri="{FF2B5EF4-FFF2-40B4-BE49-F238E27FC236}">
                  <a16:creationId xmlns:a16="http://schemas.microsoft.com/office/drawing/2014/main" id="{84BC1F18-1604-E24E-A14F-F3466247E82E}"/>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rot="3484434">
              <a:off x="4982028" y="5345780"/>
              <a:ext cx="561250" cy="419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 name="Bild 70">
              <a:extLst>
                <a:ext uri="{FF2B5EF4-FFF2-40B4-BE49-F238E27FC236}">
                  <a16:creationId xmlns:a16="http://schemas.microsoft.com/office/drawing/2014/main" id="{0338A7ED-E784-D84D-BE5E-A1BB08AF1383}"/>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rot="7138178">
              <a:off x="3547699" y="761071"/>
              <a:ext cx="582291" cy="453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 name="Bild 71">
              <a:extLst>
                <a:ext uri="{FF2B5EF4-FFF2-40B4-BE49-F238E27FC236}">
                  <a16:creationId xmlns:a16="http://schemas.microsoft.com/office/drawing/2014/main" id="{80E51483-64E2-4645-8289-26509B399AF9}"/>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rot="10041219">
              <a:off x="873548" y="1114463"/>
              <a:ext cx="559561" cy="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 name="Bild 72">
              <a:extLst>
                <a:ext uri="{FF2B5EF4-FFF2-40B4-BE49-F238E27FC236}">
                  <a16:creationId xmlns:a16="http://schemas.microsoft.com/office/drawing/2014/main" id="{6ED4E653-E6B1-A640-8A81-CDF8F8DF4990}"/>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rot="10354553">
              <a:off x="1933916" y="3211685"/>
              <a:ext cx="559561" cy="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 name="Bild 73">
              <a:extLst>
                <a:ext uri="{FF2B5EF4-FFF2-40B4-BE49-F238E27FC236}">
                  <a16:creationId xmlns:a16="http://schemas.microsoft.com/office/drawing/2014/main" id="{F11E6CFB-585E-0844-A9E1-C21BCF660643}"/>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rot="-9560722">
              <a:off x="-59504" y="4008676"/>
              <a:ext cx="559561" cy="453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 name="Bild 74">
              <a:extLst>
                <a:ext uri="{FF2B5EF4-FFF2-40B4-BE49-F238E27FC236}">
                  <a16:creationId xmlns:a16="http://schemas.microsoft.com/office/drawing/2014/main" id="{28EF24EE-7DA1-0848-8A9A-DD2164588634}"/>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rot="6493078">
              <a:off x="1069144" y="3600037"/>
              <a:ext cx="561250" cy="419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 name="Bild 75">
              <a:extLst>
                <a:ext uri="{FF2B5EF4-FFF2-40B4-BE49-F238E27FC236}">
                  <a16:creationId xmlns:a16="http://schemas.microsoft.com/office/drawing/2014/main" id="{3DA07AA3-4AFE-6E4C-A5D4-62A8DB93A673}"/>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rot="-5862085">
              <a:off x="2705596" y="2354934"/>
              <a:ext cx="561250" cy="419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 name="Bild 76">
              <a:extLst>
                <a:ext uri="{FF2B5EF4-FFF2-40B4-BE49-F238E27FC236}">
                  <a16:creationId xmlns:a16="http://schemas.microsoft.com/office/drawing/2014/main" id="{4474BF43-9911-0744-9A83-07A7EB376FD4}"/>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rot="9210411">
              <a:off x="305356" y="2494453"/>
              <a:ext cx="751884" cy="61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 name="Bild 77">
              <a:extLst>
                <a:ext uri="{FF2B5EF4-FFF2-40B4-BE49-F238E27FC236}">
                  <a16:creationId xmlns:a16="http://schemas.microsoft.com/office/drawing/2014/main" id="{53823C4E-CBD0-2F4D-ACE0-FC88D0CD034F}"/>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rot="-8438814">
              <a:off x="230670" y="1247792"/>
              <a:ext cx="400767" cy="301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 name="Bild 78">
              <a:extLst>
                <a:ext uri="{FF2B5EF4-FFF2-40B4-BE49-F238E27FC236}">
                  <a16:creationId xmlns:a16="http://schemas.microsoft.com/office/drawing/2014/main" id="{DCF4F386-A619-5641-9DFB-DC744DA62FA8}"/>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rot="8234179">
              <a:off x="3983242" y="2129982"/>
              <a:ext cx="559561" cy="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 name="Bild 79">
              <a:extLst>
                <a:ext uri="{FF2B5EF4-FFF2-40B4-BE49-F238E27FC236}">
                  <a16:creationId xmlns:a16="http://schemas.microsoft.com/office/drawing/2014/main" id="{C40942A4-5608-504F-BE91-2C2B8B9DF06F}"/>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rot="-7457604">
              <a:off x="9974" y="3186112"/>
              <a:ext cx="561250" cy="419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 name="Bild 80">
              <a:extLst>
                <a:ext uri="{FF2B5EF4-FFF2-40B4-BE49-F238E27FC236}">
                  <a16:creationId xmlns:a16="http://schemas.microsoft.com/office/drawing/2014/main" id="{40A0E2B9-021F-304C-A178-5A1C5A174EAA}"/>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rot="8144891">
              <a:off x="1856822" y="3989061"/>
              <a:ext cx="559561" cy="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 name="Bild 81">
              <a:extLst>
                <a:ext uri="{FF2B5EF4-FFF2-40B4-BE49-F238E27FC236}">
                  <a16:creationId xmlns:a16="http://schemas.microsoft.com/office/drawing/2014/main" id="{3AF976AA-5845-8A4D-8C53-A62F363A1AE1}"/>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rot="-8138683">
              <a:off x="2692079" y="3320862"/>
              <a:ext cx="559561" cy="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 name="Bild 82">
              <a:extLst>
                <a:ext uri="{FF2B5EF4-FFF2-40B4-BE49-F238E27FC236}">
                  <a16:creationId xmlns:a16="http://schemas.microsoft.com/office/drawing/2014/main" id="{944A2AF8-5D05-FD46-89A7-3AC303FA8A74}"/>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rot="10649109">
              <a:off x="1221274" y="3228850"/>
              <a:ext cx="559561" cy="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 name="Bild 83">
              <a:extLst>
                <a:ext uri="{FF2B5EF4-FFF2-40B4-BE49-F238E27FC236}">
                  <a16:creationId xmlns:a16="http://schemas.microsoft.com/office/drawing/2014/main" id="{EA093266-9230-934F-8449-CBD0ABAFDBE2}"/>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rot="8745287">
              <a:off x="1706133" y="2526194"/>
              <a:ext cx="559561" cy="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 name="Bild 84">
              <a:extLst>
                <a:ext uri="{FF2B5EF4-FFF2-40B4-BE49-F238E27FC236}">
                  <a16:creationId xmlns:a16="http://schemas.microsoft.com/office/drawing/2014/main" id="{CFAE15EA-ECDE-0340-ACD6-9D45C1440FB4}"/>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rot="8682087">
              <a:off x="1007178" y="2636807"/>
              <a:ext cx="559561" cy="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 name="Bild 32">
              <a:extLst>
                <a:ext uri="{FF2B5EF4-FFF2-40B4-BE49-F238E27FC236}">
                  <a16:creationId xmlns:a16="http://schemas.microsoft.com/office/drawing/2014/main" id="{EAFA635D-35E7-C442-B92E-601691AFCD5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2008278">
              <a:off x="1593516" y="6099554"/>
              <a:ext cx="896884" cy="809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 name="Bild 87">
              <a:extLst>
                <a:ext uri="{FF2B5EF4-FFF2-40B4-BE49-F238E27FC236}">
                  <a16:creationId xmlns:a16="http://schemas.microsoft.com/office/drawing/2014/main" id="{4D99EC91-E085-F844-A9A4-BD49BEDE6D26}"/>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rot="8549969">
              <a:off x="3760024" y="3375136"/>
              <a:ext cx="555423" cy="568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 name="Bild 88">
              <a:extLst>
                <a:ext uri="{FF2B5EF4-FFF2-40B4-BE49-F238E27FC236}">
                  <a16:creationId xmlns:a16="http://schemas.microsoft.com/office/drawing/2014/main" id="{73B79E7E-D9DD-B745-AFC3-E24AD2E49E52}"/>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rot="8549969">
              <a:off x="2356008" y="2560639"/>
              <a:ext cx="555423" cy="391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 name="Bild 89">
              <a:extLst>
                <a:ext uri="{FF2B5EF4-FFF2-40B4-BE49-F238E27FC236}">
                  <a16:creationId xmlns:a16="http://schemas.microsoft.com/office/drawing/2014/main" id="{0D9B7693-BA61-D84A-B19F-A193D3E24045}"/>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rot="8549969">
              <a:off x="1574970" y="2958266"/>
              <a:ext cx="555423" cy="391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 name="Bild 90">
              <a:extLst>
                <a:ext uri="{FF2B5EF4-FFF2-40B4-BE49-F238E27FC236}">
                  <a16:creationId xmlns:a16="http://schemas.microsoft.com/office/drawing/2014/main" id="{BB3E15BA-0578-C941-9627-DBAA20F4336E}"/>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rot="8549969">
              <a:off x="1179756" y="355558"/>
              <a:ext cx="555423" cy="391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 name="Bild 91">
              <a:extLst>
                <a:ext uri="{FF2B5EF4-FFF2-40B4-BE49-F238E27FC236}">
                  <a16:creationId xmlns:a16="http://schemas.microsoft.com/office/drawing/2014/main" id="{724CEEED-CA4B-E241-8124-3452F7029D69}"/>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rot="-9613038">
              <a:off x="1233043" y="3906661"/>
              <a:ext cx="421623" cy="404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 name="Bild 92">
              <a:extLst>
                <a:ext uri="{FF2B5EF4-FFF2-40B4-BE49-F238E27FC236}">
                  <a16:creationId xmlns:a16="http://schemas.microsoft.com/office/drawing/2014/main" id="{6A5A8A6B-90F4-5541-A1BC-1D45E91D024E}"/>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rot="-508020">
              <a:off x="4430768" y="3581880"/>
              <a:ext cx="921050" cy="958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 name="Bild 93">
              <a:extLst>
                <a:ext uri="{FF2B5EF4-FFF2-40B4-BE49-F238E27FC236}">
                  <a16:creationId xmlns:a16="http://schemas.microsoft.com/office/drawing/2014/main" id="{3C7FEC19-4C81-E941-BC8F-76874B4CEC6D}"/>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rot="857047">
              <a:off x="3963914" y="2081919"/>
              <a:ext cx="921050" cy="958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 name="Bild 95">
              <a:extLst>
                <a:ext uri="{FF2B5EF4-FFF2-40B4-BE49-F238E27FC236}">
                  <a16:creationId xmlns:a16="http://schemas.microsoft.com/office/drawing/2014/main" id="{792F7CAC-0666-3047-806F-EA6D65D1CFB2}"/>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3313305" y="4833364"/>
              <a:ext cx="498292" cy="419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 name="Bild 96">
              <a:extLst>
                <a:ext uri="{FF2B5EF4-FFF2-40B4-BE49-F238E27FC236}">
                  <a16:creationId xmlns:a16="http://schemas.microsoft.com/office/drawing/2014/main" id="{36BCC154-4E49-F24F-9F9B-FAC2979C9D01}"/>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rot="-9052067">
              <a:off x="3983845" y="4868060"/>
              <a:ext cx="351996" cy="315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 name="Bild 97">
              <a:extLst>
                <a:ext uri="{FF2B5EF4-FFF2-40B4-BE49-F238E27FC236}">
                  <a16:creationId xmlns:a16="http://schemas.microsoft.com/office/drawing/2014/main" id="{F77DAF70-0D01-094E-A89B-782C19F7537A}"/>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rot="-1362445">
              <a:off x="4250466" y="5162684"/>
              <a:ext cx="954935" cy="1416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 name="Bild 98">
              <a:extLst>
                <a:ext uri="{FF2B5EF4-FFF2-40B4-BE49-F238E27FC236}">
                  <a16:creationId xmlns:a16="http://schemas.microsoft.com/office/drawing/2014/main" id="{71B99C5E-FC85-8842-B805-BBE3DB19638D}"/>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309486" y="6084144"/>
              <a:ext cx="685108" cy="71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 name="Bild 99">
              <a:extLst>
                <a:ext uri="{FF2B5EF4-FFF2-40B4-BE49-F238E27FC236}">
                  <a16:creationId xmlns:a16="http://schemas.microsoft.com/office/drawing/2014/main" id="{A7A41E65-1137-6C45-B07D-B339AFBED2CA}"/>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2384115" y="6225930"/>
              <a:ext cx="685108" cy="71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 name="Bild 100">
              <a:extLst>
                <a:ext uri="{FF2B5EF4-FFF2-40B4-BE49-F238E27FC236}">
                  <a16:creationId xmlns:a16="http://schemas.microsoft.com/office/drawing/2014/main" id="{9B8A685F-5EDE-A347-99B0-DCFFC804FC93}"/>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3368849" y="6352420"/>
              <a:ext cx="563556" cy="586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 name="Bild 101">
              <a:extLst>
                <a:ext uri="{FF2B5EF4-FFF2-40B4-BE49-F238E27FC236}">
                  <a16:creationId xmlns:a16="http://schemas.microsoft.com/office/drawing/2014/main" id="{74DE241F-7B8F-504C-8D01-A4461E817564}"/>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090357" y="3924770"/>
              <a:ext cx="526983" cy="443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 name="Bild 102">
              <a:extLst>
                <a:ext uri="{FF2B5EF4-FFF2-40B4-BE49-F238E27FC236}">
                  <a16:creationId xmlns:a16="http://schemas.microsoft.com/office/drawing/2014/main" id="{41F18411-3433-C646-BC66-51E59813C1E2}"/>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rot="-9052067">
              <a:off x="4043484" y="5207513"/>
              <a:ext cx="351996" cy="455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 name="Bild 106" descr="bilderrahmen.png">
              <a:extLst>
                <a:ext uri="{FF2B5EF4-FFF2-40B4-BE49-F238E27FC236}">
                  <a16:creationId xmlns:a16="http://schemas.microsoft.com/office/drawing/2014/main" id="{8276F33F-C65C-8B4A-A742-AA728B4F7AEE}"/>
                </a:ext>
              </a:extLst>
            </p:cNvPr>
            <p:cNvPicPr>
              <a:picLocks noChangeAspect="1"/>
            </p:cNvPicPr>
            <p:nvPr/>
          </p:nvPicPr>
          <p:blipFill>
            <a:blip r:embed="rId16"/>
            <a:stretch>
              <a:fillRect/>
            </a:stretch>
          </p:blipFill>
          <p:spPr>
            <a:xfrm rot="21412095">
              <a:off x="613108" y="5096729"/>
              <a:ext cx="1573476" cy="866583"/>
            </a:xfrm>
            <a:prstGeom prst="rect">
              <a:avLst/>
            </a:prstGeom>
            <a:ln w="3175" cmpd="sng">
              <a:noFill/>
            </a:ln>
            <a:effectLst>
              <a:outerShdw blurRad="50800" dist="38100" algn="l" rotWithShape="0">
                <a:prstClr val="black">
                  <a:alpha val="40000"/>
                </a:prstClr>
              </a:outerShdw>
            </a:effectLst>
            <a:scene3d>
              <a:camera prst="orthographicFront"/>
              <a:lightRig rig="threePt" dir="t"/>
            </a:scene3d>
            <a:sp3d>
              <a:bevelT w="114300" prst="hardEdge"/>
            </a:sp3d>
          </p:spPr>
        </p:pic>
        <p:pic>
          <p:nvPicPr>
            <p:cNvPr id="113" name="Bild 109">
              <a:extLst>
                <a:ext uri="{FF2B5EF4-FFF2-40B4-BE49-F238E27FC236}">
                  <a16:creationId xmlns:a16="http://schemas.microsoft.com/office/drawing/2014/main" id="{E30B6DE8-8BD6-5044-9013-5D6E2E9DAE70}"/>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1444792" y="5113555"/>
              <a:ext cx="150369" cy="141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 name="Bild 113">
              <a:extLst>
                <a:ext uri="{FF2B5EF4-FFF2-40B4-BE49-F238E27FC236}">
                  <a16:creationId xmlns:a16="http://schemas.microsoft.com/office/drawing/2014/main" id="{55705FD2-5C04-B742-9A53-690A16BCFDFB}"/>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3497076">
              <a:off x="1888648" y="4446232"/>
              <a:ext cx="373772" cy="423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 name="Bild 114">
              <a:extLst>
                <a:ext uri="{FF2B5EF4-FFF2-40B4-BE49-F238E27FC236}">
                  <a16:creationId xmlns:a16="http://schemas.microsoft.com/office/drawing/2014/main" id="{2F915259-A975-9140-967C-BC05CBD50C07}"/>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rot="7138178">
              <a:off x="2418469" y="5024619"/>
              <a:ext cx="289056" cy="225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 name="Bild 115">
              <a:extLst>
                <a:ext uri="{FF2B5EF4-FFF2-40B4-BE49-F238E27FC236}">
                  <a16:creationId xmlns:a16="http://schemas.microsoft.com/office/drawing/2014/main" id="{82BAFD1D-5170-604E-8109-5FB8FB8F8A1A}"/>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rot="10800000">
              <a:off x="1288374" y="4552836"/>
              <a:ext cx="500958" cy="529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 name="Bild 118">
              <a:extLst>
                <a:ext uri="{FF2B5EF4-FFF2-40B4-BE49-F238E27FC236}">
                  <a16:creationId xmlns:a16="http://schemas.microsoft.com/office/drawing/2014/main" id="{F8279ECF-8CAC-2E43-9009-36A7D4077F47}"/>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rot="2979582">
              <a:off x="4896623" y="903720"/>
              <a:ext cx="531083" cy="50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 name="Bild 119">
              <a:extLst>
                <a:ext uri="{FF2B5EF4-FFF2-40B4-BE49-F238E27FC236}">
                  <a16:creationId xmlns:a16="http://schemas.microsoft.com/office/drawing/2014/main" id="{FDB07791-2381-654D-A76A-35733CB795F5}"/>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rot="8549969">
              <a:off x="2132043" y="355557"/>
              <a:ext cx="555423" cy="391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 name="Bild 120">
              <a:extLst>
                <a:ext uri="{FF2B5EF4-FFF2-40B4-BE49-F238E27FC236}">
                  <a16:creationId xmlns:a16="http://schemas.microsoft.com/office/drawing/2014/main" id="{BFF97CAE-67F6-3841-B1A3-7C71EA6826FF}"/>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rot="8549969">
              <a:off x="4131463" y="155188"/>
              <a:ext cx="555423" cy="57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 name="Bild 121">
              <a:extLst>
                <a:ext uri="{FF2B5EF4-FFF2-40B4-BE49-F238E27FC236}">
                  <a16:creationId xmlns:a16="http://schemas.microsoft.com/office/drawing/2014/main" id="{45A6DE4F-5ACE-934F-B209-C881575C30A6}"/>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rot="-8822371">
              <a:off x="4952431" y="354599"/>
              <a:ext cx="531083" cy="54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 name="Bild 123">
              <a:extLst>
                <a:ext uri="{FF2B5EF4-FFF2-40B4-BE49-F238E27FC236}">
                  <a16:creationId xmlns:a16="http://schemas.microsoft.com/office/drawing/2014/main" id="{3AE0B7B2-8EF5-684C-A2A8-793A85E8D761}"/>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rot="7802571">
              <a:off x="6341059" y="-146486"/>
              <a:ext cx="938479" cy="945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 name="Bild 126">
              <a:extLst>
                <a:ext uri="{FF2B5EF4-FFF2-40B4-BE49-F238E27FC236}">
                  <a16:creationId xmlns:a16="http://schemas.microsoft.com/office/drawing/2014/main" id="{98266234-8676-F64B-9A54-84993C560F23}"/>
                </a:ext>
              </a:extLst>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8737599" y="1287239"/>
              <a:ext cx="1718693" cy="1625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 name="Bild 111">
              <a:extLst>
                <a:ext uri="{FF2B5EF4-FFF2-40B4-BE49-F238E27FC236}">
                  <a16:creationId xmlns:a16="http://schemas.microsoft.com/office/drawing/2014/main" id="{1A9D74E6-5905-0D48-8EA5-3CF235BA0B13}"/>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rot="-9052067">
              <a:off x="1733068" y="4850505"/>
              <a:ext cx="351996" cy="315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 name="Bild 112">
              <a:extLst>
                <a:ext uri="{FF2B5EF4-FFF2-40B4-BE49-F238E27FC236}">
                  <a16:creationId xmlns:a16="http://schemas.microsoft.com/office/drawing/2014/main" id="{E5CB9D91-97B2-BE4C-A4F6-C472F69FAFD7}"/>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rot="-973953">
              <a:off x="2006343" y="5198926"/>
              <a:ext cx="392743" cy="330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 name="Bild 110">
              <a:extLst>
                <a:ext uri="{FF2B5EF4-FFF2-40B4-BE49-F238E27FC236}">
                  <a16:creationId xmlns:a16="http://schemas.microsoft.com/office/drawing/2014/main" id="{C0E0C5FA-C588-0D43-B623-85A59E41D028}"/>
                </a:ext>
              </a:extLst>
            </p:cNvPr>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rot="8369273">
              <a:off x="1436620" y="5085311"/>
              <a:ext cx="129527" cy="216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6" name="Grafik 10">
            <a:extLst>
              <a:ext uri="{FF2B5EF4-FFF2-40B4-BE49-F238E27FC236}">
                <a16:creationId xmlns:a16="http://schemas.microsoft.com/office/drawing/2014/main" id="{AF7C59EA-60C7-1E46-98AD-715298CAB114}"/>
              </a:ext>
            </a:extLst>
          </p:cNvPr>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rot="-249128">
            <a:off x="776311" y="5307013"/>
            <a:ext cx="117475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7" name="Untertitel 2">
            <a:extLst>
              <a:ext uri="{FF2B5EF4-FFF2-40B4-BE49-F238E27FC236}">
                <a16:creationId xmlns:a16="http://schemas.microsoft.com/office/drawing/2014/main" id="{44D1A8B3-7559-624A-9B9F-1A18C8BA9F86}"/>
              </a:ext>
            </a:extLst>
          </p:cNvPr>
          <p:cNvSpPr txBox="1">
            <a:spLocks/>
          </p:cNvSpPr>
          <p:nvPr/>
        </p:nvSpPr>
        <p:spPr bwMode="auto">
          <a:xfrm>
            <a:off x="5400661" y="4826037"/>
            <a:ext cx="4953366" cy="1634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a:lnSpc>
                <a:spcPts val="2900"/>
              </a:lnSpc>
              <a:spcBef>
                <a:spcPts val="75"/>
              </a:spcBef>
              <a:buFont typeface="Webdings" pitchFamily="2" charset="2"/>
              <a:buNone/>
            </a:pPr>
            <a:r>
              <a:rPr lang="de-DE" altLang="de-DE" sz="2000" b="1" dirty="0"/>
              <a:t>Regina Roller - Wirnsberger</a:t>
            </a:r>
          </a:p>
          <a:p>
            <a:pPr algn="r">
              <a:lnSpc>
                <a:spcPts val="2900"/>
              </a:lnSpc>
              <a:spcBef>
                <a:spcPts val="75"/>
              </a:spcBef>
              <a:buFont typeface="Webdings" pitchFamily="2" charset="2"/>
              <a:buNone/>
            </a:pPr>
            <a:r>
              <a:rPr lang="de-DE" altLang="de-DE" sz="2000" dirty="0"/>
              <a:t>Medizinische Universität Graz</a:t>
            </a:r>
          </a:p>
          <a:p>
            <a:pPr algn="r">
              <a:lnSpc>
                <a:spcPts val="2900"/>
              </a:lnSpc>
              <a:spcBef>
                <a:spcPts val="75"/>
              </a:spcBef>
              <a:buFont typeface="Webdings" pitchFamily="2" charset="2"/>
              <a:buNone/>
            </a:pPr>
            <a:r>
              <a:rPr lang="de-DE" sz="2000" dirty="0"/>
              <a:t>Forschungseinheit für Altersmedizin</a:t>
            </a:r>
            <a:br>
              <a:rPr lang="de-DE" sz="2000" dirty="0"/>
            </a:br>
            <a:r>
              <a:rPr lang="de-DE" sz="2000" dirty="0"/>
              <a:t>und Lebenslange Gesundheit</a:t>
            </a:r>
            <a:endParaRPr lang="de-DE" altLang="de-DE" sz="2000" dirty="0"/>
          </a:p>
        </p:txBody>
      </p:sp>
      <p:sp>
        <p:nvSpPr>
          <p:cNvPr id="128" name="Rectangle 2">
            <a:extLst>
              <a:ext uri="{FF2B5EF4-FFF2-40B4-BE49-F238E27FC236}">
                <a16:creationId xmlns:a16="http://schemas.microsoft.com/office/drawing/2014/main" id="{5BA68B91-BD49-D94B-B20A-E2191A702BA4}"/>
              </a:ext>
            </a:extLst>
          </p:cNvPr>
          <p:cNvSpPr txBox="1">
            <a:spLocks noChangeArrowheads="1"/>
          </p:cNvSpPr>
          <p:nvPr/>
        </p:nvSpPr>
        <p:spPr bwMode="auto">
          <a:xfrm>
            <a:off x="4532525" y="1549940"/>
            <a:ext cx="5856952" cy="2893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a:lnSpc>
                <a:spcPts val="7063"/>
              </a:lnSpc>
              <a:spcBef>
                <a:spcPts val="4200"/>
              </a:spcBef>
            </a:pPr>
            <a:r>
              <a:rPr lang="de-AT" sz="4400" b="1" dirty="0">
                <a:solidFill>
                  <a:schemeClr val="accent5"/>
                </a:solidFill>
              </a:rPr>
              <a:t>Der chronische Patient im Labyrinth der Sektoren</a:t>
            </a:r>
            <a:endParaRPr lang="en-GB" altLang="de-DE" sz="4400" dirty="0">
              <a:solidFill>
                <a:schemeClr val="accent5"/>
              </a:solidFill>
              <a:latin typeface="Trebuchet MS" panose="020B0703020202090204" pitchFamily="34" charset="0"/>
            </a:endParaRPr>
          </a:p>
        </p:txBody>
      </p:sp>
    </p:spTree>
    <p:extLst>
      <p:ext uri="{BB962C8B-B14F-4D97-AF65-F5344CB8AC3E}">
        <p14:creationId xmlns:p14="http://schemas.microsoft.com/office/powerpoint/2010/main" val="30598386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feld 1">
            <a:extLst>
              <a:ext uri="{FF2B5EF4-FFF2-40B4-BE49-F238E27FC236}">
                <a16:creationId xmlns:a16="http://schemas.microsoft.com/office/drawing/2014/main" id="{05240FD2-8A25-8B48-8A49-634C0BB6491E}"/>
              </a:ext>
            </a:extLst>
          </p:cNvPr>
          <p:cNvSpPr txBox="1">
            <a:spLocks noChangeArrowheads="1"/>
          </p:cNvSpPr>
          <p:nvPr/>
        </p:nvSpPr>
        <p:spPr bwMode="auto">
          <a:xfrm>
            <a:off x="1065213" y="842962"/>
            <a:ext cx="8650288" cy="584775"/>
          </a:xfrm>
          <a:prstGeom prst="rect">
            <a:avLst/>
          </a:prstGeom>
          <a:noFill/>
          <a:ln>
            <a:noFill/>
          </a:ln>
          <a:extLst>
            <a:ext uri="{909E8E84-426E-40dd-AFC4-6F175D3DCCD1}"/>
            <a:ext uri="{91240B29-F687-4f45-9708-019B960494DF}"/>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de-DE" sz="3200" dirty="0">
                <a:solidFill>
                  <a:srgbClr val="007934"/>
                </a:solidFill>
                <a:latin typeface="+mn-lt"/>
              </a:rPr>
              <a:t>Erkrankungen </a:t>
            </a:r>
            <a:r>
              <a:rPr lang="de-DE" dirty="0">
                <a:solidFill>
                  <a:srgbClr val="007934"/>
                </a:solidFill>
                <a:latin typeface="+mn-lt"/>
              </a:rPr>
              <a:t>versus</a:t>
            </a:r>
            <a:r>
              <a:rPr lang="de-DE" sz="3200" dirty="0">
                <a:solidFill>
                  <a:srgbClr val="007934"/>
                </a:solidFill>
                <a:latin typeface="+mn-lt"/>
              </a:rPr>
              <a:t> Geriatrische Syndrome </a:t>
            </a:r>
          </a:p>
        </p:txBody>
      </p:sp>
      <p:pic>
        <p:nvPicPr>
          <p:cNvPr id="32770" name="Bild 2">
            <a:extLst>
              <a:ext uri="{FF2B5EF4-FFF2-40B4-BE49-F238E27FC236}">
                <a16:creationId xmlns:a16="http://schemas.microsoft.com/office/drawing/2014/main" id="{76AC77FE-1B20-9142-9A9E-091CE2A4D3C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65213" y="1793876"/>
            <a:ext cx="9144000" cy="474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feld 3">
            <a:extLst>
              <a:ext uri="{FF2B5EF4-FFF2-40B4-BE49-F238E27FC236}">
                <a16:creationId xmlns:a16="http://schemas.microsoft.com/office/drawing/2014/main" id="{75AA159D-A559-F840-A610-0DD343F4BE47}"/>
              </a:ext>
            </a:extLst>
          </p:cNvPr>
          <p:cNvSpPr txBox="1">
            <a:spLocks noChangeArrowheads="1"/>
          </p:cNvSpPr>
          <p:nvPr/>
        </p:nvSpPr>
        <p:spPr bwMode="auto">
          <a:xfrm>
            <a:off x="173831" y="6386514"/>
            <a:ext cx="82089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nl-NL" altLang="de-DE" sz="1400" i="1" dirty="0"/>
              <a:t>Olde Rikkert MG et al. </a:t>
            </a:r>
            <a:r>
              <a:rPr lang="nl-NL" altLang="de-DE" sz="1400" i="1" dirty="0" err="1"/>
              <a:t>Neth</a:t>
            </a:r>
            <a:r>
              <a:rPr lang="nl-NL" altLang="de-DE" sz="1400" i="1" dirty="0"/>
              <a:t> J </a:t>
            </a:r>
            <a:r>
              <a:rPr lang="nl-NL" altLang="de-DE" sz="1400" i="1" dirty="0" err="1"/>
              <a:t>Med</a:t>
            </a:r>
            <a:r>
              <a:rPr lang="nl-NL" altLang="de-DE" sz="1400" i="1" dirty="0"/>
              <a:t> 2003, 61: 83-87.</a:t>
            </a:r>
            <a:endParaRPr lang="de-DE" altLang="de-DE" sz="1400" i="1" dirty="0"/>
          </a:p>
        </p:txBody>
      </p:sp>
    </p:spTree>
    <p:extLst>
      <p:ext uri="{BB962C8B-B14F-4D97-AF65-F5344CB8AC3E}">
        <p14:creationId xmlns:p14="http://schemas.microsoft.com/office/powerpoint/2010/main" val="23615902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6669F0FC-117C-EA47-8DB9-280E7AB3F92B}"/>
              </a:ext>
            </a:extLst>
          </p:cNvPr>
          <p:cNvSpPr txBox="1"/>
          <p:nvPr/>
        </p:nvSpPr>
        <p:spPr>
          <a:xfrm>
            <a:off x="709614" y="789664"/>
            <a:ext cx="9177336" cy="646331"/>
          </a:xfrm>
          <a:prstGeom prst="rect">
            <a:avLst/>
          </a:prstGeom>
          <a:noFill/>
        </p:spPr>
        <p:txBody>
          <a:bodyPr wrap="square">
            <a:spAutoFit/>
          </a:bodyPr>
          <a:lstStyle/>
          <a:p>
            <a:pPr eaLnBrk="1" hangingPunct="1">
              <a:defRPr/>
            </a:pPr>
            <a:r>
              <a:rPr lang="de-DE" sz="3600" dirty="0">
                <a:solidFill>
                  <a:srgbClr val="007934"/>
                </a:solidFill>
                <a:latin typeface="+mj-lt"/>
                <a:ea typeface="ＭＳ Ｐゴシック" charset="0"/>
                <a:cs typeface="ＭＳ Ｐゴシック" charset="0"/>
              </a:rPr>
              <a:t>Charakteristika geriatrischer Syndrome</a:t>
            </a:r>
          </a:p>
        </p:txBody>
      </p:sp>
      <p:sp>
        <p:nvSpPr>
          <p:cNvPr id="33794" name="Textfeld 3">
            <a:extLst>
              <a:ext uri="{FF2B5EF4-FFF2-40B4-BE49-F238E27FC236}">
                <a16:creationId xmlns:a16="http://schemas.microsoft.com/office/drawing/2014/main" id="{852524DD-B918-5540-BD6C-A479183DD79C}"/>
              </a:ext>
            </a:extLst>
          </p:cNvPr>
          <p:cNvSpPr txBox="1">
            <a:spLocks noChangeArrowheads="1"/>
          </p:cNvSpPr>
          <p:nvPr/>
        </p:nvSpPr>
        <p:spPr bwMode="auto">
          <a:xfrm>
            <a:off x="1165226" y="1735932"/>
            <a:ext cx="9164636" cy="4215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44500" indent="-444500">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541338" indent="-541338">
              <a:lnSpc>
                <a:spcPts val="4260"/>
              </a:lnSpc>
              <a:spcBef>
                <a:spcPts val="600"/>
              </a:spcBef>
              <a:buFontTx/>
              <a:buAutoNum type="arabicPeriod"/>
            </a:pPr>
            <a:r>
              <a:rPr lang="de-DE" altLang="de-DE" sz="2800" i="1" dirty="0"/>
              <a:t>Häufige klinische Symptome bei alten </a:t>
            </a:r>
            <a:r>
              <a:rPr lang="de-DE" altLang="de-DE" sz="2800" i="1" dirty="0" err="1"/>
              <a:t>PatientInnen</a:t>
            </a:r>
            <a:r>
              <a:rPr lang="de-DE" altLang="de-DE" sz="2800" i="1" dirty="0"/>
              <a:t> (Schwindel, Mangelernährung, ...)</a:t>
            </a:r>
          </a:p>
          <a:p>
            <a:pPr marL="541338" indent="-541338">
              <a:lnSpc>
                <a:spcPts val="4260"/>
              </a:lnSpc>
              <a:spcBef>
                <a:spcPts val="600"/>
              </a:spcBef>
              <a:buFontTx/>
              <a:buAutoNum type="arabicPeriod"/>
            </a:pPr>
            <a:r>
              <a:rPr lang="de-DE" altLang="de-DE" sz="2800" i="1" dirty="0"/>
              <a:t>Multifaktorielle </a:t>
            </a:r>
            <a:r>
              <a:rPr lang="de-DE" altLang="de-DE" sz="2800" i="1" dirty="0" err="1"/>
              <a:t>Pathogenense</a:t>
            </a:r>
            <a:endParaRPr lang="de-DE" altLang="de-DE" sz="2800" i="1" dirty="0"/>
          </a:p>
          <a:p>
            <a:pPr marL="541338" indent="-541338">
              <a:lnSpc>
                <a:spcPts val="4260"/>
              </a:lnSpc>
              <a:spcBef>
                <a:spcPts val="600"/>
              </a:spcBef>
              <a:buFontTx/>
              <a:buAutoNum type="arabicPeriod"/>
            </a:pPr>
            <a:r>
              <a:rPr lang="de-DE" altLang="de-DE" sz="2800" i="1" dirty="0"/>
              <a:t>Häufige Kombination mit dem </a:t>
            </a:r>
            <a:r>
              <a:rPr lang="de-DE" altLang="de-DE" sz="2800" i="1" dirty="0" err="1"/>
              <a:t>Frailty</a:t>
            </a:r>
            <a:r>
              <a:rPr lang="de-DE" altLang="de-DE" sz="2800" i="1" dirty="0"/>
              <a:t> Syndrom</a:t>
            </a:r>
          </a:p>
          <a:p>
            <a:pPr marL="541338" indent="-541338">
              <a:lnSpc>
                <a:spcPts val="4260"/>
              </a:lnSpc>
              <a:spcBef>
                <a:spcPts val="600"/>
              </a:spcBef>
              <a:buFontTx/>
              <a:buAutoNum type="arabicPeriod"/>
            </a:pPr>
            <a:r>
              <a:rPr lang="de-DE" altLang="de-DE" sz="2800" i="1" dirty="0"/>
              <a:t>Hohe Komplikations- und Nebenwirkungsrate, höhere Mortalität</a:t>
            </a:r>
          </a:p>
          <a:p>
            <a:pPr marL="541338" indent="-541338">
              <a:lnSpc>
                <a:spcPts val="4260"/>
              </a:lnSpc>
              <a:spcBef>
                <a:spcPts val="600"/>
              </a:spcBef>
              <a:buFontTx/>
              <a:buAutoNum type="arabicPeriod"/>
            </a:pPr>
            <a:r>
              <a:rPr lang="de-DE" altLang="de-DE" sz="2800" i="1" dirty="0"/>
              <a:t>Multidisziplinärer Ansatz</a:t>
            </a:r>
          </a:p>
        </p:txBody>
      </p:sp>
      <p:sp>
        <p:nvSpPr>
          <p:cNvPr id="33795" name="Textfeld 4">
            <a:extLst>
              <a:ext uri="{FF2B5EF4-FFF2-40B4-BE49-F238E27FC236}">
                <a16:creationId xmlns:a16="http://schemas.microsoft.com/office/drawing/2014/main" id="{B60B5F43-D78D-4349-A725-FF6B482497BA}"/>
              </a:ext>
            </a:extLst>
          </p:cNvPr>
          <p:cNvSpPr txBox="1">
            <a:spLocks noChangeArrowheads="1"/>
          </p:cNvSpPr>
          <p:nvPr/>
        </p:nvSpPr>
        <p:spPr bwMode="auto">
          <a:xfrm>
            <a:off x="231776" y="6251575"/>
            <a:ext cx="77755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de-DE" altLang="de-DE" sz="1600" i="1" dirty="0" err="1"/>
              <a:t>Innouye</a:t>
            </a:r>
            <a:r>
              <a:rPr lang="de-DE" altLang="de-DE" sz="1600" i="1" dirty="0"/>
              <a:t> SK et al. J Am </a:t>
            </a:r>
            <a:r>
              <a:rPr lang="de-DE" altLang="de-DE" sz="1600" i="1" dirty="0" err="1"/>
              <a:t>Geriatr</a:t>
            </a:r>
            <a:r>
              <a:rPr lang="de-DE" altLang="de-DE" sz="1600" i="1" dirty="0"/>
              <a:t> </a:t>
            </a:r>
            <a:r>
              <a:rPr lang="de-DE" altLang="de-DE" sz="1600" i="1" dirty="0" err="1"/>
              <a:t>Soc</a:t>
            </a:r>
            <a:r>
              <a:rPr lang="de-DE" altLang="de-DE" sz="1600" i="1" dirty="0"/>
              <a:t> 2007,24:780-791. </a:t>
            </a:r>
          </a:p>
        </p:txBody>
      </p:sp>
    </p:spTree>
    <p:extLst>
      <p:ext uri="{BB962C8B-B14F-4D97-AF65-F5344CB8AC3E}">
        <p14:creationId xmlns:p14="http://schemas.microsoft.com/office/powerpoint/2010/main" val="1937240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Oval 14">
            <a:extLst>
              <a:ext uri="{FF2B5EF4-FFF2-40B4-BE49-F238E27FC236}">
                <a16:creationId xmlns:a16="http://schemas.microsoft.com/office/drawing/2014/main" id="{D274F211-59B8-0C42-9232-BD4BF257E3FC}"/>
              </a:ext>
            </a:extLst>
          </p:cNvPr>
          <p:cNvSpPr>
            <a:spLocks noChangeArrowheads="1"/>
          </p:cNvSpPr>
          <p:nvPr/>
        </p:nvSpPr>
        <p:spPr bwMode="auto">
          <a:xfrm>
            <a:off x="4187827" y="4652964"/>
            <a:ext cx="3095625" cy="1008063"/>
          </a:xfrm>
          <a:prstGeom prst="ellipse">
            <a:avLst/>
          </a:prstGeom>
          <a:solidFill>
            <a:srgbClr val="FF99CC">
              <a:alpha val="50195"/>
            </a:srgbClr>
          </a:solidFill>
          <a:ln w="9525">
            <a:solidFill>
              <a:schemeClr val="tx1"/>
            </a:solidFill>
            <a:round/>
            <a:headEnd/>
            <a:tailEnd/>
          </a:ln>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de-AT" altLang="de-DE"/>
          </a:p>
        </p:txBody>
      </p:sp>
      <p:sp>
        <p:nvSpPr>
          <p:cNvPr id="31746" name="Oval 12">
            <a:extLst>
              <a:ext uri="{FF2B5EF4-FFF2-40B4-BE49-F238E27FC236}">
                <a16:creationId xmlns:a16="http://schemas.microsoft.com/office/drawing/2014/main" id="{9E0B39EB-A801-CE46-831F-64776E61ED0D}"/>
              </a:ext>
            </a:extLst>
          </p:cNvPr>
          <p:cNvSpPr>
            <a:spLocks noChangeArrowheads="1"/>
          </p:cNvSpPr>
          <p:nvPr/>
        </p:nvSpPr>
        <p:spPr bwMode="auto">
          <a:xfrm>
            <a:off x="974726" y="4124327"/>
            <a:ext cx="3600450" cy="1438275"/>
          </a:xfrm>
          <a:prstGeom prst="ellipse">
            <a:avLst/>
          </a:prstGeom>
          <a:solidFill>
            <a:srgbClr val="FF99CC">
              <a:alpha val="34901"/>
            </a:srgbClr>
          </a:solidFill>
          <a:ln w="9525">
            <a:solidFill>
              <a:schemeClr val="tx1"/>
            </a:solidFill>
            <a:round/>
            <a:headEnd/>
            <a:tailEnd/>
          </a:ln>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de-AT" altLang="de-DE" sz="2000" b="1">
              <a:solidFill>
                <a:srgbClr val="C02129"/>
              </a:solidFill>
            </a:endParaRPr>
          </a:p>
        </p:txBody>
      </p:sp>
      <p:sp>
        <p:nvSpPr>
          <p:cNvPr id="31747" name="Oval 10">
            <a:extLst>
              <a:ext uri="{FF2B5EF4-FFF2-40B4-BE49-F238E27FC236}">
                <a16:creationId xmlns:a16="http://schemas.microsoft.com/office/drawing/2014/main" id="{5FB7E389-54CC-4447-9357-F19A75929610}"/>
              </a:ext>
            </a:extLst>
          </p:cNvPr>
          <p:cNvSpPr>
            <a:spLocks noChangeArrowheads="1"/>
          </p:cNvSpPr>
          <p:nvPr/>
        </p:nvSpPr>
        <p:spPr bwMode="auto">
          <a:xfrm>
            <a:off x="3211513" y="3160714"/>
            <a:ext cx="2376488" cy="1439863"/>
          </a:xfrm>
          <a:prstGeom prst="ellipse">
            <a:avLst/>
          </a:prstGeom>
          <a:solidFill>
            <a:srgbClr val="FF99CC">
              <a:alpha val="59999"/>
            </a:srgbClr>
          </a:solidFill>
          <a:ln w="9525">
            <a:solidFill>
              <a:schemeClr val="tx1"/>
            </a:solidFill>
            <a:round/>
            <a:headEnd/>
            <a:tailEnd/>
          </a:ln>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de-AT" altLang="de-DE"/>
          </a:p>
        </p:txBody>
      </p:sp>
      <p:sp>
        <p:nvSpPr>
          <p:cNvPr id="31748" name="Oval 12">
            <a:extLst>
              <a:ext uri="{FF2B5EF4-FFF2-40B4-BE49-F238E27FC236}">
                <a16:creationId xmlns:a16="http://schemas.microsoft.com/office/drawing/2014/main" id="{398E3BC6-CFB6-3D41-8F3D-B6919C57B2C1}"/>
              </a:ext>
            </a:extLst>
          </p:cNvPr>
          <p:cNvSpPr>
            <a:spLocks noChangeArrowheads="1"/>
          </p:cNvSpPr>
          <p:nvPr/>
        </p:nvSpPr>
        <p:spPr bwMode="auto">
          <a:xfrm>
            <a:off x="6418263" y="5043489"/>
            <a:ext cx="3302000" cy="1439863"/>
          </a:xfrm>
          <a:prstGeom prst="ellipse">
            <a:avLst/>
          </a:prstGeom>
          <a:solidFill>
            <a:srgbClr val="FF99CC">
              <a:alpha val="34901"/>
            </a:srgbClr>
          </a:solidFill>
          <a:ln w="9525">
            <a:solidFill>
              <a:schemeClr val="tx1"/>
            </a:solidFill>
            <a:round/>
            <a:headEnd/>
            <a:tailEnd/>
          </a:ln>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de-AT" altLang="de-DE" sz="2400" b="1">
                <a:latin typeface="Calibri" panose="020F0502020204030204" pitchFamily="34" charset="0"/>
              </a:rPr>
              <a:t>Eisenmangel / Anämie</a:t>
            </a:r>
          </a:p>
        </p:txBody>
      </p:sp>
      <p:sp>
        <p:nvSpPr>
          <p:cNvPr id="31749" name="Oval 4">
            <a:extLst>
              <a:ext uri="{FF2B5EF4-FFF2-40B4-BE49-F238E27FC236}">
                <a16:creationId xmlns:a16="http://schemas.microsoft.com/office/drawing/2014/main" id="{AE114D4A-7353-7746-9E2D-751CFBEA3F14}"/>
              </a:ext>
            </a:extLst>
          </p:cNvPr>
          <p:cNvSpPr>
            <a:spLocks noChangeArrowheads="1"/>
          </p:cNvSpPr>
          <p:nvPr/>
        </p:nvSpPr>
        <p:spPr bwMode="auto">
          <a:xfrm>
            <a:off x="6473826" y="3568701"/>
            <a:ext cx="2089150" cy="1439862"/>
          </a:xfrm>
          <a:prstGeom prst="ellipse">
            <a:avLst/>
          </a:prstGeom>
          <a:solidFill>
            <a:srgbClr val="FF99CC">
              <a:alpha val="20000"/>
            </a:srgbClr>
          </a:solidFill>
          <a:ln w="9525">
            <a:solidFill>
              <a:schemeClr val="tx1"/>
            </a:solidFill>
            <a:round/>
            <a:headEnd/>
            <a:tailEnd/>
          </a:ln>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de-AT" altLang="de-DE"/>
          </a:p>
        </p:txBody>
      </p:sp>
      <p:sp>
        <p:nvSpPr>
          <p:cNvPr id="31750" name="Text Box 5">
            <a:extLst>
              <a:ext uri="{FF2B5EF4-FFF2-40B4-BE49-F238E27FC236}">
                <a16:creationId xmlns:a16="http://schemas.microsoft.com/office/drawing/2014/main" id="{D988033E-8C1E-824B-B981-2B0FF65994E2}"/>
              </a:ext>
            </a:extLst>
          </p:cNvPr>
          <p:cNvSpPr txBox="1">
            <a:spLocks noChangeArrowheads="1"/>
          </p:cNvSpPr>
          <p:nvPr/>
        </p:nvSpPr>
        <p:spPr bwMode="auto">
          <a:xfrm>
            <a:off x="6907214" y="4122739"/>
            <a:ext cx="13620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GB" altLang="de-DE" sz="2400" b="1">
                <a:latin typeface="Calibri" panose="020F0502020204030204" pitchFamily="34" charset="0"/>
              </a:rPr>
              <a:t>Demenz</a:t>
            </a:r>
          </a:p>
        </p:txBody>
      </p:sp>
      <p:sp>
        <p:nvSpPr>
          <p:cNvPr id="31751" name="Oval 6">
            <a:extLst>
              <a:ext uri="{FF2B5EF4-FFF2-40B4-BE49-F238E27FC236}">
                <a16:creationId xmlns:a16="http://schemas.microsoft.com/office/drawing/2014/main" id="{E6911EC4-5362-8B46-8A3D-A805BBF544EA}"/>
              </a:ext>
            </a:extLst>
          </p:cNvPr>
          <p:cNvSpPr>
            <a:spLocks noChangeArrowheads="1"/>
          </p:cNvSpPr>
          <p:nvPr/>
        </p:nvSpPr>
        <p:spPr bwMode="auto">
          <a:xfrm>
            <a:off x="5454652" y="2646363"/>
            <a:ext cx="1925637" cy="1511300"/>
          </a:xfrm>
          <a:prstGeom prst="ellipse">
            <a:avLst/>
          </a:prstGeom>
          <a:solidFill>
            <a:srgbClr val="FF99CC">
              <a:alpha val="79999"/>
            </a:srgbClr>
          </a:solidFill>
          <a:ln w="9525">
            <a:solidFill>
              <a:schemeClr val="tx1"/>
            </a:solidFill>
            <a:round/>
            <a:headEnd/>
            <a:tailEnd/>
          </a:ln>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de-AT" altLang="de-DE"/>
          </a:p>
        </p:txBody>
      </p:sp>
      <p:sp>
        <p:nvSpPr>
          <p:cNvPr id="31752" name="Text Box 7">
            <a:extLst>
              <a:ext uri="{FF2B5EF4-FFF2-40B4-BE49-F238E27FC236}">
                <a16:creationId xmlns:a16="http://schemas.microsoft.com/office/drawing/2014/main" id="{716A1C63-FE95-2249-81F1-FD2D19B2D955}"/>
              </a:ext>
            </a:extLst>
          </p:cNvPr>
          <p:cNvSpPr txBox="1">
            <a:spLocks noChangeArrowheads="1"/>
          </p:cNvSpPr>
          <p:nvPr/>
        </p:nvSpPr>
        <p:spPr bwMode="auto">
          <a:xfrm>
            <a:off x="5562602" y="3160714"/>
            <a:ext cx="17097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GB" altLang="de-DE" sz="2400" b="1">
                <a:latin typeface="Calibri" panose="020F0502020204030204" pitchFamily="34" charset="0"/>
              </a:rPr>
              <a:t>Adipositas</a:t>
            </a:r>
          </a:p>
        </p:txBody>
      </p:sp>
      <p:sp>
        <p:nvSpPr>
          <p:cNvPr id="31753" name="Oval 8">
            <a:extLst>
              <a:ext uri="{FF2B5EF4-FFF2-40B4-BE49-F238E27FC236}">
                <a16:creationId xmlns:a16="http://schemas.microsoft.com/office/drawing/2014/main" id="{FBAD3D87-4218-F646-BB85-9000D488D9E3}"/>
              </a:ext>
            </a:extLst>
          </p:cNvPr>
          <p:cNvSpPr>
            <a:spLocks noChangeArrowheads="1"/>
          </p:cNvSpPr>
          <p:nvPr/>
        </p:nvSpPr>
        <p:spPr bwMode="auto">
          <a:xfrm>
            <a:off x="4884738" y="3921126"/>
            <a:ext cx="1873250" cy="863600"/>
          </a:xfrm>
          <a:prstGeom prst="ellipse">
            <a:avLst/>
          </a:prstGeom>
          <a:solidFill>
            <a:srgbClr val="FF99CC"/>
          </a:solidFill>
          <a:ln w="9525">
            <a:solidFill>
              <a:schemeClr val="tx1"/>
            </a:solidFill>
            <a:round/>
            <a:headEnd/>
            <a:tailEnd/>
          </a:ln>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de-AT" altLang="de-DE">
              <a:solidFill>
                <a:srgbClr val="595959"/>
              </a:solidFill>
            </a:endParaRPr>
          </a:p>
        </p:txBody>
      </p:sp>
      <p:sp>
        <p:nvSpPr>
          <p:cNvPr id="31754" name="Text Box 9">
            <a:extLst>
              <a:ext uri="{FF2B5EF4-FFF2-40B4-BE49-F238E27FC236}">
                <a16:creationId xmlns:a16="http://schemas.microsoft.com/office/drawing/2014/main" id="{422B86DB-9C99-F34B-925A-08A5B31ED127}"/>
              </a:ext>
            </a:extLst>
          </p:cNvPr>
          <p:cNvSpPr txBox="1">
            <a:spLocks noChangeArrowheads="1"/>
          </p:cNvSpPr>
          <p:nvPr/>
        </p:nvSpPr>
        <p:spPr bwMode="auto">
          <a:xfrm>
            <a:off x="5073652" y="4122739"/>
            <a:ext cx="14954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GB" altLang="de-DE" sz="2400" b="1">
                <a:latin typeface="Calibri" panose="020F0502020204030204" pitchFamily="34" charset="0"/>
              </a:rPr>
              <a:t>Diabetes</a:t>
            </a:r>
          </a:p>
        </p:txBody>
      </p:sp>
      <p:sp>
        <p:nvSpPr>
          <p:cNvPr id="31755" name="Text Box 11">
            <a:extLst>
              <a:ext uri="{FF2B5EF4-FFF2-40B4-BE49-F238E27FC236}">
                <a16:creationId xmlns:a16="http://schemas.microsoft.com/office/drawing/2014/main" id="{2BA88320-FC95-FC4C-A24D-F03F66140287}"/>
              </a:ext>
            </a:extLst>
          </p:cNvPr>
          <p:cNvSpPr txBox="1">
            <a:spLocks noChangeArrowheads="1"/>
          </p:cNvSpPr>
          <p:nvPr/>
        </p:nvSpPr>
        <p:spPr bwMode="auto">
          <a:xfrm>
            <a:off x="3511551" y="3457576"/>
            <a:ext cx="177641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GB" altLang="de-DE" sz="2400" b="1">
                <a:latin typeface="Calibri" panose="020F0502020204030204" pitchFamily="34" charset="0"/>
              </a:rPr>
              <a:t>Reduzierte Mobilität</a:t>
            </a:r>
          </a:p>
        </p:txBody>
      </p:sp>
      <p:sp>
        <p:nvSpPr>
          <p:cNvPr id="31756" name="Text Box 13">
            <a:extLst>
              <a:ext uri="{FF2B5EF4-FFF2-40B4-BE49-F238E27FC236}">
                <a16:creationId xmlns:a16="http://schemas.microsoft.com/office/drawing/2014/main" id="{0DFCAFAC-4C8F-4040-8EDC-0CEC41B6EA79}"/>
              </a:ext>
            </a:extLst>
          </p:cNvPr>
          <p:cNvSpPr txBox="1">
            <a:spLocks noChangeArrowheads="1"/>
          </p:cNvSpPr>
          <p:nvPr/>
        </p:nvSpPr>
        <p:spPr bwMode="auto">
          <a:xfrm>
            <a:off x="4511677" y="4803776"/>
            <a:ext cx="24479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GB" altLang="de-DE" sz="2400" b="1">
                <a:latin typeface="Calibri" panose="020F0502020204030204" pitchFamily="34" charset="0"/>
              </a:rPr>
              <a:t>Kardiovaskuläre Erkrankungen</a:t>
            </a:r>
          </a:p>
        </p:txBody>
      </p:sp>
      <p:sp>
        <p:nvSpPr>
          <p:cNvPr id="31757" name="Text Box 15">
            <a:extLst>
              <a:ext uri="{FF2B5EF4-FFF2-40B4-BE49-F238E27FC236}">
                <a16:creationId xmlns:a16="http://schemas.microsoft.com/office/drawing/2014/main" id="{B8068735-55B3-F549-88A3-47C71356941A}"/>
              </a:ext>
            </a:extLst>
          </p:cNvPr>
          <p:cNvSpPr txBox="1">
            <a:spLocks noChangeArrowheads="1"/>
          </p:cNvSpPr>
          <p:nvPr/>
        </p:nvSpPr>
        <p:spPr bwMode="auto">
          <a:xfrm>
            <a:off x="1911352" y="4613277"/>
            <a:ext cx="17287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GB" altLang="de-DE" sz="2400" b="1">
                <a:latin typeface="Calibri" panose="020F0502020204030204" pitchFamily="34" charset="0"/>
              </a:rPr>
              <a:t>Depression</a:t>
            </a:r>
          </a:p>
        </p:txBody>
      </p:sp>
      <p:sp>
        <p:nvSpPr>
          <p:cNvPr id="17" name="Legende mit Linie 1 (Rahmen und Markierungsleiste) 16">
            <a:extLst>
              <a:ext uri="{FF2B5EF4-FFF2-40B4-BE49-F238E27FC236}">
                <a16:creationId xmlns:a16="http://schemas.microsoft.com/office/drawing/2014/main" id="{CD80C69E-E108-4045-B938-5D9FBA0382D4}"/>
              </a:ext>
            </a:extLst>
          </p:cNvPr>
          <p:cNvSpPr>
            <a:spLocks/>
          </p:cNvSpPr>
          <p:nvPr/>
        </p:nvSpPr>
        <p:spPr bwMode="auto">
          <a:xfrm>
            <a:off x="6751639" y="1717676"/>
            <a:ext cx="1673225" cy="741362"/>
          </a:xfrm>
          <a:prstGeom prst="accentBorderCallout1">
            <a:avLst>
              <a:gd name="adj1" fmla="val 18750"/>
              <a:gd name="adj2" fmla="val -8333"/>
              <a:gd name="adj3" fmla="val 112500"/>
              <a:gd name="adj4" fmla="val -38333"/>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8"/>
              </a:srgbClr>
            </a:outerShdw>
          </a:effectLst>
        </p:spPr>
        <p:txBody>
          <a:bodyPr anchor="ctr"/>
          <a:lstStyle/>
          <a:p>
            <a:pPr algn="ctr" eaLnBrk="1" hangingPunct="1">
              <a:defRPr/>
            </a:pPr>
            <a:endParaRPr lang="de-DE">
              <a:solidFill>
                <a:srgbClr val="FFFFFF"/>
              </a:solidFill>
              <a:latin typeface="Calibri" charset="0"/>
              <a:ea typeface="ＭＳ Ｐゴシック" charset="0"/>
              <a:cs typeface="Arial" charset="0"/>
            </a:endParaRPr>
          </a:p>
        </p:txBody>
      </p:sp>
      <p:sp>
        <p:nvSpPr>
          <p:cNvPr id="18448" name="Textfeld 17">
            <a:extLst>
              <a:ext uri="{FF2B5EF4-FFF2-40B4-BE49-F238E27FC236}">
                <a16:creationId xmlns:a16="http://schemas.microsoft.com/office/drawing/2014/main" id="{7CA74E52-D87B-494F-93CF-2FB86F13D530}"/>
              </a:ext>
            </a:extLst>
          </p:cNvPr>
          <p:cNvSpPr txBox="1">
            <a:spLocks noChangeArrowheads="1"/>
          </p:cNvSpPr>
          <p:nvPr/>
        </p:nvSpPr>
        <p:spPr bwMode="auto">
          <a:xfrm>
            <a:off x="6646864" y="1858964"/>
            <a:ext cx="1882775" cy="461963"/>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de-DE" altLang="de-DE" b="1">
                <a:solidFill>
                  <a:schemeClr val="bg1"/>
                </a:solidFill>
                <a:effectLst>
                  <a:outerShdw blurRad="38100" dist="38100" dir="2700000" algn="tl">
                    <a:srgbClr val="C0C0C0"/>
                  </a:outerShdw>
                </a:effectLst>
                <a:latin typeface="Calibri" panose="020F0502020204030204" pitchFamily="34" charset="0"/>
              </a:rPr>
              <a:t>FRAILTY</a:t>
            </a:r>
          </a:p>
        </p:txBody>
      </p:sp>
      <p:sp>
        <p:nvSpPr>
          <p:cNvPr id="18" name="Oval 6">
            <a:extLst>
              <a:ext uri="{FF2B5EF4-FFF2-40B4-BE49-F238E27FC236}">
                <a16:creationId xmlns:a16="http://schemas.microsoft.com/office/drawing/2014/main" id="{B80BC322-A3A2-0A48-B737-5E5EF4FC05BF}"/>
              </a:ext>
            </a:extLst>
          </p:cNvPr>
          <p:cNvSpPr>
            <a:spLocks noChangeArrowheads="1"/>
          </p:cNvSpPr>
          <p:nvPr/>
        </p:nvSpPr>
        <p:spPr bwMode="auto">
          <a:xfrm>
            <a:off x="1676401" y="1951038"/>
            <a:ext cx="1657350" cy="1511300"/>
          </a:xfrm>
          <a:prstGeom prst="ellipse">
            <a:avLst/>
          </a:prstGeom>
          <a:solidFill>
            <a:schemeClr val="accent3">
              <a:lumMod val="60000"/>
              <a:lumOff val="40000"/>
              <a:alpha val="79999"/>
            </a:schemeClr>
          </a:solidFill>
          <a:ln w="9525">
            <a:solidFill>
              <a:schemeClr val="tx1"/>
            </a:solidFill>
            <a:round/>
            <a:headEnd/>
            <a:tailEnd/>
          </a:ln>
        </p:spPr>
        <p:txBody>
          <a:bodyPr wrap="none" anchor="ctr"/>
          <a:lstStyle/>
          <a:p>
            <a:pPr eaLnBrk="1" hangingPunct="1">
              <a:defRPr/>
            </a:pPr>
            <a:endParaRPr lang="de-DE">
              <a:latin typeface="Arial" charset="0"/>
              <a:ea typeface="ＭＳ Ｐゴシック" charset="0"/>
              <a:cs typeface="ＭＳ Ｐゴシック" charset="0"/>
            </a:endParaRPr>
          </a:p>
        </p:txBody>
      </p:sp>
      <p:sp>
        <p:nvSpPr>
          <p:cNvPr id="31761" name="Textfeld 17">
            <a:extLst>
              <a:ext uri="{FF2B5EF4-FFF2-40B4-BE49-F238E27FC236}">
                <a16:creationId xmlns:a16="http://schemas.microsoft.com/office/drawing/2014/main" id="{FCED0E38-5708-3843-A156-85C242469528}"/>
              </a:ext>
            </a:extLst>
          </p:cNvPr>
          <p:cNvSpPr txBox="1">
            <a:spLocks noChangeArrowheads="1"/>
          </p:cNvSpPr>
          <p:nvPr/>
        </p:nvSpPr>
        <p:spPr bwMode="auto">
          <a:xfrm>
            <a:off x="1828801" y="2476502"/>
            <a:ext cx="13525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de-DE" altLang="de-DE" sz="2400" b="1">
                <a:latin typeface="Calibri" panose="020F0502020204030204" pitchFamily="34" charset="0"/>
              </a:rPr>
              <a:t>Schmerz</a:t>
            </a:r>
          </a:p>
        </p:txBody>
      </p:sp>
      <p:sp>
        <p:nvSpPr>
          <p:cNvPr id="19" name="Oval 6">
            <a:extLst>
              <a:ext uri="{FF2B5EF4-FFF2-40B4-BE49-F238E27FC236}">
                <a16:creationId xmlns:a16="http://schemas.microsoft.com/office/drawing/2014/main" id="{EFF6C480-DCDB-4F40-9068-E55030F1548A}"/>
              </a:ext>
            </a:extLst>
          </p:cNvPr>
          <p:cNvSpPr>
            <a:spLocks noChangeArrowheads="1"/>
          </p:cNvSpPr>
          <p:nvPr/>
        </p:nvSpPr>
        <p:spPr bwMode="auto">
          <a:xfrm>
            <a:off x="3746501" y="1565276"/>
            <a:ext cx="1657350" cy="1511300"/>
          </a:xfrm>
          <a:prstGeom prst="ellipse">
            <a:avLst/>
          </a:prstGeom>
          <a:solidFill>
            <a:schemeClr val="accent3">
              <a:lumMod val="60000"/>
              <a:lumOff val="40000"/>
              <a:alpha val="79999"/>
            </a:schemeClr>
          </a:solidFill>
          <a:ln w="9525">
            <a:solidFill>
              <a:schemeClr val="tx1"/>
            </a:solidFill>
            <a:round/>
            <a:headEnd/>
            <a:tailEnd/>
          </a:ln>
        </p:spPr>
        <p:txBody>
          <a:bodyPr wrap="none" anchor="ctr"/>
          <a:lstStyle/>
          <a:p>
            <a:pPr eaLnBrk="1" hangingPunct="1">
              <a:defRPr/>
            </a:pPr>
            <a:endParaRPr lang="de-DE">
              <a:latin typeface="Arial" charset="0"/>
              <a:ea typeface="ＭＳ Ｐゴシック" charset="0"/>
              <a:cs typeface="ＭＳ Ｐゴシック" charset="0"/>
            </a:endParaRPr>
          </a:p>
        </p:txBody>
      </p:sp>
      <p:sp>
        <p:nvSpPr>
          <p:cNvPr id="31763" name="Textfeld 1">
            <a:extLst>
              <a:ext uri="{FF2B5EF4-FFF2-40B4-BE49-F238E27FC236}">
                <a16:creationId xmlns:a16="http://schemas.microsoft.com/office/drawing/2014/main" id="{E72E6F84-183C-714E-9274-FC0C197C1B65}"/>
              </a:ext>
            </a:extLst>
          </p:cNvPr>
          <p:cNvSpPr txBox="1">
            <a:spLocks noChangeArrowheads="1"/>
          </p:cNvSpPr>
          <p:nvPr/>
        </p:nvSpPr>
        <p:spPr bwMode="auto">
          <a:xfrm>
            <a:off x="3730626" y="2105026"/>
            <a:ext cx="1657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de-DE" altLang="de-DE" sz="2400" b="1">
                <a:latin typeface="Calibri" panose="020F0502020204030204" pitchFamily="34" charset="0"/>
              </a:rPr>
              <a:t>Müdigkeit</a:t>
            </a:r>
          </a:p>
        </p:txBody>
      </p:sp>
      <p:sp>
        <p:nvSpPr>
          <p:cNvPr id="21" name="Oval 6">
            <a:extLst>
              <a:ext uri="{FF2B5EF4-FFF2-40B4-BE49-F238E27FC236}">
                <a16:creationId xmlns:a16="http://schemas.microsoft.com/office/drawing/2014/main" id="{BD3AAAD6-117D-C343-BA09-D6DE4F4387C3}"/>
              </a:ext>
            </a:extLst>
          </p:cNvPr>
          <p:cNvSpPr>
            <a:spLocks noChangeArrowheads="1"/>
          </p:cNvSpPr>
          <p:nvPr/>
        </p:nvSpPr>
        <p:spPr bwMode="auto">
          <a:xfrm>
            <a:off x="1117601" y="5156201"/>
            <a:ext cx="1657350" cy="1511300"/>
          </a:xfrm>
          <a:prstGeom prst="ellipse">
            <a:avLst/>
          </a:prstGeom>
          <a:solidFill>
            <a:schemeClr val="accent3">
              <a:lumMod val="60000"/>
              <a:lumOff val="40000"/>
              <a:alpha val="79999"/>
            </a:schemeClr>
          </a:solidFill>
          <a:ln w="9525">
            <a:solidFill>
              <a:schemeClr val="tx1"/>
            </a:solidFill>
            <a:round/>
            <a:headEnd/>
            <a:tailEnd/>
          </a:ln>
        </p:spPr>
        <p:txBody>
          <a:bodyPr wrap="none" anchor="ctr"/>
          <a:lstStyle/>
          <a:p>
            <a:pPr eaLnBrk="1" hangingPunct="1">
              <a:defRPr/>
            </a:pPr>
            <a:endParaRPr lang="de-DE">
              <a:latin typeface="Arial" charset="0"/>
              <a:ea typeface="ＭＳ Ｐゴシック" charset="0"/>
              <a:cs typeface="ＭＳ Ｐゴシック" charset="0"/>
            </a:endParaRPr>
          </a:p>
        </p:txBody>
      </p:sp>
      <p:sp>
        <p:nvSpPr>
          <p:cNvPr id="31765" name="Textfeld 2">
            <a:extLst>
              <a:ext uri="{FF2B5EF4-FFF2-40B4-BE49-F238E27FC236}">
                <a16:creationId xmlns:a16="http://schemas.microsoft.com/office/drawing/2014/main" id="{15DD02CC-2973-D24B-A202-C697FD0CCE0A}"/>
              </a:ext>
            </a:extLst>
          </p:cNvPr>
          <p:cNvSpPr txBox="1">
            <a:spLocks noChangeArrowheads="1"/>
          </p:cNvSpPr>
          <p:nvPr/>
        </p:nvSpPr>
        <p:spPr bwMode="auto">
          <a:xfrm>
            <a:off x="1193801" y="5497514"/>
            <a:ext cx="15049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de-DE" altLang="de-DE" sz="2400" b="1">
                <a:latin typeface="Calibri" panose="020F0502020204030204" pitchFamily="34" charset="0"/>
              </a:rPr>
              <a:t>Schlaf-</a:t>
            </a:r>
          </a:p>
          <a:p>
            <a:pPr algn="ctr" eaLnBrk="1" hangingPunct="1"/>
            <a:r>
              <a:rPr lang="de-DE" altLang="de-DE" sz="2400" b="1">
                <a:latin typeface="Calibri" panose="020F0502020204030204" pitchFamily="34" charset="0"/>
              </a:rPr>
              <a:t>störungen</a:t>
            </a:r>
          </a:p>
        </p:txBody>
      </p:sp>
      <p:sp>
        <p:nvSpPr>
          <p:cNvPr id="23" name="Oval 6">
            <a:extLst>
              <a:ext uri="{FF2B5EF4-FFF2-40B4-BE49-F238E27FC236}">
                <a16:creationId xmlns:a16="http://schemas.microsoft.com/office/drawing/2014/main" id="{86F46762-6F22-E548-975E-10E2C77C75C0}"/>
              </a:ext>
            </a:extLst>
          </p:cNvPr>
          <p:cNvSpPr>
            <a:spLocks noChangeArrowheads="1"/>
          </p:cNvSpPr>
          <p:nvPr/>
        </p:nvSpPr>
        <p:spPr bwMode="auto">
          <a:xfrm>
            <a:off x="2984501" y="5156201"/>
            <a:ext cx="1657350" cy="1511300"/>
          </a:xfrm>
          <a:prstGeom prst="ellipse">
            <a:avLst/>
          </a:prstGeom>
          <a:solidFill>
            <a:schemeClr val="accent3">
              <a:lumMod val="60000"/>
              <a:lumOff val="40000"/>
              <a:alpha val="79999"/>
            </a:schemeClr>
          </a:solidFill>
          <a:ln w="9525">
            <a:solidFill>
              <a:schemeClr val="tx1"/>
            </a:solidFill>
            <a:round/>
            <a:headEnd/>
            <a:tailEnd/>
          </a:ln>
        </p:spPr>
        <p:txBody>
          <a:bodyPr wrap="none" anchor="ctr"/>
          <a:lstStyle/>
          <a:p>
            <a:pPr eaLnBrk="1" hangingPunct="1">
              <a:defRPr/>
            </a:pPr>
            <a:endParaRPr lang="de-DE">
              <a:latin typeface="Arial" charset="0"/>
              <a:ea typeface="ＭＳ Ｐゴシック" charset="0"/>
              <a:cs typeface="ＭＳ Ｐゴシック" charset="0"/>
            </a:endParaRPr>
          </a:p>
        </p:txBody>
      </p:sp>
      <p:sp>
        <p:nvSpPr>
          <p:cNvPr id="31767" name="Textfeld 3">
            <a:extLst>
              <a:ext uri="{FF2B5EF4-FFF2-40B4-BE49-F238E27FC236}">
                <a16:creationId xmlns:a16="http://schemas.microsoft.com/office/drawing/2014/main" id="{96372439-8735-C342-AF17-AB98BF79B6A4}"/>
              </a:ext>
            </a:extLst>
          </p:cNvPr>
          <p:cNvSpPr txBox="1">
            <a:spLocks noChangeArrowheads="1"/>
          </p:cNvSpPr>
          <p:nvPr/>
        </p:nvSpPr>
        <p:spPr bwMode="auto">
          <a:xfrm>
            <a:off x="3211514" y="5497514"/>
            <a:ext cx="13366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de-DE" altLang="de-DE" sz="2400" b="1">
                <a:latin typeface="Calibri" panose="020F0502020204030204" pitchFamily="34" charset="0"/>
              </a:rPr>
              <a:t>Kopf-</a:t>
            </a:r>
          </a:p>
          <a:p>
            <a:pPr algn="ctr" eaLnBrk="1" hangingPunct="1"/>
            <a:r>
              <a:rPr lang="de-DE" altLang="de-DE" sz="2400" b="1">
                <a:latin typeface="Calibri" panose="020F0502020204030204" pitchFamily="34" charset="0"/>
              </a:rPr>
              <a:t>schmerz</a:t>
            </a:r>
          </a:p>
        </p:txBody>
      </p:sp>
      <p:sp>
        <p:nvSpPr>
          <p:cNvPr id="31768" name="Textfeld 25">
            <a:extLst>
              <a:ext uri="{FF2B5EF4-FFF2-40B4-BE49-F238E27FC236}">
                <a16:creationId xmlns:a16="http://schemas.microsoft.com/office/drawing/2014/main" id="{B934A6B2-0DAC-C74A-A1F0-A73BEF80F5B5}"/>
              </a:ext>
            </a:extLst>
          </p:cNvPr>
          <p:cNvSpPr txBox="1">
            <a:spLocks noChangeArrowheads="1"/>
          </p:cNvSpPr>
          <p:nvPr/>
        </p:nvSpPr>
        <p:spPr bwMode="auto">
          <a:xfrm>
            <a:off x="974726" y="455613"/>
            <a:ext cx="724852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de-DE" altLang="de-DE" sz="3600" dirty="0">
                <a:solidFill>
                  <a:srgbClr val="007934"/>
                </a:solidFill>
                <a:latin typeface="Trebuchet MS" panose="020B0703020202090204" pitchFamily="34" charset="0"/>
              </a:rPr>
              <a:t>Multimorbidität</a:t>
            </a:r>
          </a:p>
        </p:txBody>
      </p:sp>
    </p:spTree>
    <p:extLst>
      <p:ext uri="{BB962C8B-B14F-4D97-AF65-F5344CB8AC3E}">
        <p14:creationId xmlns:p14="http://schemas.microsoft.com/office/powerpoint/2010/main" val="21679692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Bild 1" descr="interaction-clipart-free-vector-social-networking-interaction-clip-art_104744_Social_Networking_Interaction_clip_art_hight.png">
            <a:extLst>
              <a:ext uri="{FF2B5EF4-FFF2-40B4-BE49-F238E27FC236}">
                <a16:creationId xmlns:a16="http://schemas.microsoft.com/office/drawing/2014/main" id="{E7D3784F-6077-DF43-B89D-D49E22711CC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1214955">
            <a:off x="131763" y="660400"/>
            <a:ext cx="9702800" cy="778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a:extLst>
              <a:ext uri="{FF2B5EF4-FFF2-40B4-BE49-F238E27FC236}">
                <a16:creationId xmlns:a16="http://schemas.microsoft.com/office/drawing/2014/main" id="{B18327B3-84C4-A44A-8F28-93326F48C9CF}"/>
              </a:ext>
            </a:extLst>
          </p:cNvPr>
          <p:cNvSpPr/>
          <p:nvPr/>
        </p:nvSpPr>
        <p:spPr>
          <a:xfrm>
            <a:off x="4063983" y="3569104"/>
            <a:ext cx="2160240" cy="2088232"/>
          </a:xfrm>
          <a:prstGeom prst="ellipse">
            <a:avLst/>
          </a:prstGeom>
          <a:solidFill>
            <a:schemeClr val="accent3">
              <a:lumMod val="75000"/>
            </a:schemeClr>
          </a:solidFill>
          <a:ln w="38100" cmpd="sng">
            <a:gradFill flip="none" rotWithShape="1">
              <a:gsLst>
                <a:gs pos="0">
                  <a:schemeClr val="accent6">
                    <a:lumMod val="50000"/>
                  </a:schemeClr>
                </a:gs>
                <a:gs pos="100000">
                  <a:prstClr val="white"/>
                </a:gs>
              </a:gsLst>
              <a:path path="circle">
                <a:fillToRect l="100000" t="100000"/>
              </a:path>
              <a:tileRect r="-100000" b="-100000"/>
            </a:gra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37893" name="Textfeld 3">
            <a:extLst>
              <a:ext uri="{FF2B5EF4-FFF2-40B4-BE49-F238E27FC236}">
                <a16:creationId xmlns:a16="http://schemas.microsoft.com/office/drawing/2014/main" id="{9D2E594F-9CE0-1045-B093-99AF6418F3B1}"/>
              </a:ext>
            </a:extLst>
          </p:cNvPr>
          <p:cNvSpPr txBox="1">
            <a:spLocks noChangeArrowheads="1"/>
          </p:cNvSpPr>
          <p:nvPr/>
        </p:nvSpPr>
        <p:spPr bwMode="auto">
          <a:xfrm>
            <a:off x="4281488" y="1870868"/>
            <a:ext cx="14033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de-DE" altLang="de-DE" sz="3600" dirty="0">
                <a:solidFill>
                  <a:srgbClr val="F7A43C"/>
                </a:solidFill>
              </a:rPr>
              <a:t>Altern</a:t>
            </a:r>
          </a:p>
        </p:txBody>
      </p:sp>
      <p:sp>
        <p:nvSpPr>
          <p:cNvPr id="37894" name="Textfeld 6">
            <a:extLst>
              <a:ext uri="{FF2B5EF4-FFF2-40B4-BE49-F238E27FC236}">
                <a16:creationId xmlns:a16="http://schemas.microsoft.com/office/drawing/2014/main" id="{3E14BB1A-43D7-7C40-84F9-1B87B5FC6438}"/>
              </a:ext>
            </a:extLst>
          </p:cNvPr>
          <p:cNvSpPr txBox="1">
            <a:spLocks noChangeArrowheads="1"/>
          </p:cNvSpPr>
          <p:nvPr/>
        </p:nvSpPr>
        <p:spPr bwMode="auto">
          <a:xfrm>
            <a:off x="4113363" y="4194189"/>
            <a:ext cx="2119312"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de-DE" altLang="de-DE" sz="2800" dirty="0">
                <a:solidFill>
                  <a:schemeClr val="bg1"/>
                </a:solidFill>
              </a:rPr>
              <a:t>Geriatrische</a:t>
            </a:r>
          </a:p>
          <a:p>
            <a:pPr algn="ctr" eaLnBrk="1" hangingPunct="1"/>
            <a:r>
              <a:rPr lang="de-DE" altLang="de-DE" sz="2800" dirty="0">
                <a:solidFill>
                  <a:schemeClr val="bg1"/>
                </a:solidFill>
              </a:rPr>
              <a:t>Syndrome</a:t>
            </a:r>
          </a:p>
        </p:txBody>
      </p:sp>
      <p:sp>
        <p:nvSpPr>
          <p:cNvPr id="8" name="Textfeld 7">
            <a:extLst>
              <a:ext uri="{FF2B5EF4-FFF2-40B4-BE49-F238E27FC236}">
                <a16:creationId xmlns:a16="http://schemas.microsoft.com/office/drawing/2014/main" id="{9ABA6BD3-DE2D-114B-856C-0348FFCE384D}"/>
              </a:ext>
            </a:extLst>
          </p:cNvPr>
          <p:cNvSpPr txBox="1"/>
          <p:nvPr/>
        </p:nvSpPr>
        <p:spPr>
          <a:xfrm>
            <a:off x="7455001" y="5141179"/>
            <a:ext cx="2470217" cy="830997"/>
          </a:xfrm>
          <a:prstGeom prst="rect">
            <a:avLst/>
          </a:prstGeom>
          <a:noFill/>
        </p:spPr>
        <p:txBody>
          <a:bodyPr>
            <a:spAutoFit/>
          </a:bodyPr>
          <a:lstStyle/>
          <a:p>
            <a:pPr algn="ctr">
              <a:defRPr/>
            </a:pPr>
            <a:r>
              <a:rPr lang="de-DE" sz="2400" b="1" dirty="0">
                <a:solidFill>
                  <a:schemeClr val="bg1"/>
                </a:solidFill>
                <a:latin typeface="Arial" charset="0"/>
                <a:ea typeface="ＭＳ Ｐゴシック" charset="0"/>
                <a:cs typeface="ＭＳ Ｐゴシック" charset="0"/>
              </a:rPr>
              <a:t>Chronische </a:t>
            </a:r>
            <a:br>
              <a:rPr lang="de-DE" sz="2400" b="1" dirty="0">
                <a:solidFill>
                  <a:schemeClr val="bg1"/>
                </a:solidFill>
                <a:latin typeface="Arial" charset="0"/>
                <a:ea typeface="ＭＳ Ｐゴシック" charset="0"/>
                <a:cs typeface="ＭＳ Ｐゴシック" charset="0"/>
              </a:rPr>
            </a:br>
            <a:r>
              <a:rPr lang="de-DE" sz="2400" b="1" dirty="0">
                <a:solidFill>
                  <a:schemeClr val="bg1"/>
                </a:solidFill>
                <a:latin typeface="Arial" charset="0"/>
                <a:ea typeface="ＭＳ Ｐゴシック" charset="0"/>
                <a:cs typeface="ＭＳ Ｐゴシック" charset="0"/>
              </a:rPr>
              <a:t>Erkrankungen</a:t>
            </a:r>
          </a:p>
        </p:txBody>
      </p:sp>
      <p:sp>
        <p:nvSpPr>
          <p:cNvPr id="37896" name="Textfeld 8">
            <a:extLst>
              <a:ext uri="{FF2B5EF4-FFF2-40B4-BE49-F238E27FC236}">
                <a16:creationId xmlns:a16="http://schemas.microsoft.com/office/drawing/2014/main" id="{394E25CA-F7C2-0D48-A286-BDF5F4D1C9C4}"/>
              </a:ext>
            </a:extLst>
          </p:cNvPr>
          <p:cNvSpPr txBox="1">
            <a:spLocks noChangeArrowheads="1"/>
          </p:cNvSpPr>
          <p:nvPr/>
        </p:nvSpPr>
        <p:spPr bwMode="auto">
          <a:xfrm>
            <a:off x="896939" y="5972176"/>
            <a:ext cx="17430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de-DE" altLang="de-DE" sz="2800" dirty="0">
                <a:solidFill>
                  <a:srgbClr val="FF0000"/>
                </a:solidFill>
              </a:rPr>
              <a:t>Isolierung</a:t>
            </a:r>
          </a:p>
        </p:txBody>
      </p:sp>
      <p:sp>
        <p:nvSpPr>
          <p:cNvPr id="37897" name="Titel 1">
            <a:extLst>
              <a:ext uri="{FF2B5EF4-FFF2-40B4-BE49-F238E27FC236}">
                <a16:creationId xmlns:a16="http://schemas.microsoft.com/office/drawing/2014/main" id="{00AE10EF-4C12-9942-876B-D15350696F7E}"/>
              </a:ext>
            </a:extLst>
          </p:cNvPr>
          <p:cNvSpPr>
            <a:spLocks noGrp="1"/>
          </p:cNvSpPr>
          <p:nvPr>
            <p:ph type="title"/>
          </p:nvPr>
        </p:nvSpPr>
        <p:spPr bwMode="auto">
          <a:xfrm>
            <a:off x="295277" y="480608"/>
            <a:ext cx="5580063" cy="765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r>
              <a:rPr lang="de-DE" altLang="de-DE" dirty="0">
                <a:ea typeface="ＭＳ Ｐゴシック" panose="020B0600070205080204" pitchFamily="34" charset="-128"/>
              </a:rPr>
              <a:t>Multimorbidität ...</a:t>
            </a:r>
          </a:p>
        </p:txBody>
      </p:sp>
    </p:spTree>
    <p:extLst>
      <p:ext uri="{BB962C8B-B14F-4D97-AF65-F5344CB8AC3E}">
        <p14:creationId xmlns:p14="http://schemas.microsoft.com/office/powerpoint/2010/main" val="3335922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15971" y="815662"/>
            <a:ext cx="8596668" cy="911929"/>
          </a:xfrm>
        </p:spPr>
        <p:txBody>
          <a:bodyPr/>
          <a:lstStyle/>
          <a:p>
            <a:r>
              <a:rPr lang="de-AT" dirty="0"/>
              <a:t>Soziale Isolation und Mortalität ...</a:t>
            </a:r>
            <a:endParaRPr lang="en-US" dirty="0"/>
          </a:p>
        </p:txBody>
      </p:sp>
      <p:sp>
        <p:nvSpPr>
          <p:cNvPr id="3" name="Inhaltsplatzhalter 2"/>
          <p:cNvSpPr>
            <a:spLocks noGrp="1"/>
          </p:cNvSpPr>
          <p:nvPr>
            <p:ph idx="1"/>
          </p:nvPr>
        </p:nvSpPr>
        <p:spPr>
          <a:xfrm>
            <a:off x="1048546" y="2235316"/>
            <a:ext cx="8995567" cy="4065472"/>
          </a:xfrm>
        </p:spPr>
        <p:txBody>
          <a:bodyPr>
            <a:normAutofit fontScale="92500"/>
          </a:bodyPr>
          <a:lstStyle/>
          <a:p>
            <a:pPr marL="0" indent="0">
              <a:lnSpc>
                <a:spcPts val="4260"/>
              </a:lnSpc>
              <a:spcBef>
                <a:spcPts val="2200"/>
              </a:spcBef>
              <a:buNone/>
            </a:pPr>
            <a:r>
              <a:rPr lang="de-AT" dirty="0">
                <a:latin typeface="Arial" panose="020B0604020202020204" pitchFamily="34" charset="0"/>
                <a:cs typeface="Arial" panose="020B0604020202020204" pitchFamily="34" charset="0"/>
              </a:rPr>
              <a:t>Soziale Isolation, Einsamkeit und Alleine zu leben </a:t>
            </a:r>
            <a:r>
              <a:rPr lang="de-AT" b="1" dirty="0">
                <a:latin typeface="Arial" panose="020B0604020202020204" pitchFamily="34" charset="0"/>
                <a:cs typeface="Arial" panose="020B0604020202020204" pitchFamily="34" charset="0"/>
              </a:rPr>
              <a:t>erhöhen das Risiko </a:t>
            </a:r>
            <a:r>
              <a:rPr lang="de-AT" dirty="0">
                <a:latin typeface="Arial" panose="020B0604020202020204" pitchFamily="34" charset="0"/>
                <a:cs typeface="Arial" panose="020B0604020202020204" pitchFamily="34" charset="0"/>
              </a:rPr>
              <a:t>z</a:t>
            </a:r>
            <a:r>
              <a:rPr lang="de-AT" b="1" dirty="0">
                <a:latin typeface="Arial" panose="020B0604020202020204" pitchFamily="34" charset="0"/>
                <a:cs typeface="Arial" panose="020B0604020202020204" pitchFamily="34" charset="0"/>
              </a:rPr>
              <a:t>u sterben </a:t>
            </a:r>
            <a:r>
              <a:rPr lang="de-AT" dirty="0">
                <a:latin typeface="Arial" panose="020B0604020202020204" pitchFamily="34" charset="0"/>
                <a:cs typeface="Arial" panose="020B0604020202020204" pitchFamily="34" charset="0"/>
              </a:rPr>
              <a:t>um 29 %, 26 % und 32 %</a:t>
            </a:r>
            <a:br>
              <a:rPr lang="de-AT" dirty="0">
                <a:latin typeface="Arial" panose="020B0604020202020204" pitchFamily="34" charset="0"/>
                <a:cs typeface="Arial" panose="020B0604020202020204" pitchFamily="34" charset="0"/>
              </a:rPr>
            </a:br>
            <a:r>
              <a:rPr lang="de-AT" u="sng" dirty="0">
                <a:latin typeface="Arial" panose="020B0604020202020204" pitchFamily="34" charset="0"/>
                <a:cs typeface="Arial" panose="020B0604020202020204" pitchFamily="34" charset="0"/>
              </a:rPr>
              <a:t>unabhängig</a:t>
            </a:r>
            <a:r>
              <a:rPr lang="de-AT" dirty="0">
                <a:latin typeface="Arial" panose="020B0604020202020204" pitchFamily="34" charset="0"/>
                <a:cs typeface="Arial" panose="020B0604020202020204" pitchFamily="34" charset="0"/>
              </a:rPr>
              <a:t> vom Geschlecht, der Lebensregion und des Follow-</a:t>
            </a:r>
            <a:r>
              <a:rPr lang="de-AT" dirty="0" err="1">
                <a:latin typeface="Arial" panose="020B0604020202020204" pitchFamily="34" charset="0"/>
                <a:cs typeface="Arial" panose="020B0604020202020204" pitchFamily="34" charset="0"/>
              </a:rPr>
              <a:t>Up</a:t>
            </a:r>
            <a:r>
              <a:rPr lang="de-AT" dirty="0">
                <a:latin typeface="Arial" panose="020B0604020202020204" pitchFamily="34" charset="0"/>
                <a:cs typeface="Arial" panose="020B0604020202020204" pitchFamily="34" charset="0"/>
              </a:rPr>
              <a:t> </a:t>
            </a:r>
            <a:r>
              <a:rPr lang="de-AT" sz="2400" i="1" dirty="0">
                <a:latin typeface="Arial" panose="020B0604020202020204" pitchFamily="34" charset="0"/>
                <a:cs typeface="Arial" panose="020B0604020202020204" pitchFamily="34" charset="0"/>
              </a:rPr>
              <a:t>(Holt-</a:t>
            </a:r>
            <a:r>
              <a:rPr lang="de-AT" sz="2400" i="1" dirty="0" err="1">
                <a:latin typeface="Arial" panose="020B0604020202020204" pitchFamily="34" charset="0"/>
                <a:cs typeface="Arial" panose="020B0604020202020204" pitchFamily="34" charset="0"/>
              </a:rPr>
              <a:t>Lunstad</a:t>
            </a:r>
            <a:r>
              <a:rPr lang="de-AT" sz="2400" i="1" dirty="0">
                <a:latin typeface="Arial" panose="020B0604020202020204" pitchFamily="34" charset="0"/>
                <a:cs typeface="Arial" panose="020B0604020202020204" pitchFamily="34" charset="0"/>
              </a:rPr>
              <a:t> et al 2015).</a:t>
            </a:r>
            <a:endParaRPr lang="de-AT" dirty="0">
              <a:latin typeface="Arial" panose="020B0604020202020204" pitchFamily="34" charset="0"/>
              <a:cs typeface="Arial" panose="020B0604020202020204" pitchFamily="34" charset="0"/>
            </a:endParaRPr>
          </a:p>
          <a:p>
            <a:pPr marL="0" indent="0">
              <a:lnSpc>
                <a:spcPts val="4260"/>
              </a:lnSpc>
              <a:spcBef>
                <a:spcPts val="2200"/>
              </a:spcBef>
              <a:buNone/>
            </a:pPr>
            <a:r>
              <a:rPr lang="de-AT" b="1" dirty="0">
                <a:latin typeface="Arial" panose="020B0604020202020204" pitchFamily="34" charset="0"/>
                <a:cs typeface="Arial" panose="020B0604020202020204" pitchFamily="34" charset="0"/>
              </a:rPr>
              <a:t>Gesundheitszustand</a:t>
            </a:r>
            <a:r>
              <a:rPr lang="de-AT" dirty="0">
                <a:latin typeface="Arial" panose="020B0604020202020204" pitchFamily="34" charset="0"/>
                <a:cs typeface="Arial" panose="020B0604020202020204" pitchFamily="34" charset="0"/>
              </a:rPr>
              <a:t> </a:t>
            </a:r>
            <a:r>
              <a:rPr lang="de-AT" u="sng" dirty="0">
                <a:latin typeface="Arial" panose="020B0604020202020204" pitchFamily="34" charset="0"/>
                <a:cs typeface="Arial" panose="020B0604020202020204" pitchFamily="34" charset="0"/>
              </a:rPr>
              <a:t>beeinflusst</a:t>
            </a:r>
            <a:r>
              <a:rPr lang="de-AT" dirty="0">
                <a:latin typeface="Arial" panose="020B0604020202020204" pitchFamily="34" charset="0"/>
                <a:cs typeface="Arial" panose="020B0604020202020204" pitchFamily="34" charset="0"/>
              </a:rPr>
              <a:t> zusätzlich die Mortalitäts-rate </a:t>
            </a:r>
            <a:r>
              <a:rPr lang="de-AT" sz="2400" i="1" dirty="0">
                <a:latin typeface="Arial" panose="020B0604020202020204" pitchFamily="34" charset="0"/>
                <a:cs typeface="Arial" panose="020B0604020202020204" pitchFamily="34" charset="0"/>
              </a:rPr>
              <a:t>(Holt-</a:t>
            </a:r>
            <a:r>
              <a:rPr lang="de-AT" sz="2400" i="1" dirty="0" err="1">
                <a:latin typeface="Arial" panose="020B0604020202020204" pitchFamily="34" charset="0"/>
                <a:cs typeface="Arial" panose="020B0604020202020204" pitchFamily="34" charset="0"/>
              </a:rPr>
              <a:t>Lunstad</a:t>
            </a:r>
            <a:r>
              <a:rPr lang="de-AT" sz="2400" i="1" dirty="0">
                <a:latin typeface="Arial" panose="020B0604020202020204" pitchFamily="34" charset="0"/>
                <a:cs typeface="Arial" panose="020B0604020202020204" pitchFamily="34" charset="0"/>
              </a:rPr>
              <a:t> et al 2015).</a:t>
            </a:r>
            <a:endParaRPr lang="de-DE"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05642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a:extLst>
              <a:ext uri="{FF2B5EF4-FFF2-40B4-BE49-F238E27FC236}">
                <a16:creationId xmlns:a16="http://schemas.microsoft.com/office/drawing/2014/main" id="{8BBCE1C8-98E0-9A45-98CB-3C482E7EE1E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 y="1077375"/>
            <a:ext cx="3425125" cy="578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294712" y="782164"/>
            <a:ext cx="9824410" cy="590421"/>
          </a:xfrm>
        </p:spPr>
        <p:txBody>
          <a:bodyPr>
            <a:normAutofit/>
          </a:bodyPr>
          <a:lstStyle/>
          <a:p>
            <a:r>
              <a:rPr lang="de-AT" sz="2800" dirty="0"/>
              <a:t>Isolation und physische Folgen bei älteren Menschen ...</a:t>
            </a:r>
            <a:endParaRPr lang="en-US" sz="2800" dirty="0"/>
          </a:p>
        </p:txBody>
      </p:sp>
      <p:sp>
        <p:nvSpPr>
          <p:cNvPr id="3" name="Inhaltsplatzhalter 2"/>
          <p:cNvSpPr>
            <a:spLocks noGrp="1"/>
          </p:cNvSpPr>
          <p:nvPr>
            <p:ph idx="1"/>
          </p:nvPr>
        </p:nvSpPr>
        <p:spPr>
          <a:xfrm>
            <a:off x="4312250" y="1622998"/>
            <a:ext cx="5234070" cy="4984588"/>
          </a:xfrm>
        </p:spPr>
        <p:txBody>
          <a:bodyPr>
            <a:normAutofit/>
          </a:bodyPr>
          <a:lstStyle/>
          <a:p>
            <a:pPr marL="412750" indent="-412750">
              <a:lnSpc>
                <a:spcPts val="2940"/>
              </a:lnSpc>
              <a:buClr>
                <a:schemeClr val="tx1"/>
              </a:buClr>
              <a:buSzPct val="100000"/>
              <a:buFont typeface="Systemschrift Normal"/>
              <a:buChar char="…"/>
            </a:pPr>
            <a:r>
              <a:rPr lang="de-DE" sz="2400" i="1" dirty="0"/>
              <a:t>Hypertonie</a:t>
            </a:r>
          </a:p>
          <a:p>
            <a:pPr marL="412750" indent="-412750">
              <a:lnSpc>
                <a:spcPts val="2940"/>
              </a:lnSpc>
              <a:buClr>
                <a:schemeClr val="tx1"/>
              </a:buClr>
              <a:buSzPct val="100000"/>
              <a:buFont typeface="Systemschrift Normal"/>
              <a:buChar char="…"/>
            </a:pPr>
            <a:r>
              <a:rPr lang="de-DE" sz="2400" i="1" dirty="0"/>
              <a:t>Kardiovaskuläre Erkrankungen</a:t>
            </a:r>
          </a:p>
          <a:p>
            <a:pPr marL="412750" indent="-412750">
              <a:lnSpc>
                <a:spcPts val="2940"/>
              </a:lnSpc>
              <a:buClr>
                <a:schemeClr val="tx1"/>
              </a:buClr>
              <a:buSzPct val="100000"/>
              <a:buFont typeface="Systemschrift Normal"/>
              <a:buChar char="…"/>
            </a:pPr>
            <a:r>
              <a:rPr lang="de-DE" sz="2400" i="1" dirty="0"/>
              <a:t>Adipositas</a:t>
            </a:r>
          </a:p>
          <a:p>
            <a:pPr marL="412750" indent="-412750">
              <a:lnSpc>
                <a:spcPts val="2940"/>
              </a:lnSpc>
              <a:buClr>
                <a:schemeClr val="tx1"/>
              </a:buClr>
              <a:buSzPct val="100000"/>
              <a:buFont typeface="Systemschrift Normal"/>
              <a:buChar char="…"/>
            </a:pPr>
            <a:r>
              <a:rPr lang="de-DE" sz="2400" i="1" dirty="0"/>
              <a:t>Geschwächtes Immunsystem</a:t>
            </a:r>
          </a:p>
          <a:p>
            <a:pPr marL="412750" indent="-412750">
              <a:lnSpc>
                <a:spcPts val="2940"/>
              </a:lnSpc>
              <a:buClr>
                <a:schemeClr val="tx1"/>
              </a:buClr>
              <a:buSzPct val="100000"/>
              <a:buFont typeface="Systemschrift Normal"/>
              <a:buChar char="…"/>
            </a:pPr>
            <a:r>
              <a:rPr lang="de-DE" sz="2400" i="1" dirty="0"/>
              <a:t>Angstzustände</a:t>
            </a:r>
          </a:p>
          <a:p>
            <a:pPr marL="412750" indent="-412750">
              <a:lnSpc>
                <a:spcPts val="2940"/>
              </a:lnSpc>
              <a:buClr>
                <a:schemeClr val="tx1"/>
              </a:buClr>
              <a:buSzPct val="100000"/>
              <a:buFont typeface="Systemschrift Normal"/>
              <a:buChar char="…"/>
            </a:pPr>
            <a:r>
              <a:rPr lang="de-DE" sz="2400" i="1" dirty="0"/>
              <a:t>Depression</a:t>
            </a:r>
          </a:p>
          <a:p>
            <a:pPr marL="412750" indent="-412750">
              <a:lnSpc>
                <a:spcPts val="2940"/>
              </a:lnSpc>
              <a:buClr>
                <a:schemeClr val="tx1"/>
              </a:buClr>
              <a:buSzPct val="100000"/>
              <a:buFont typeface="Systemschrift Normal"/>
              <a:buChar char="…"/>
            </a:pPr>
            <a:r>
              <a:rPr lang="de-DE" sz="2400" i="1" dirty="0"/>
              <a:t>Kognitive Einschränkungen</a:t>
            </a:r>
          </a:p>
          <a:p>
            <a:pPr marL="412750" indent="-412750">
              <a:lnSpc>
                <a:spcPts val="2940"/>
              </a:lnSpc>
              <a:buClr>
                <a:schemeClr val="tx1"/>
              </a:buClr>
              <a:buSzPct val="100000"/>
              <a:buFont typeface="Systemschrift Normal"/>
              <a:buChar char="…"/>
            </a:pPr>
            <a:r>
              <a:rPr lang="de-DE" sz="2400" i="1" dirty="0"/>
              <a:t>Schlafstörungen</a:t>
            </a:r>
          </a:p>
          <a:p>
            <a:pPr marL="412750" indent="-412750">
              <a:lnSpc>
                <a:spcPts val="2940"/>
              </a:lnSpc>
              <a:buClr>
                <a:schemeClr val="tx1"/>
              </a:buClr>
              <a:buSzPct val="100000"/>
              <a:buFont typeface="Systemschrift Normal"/>
              <a:buChar char="…"/>
            </a:pPr>
            <a:r>
              <a:rPr lang="de-DE" sz="2400" i="1" dirty="0"/>
              <a:t>Mangelernährung – </a:t>
            </a:r>
            <a:r>
              <a:rPr lang="de-DE" sz="2400" i="1" dirty="0" err="1"/>
              <a:t>Frailty</a:t>
            </a:r>
            <a:r>
              <a:rPr lang="de-DE" sz="2400" i="1" dirty="0"/>
              <a:t> ?</a:t>
            </a:r>
          </a:p>
          <a:p>
            <a:pPr marL="412750" indent="-412750">
              <a:lnSpc>
                <a:spcPts val="2940"/>
              </a:lnSpc>
              <a:buClr>
                <a:schemeClr val="tx1"/>
              </a:buClr>
              <a:buSzPct val="100000"/>
              <a:buFont typeface="Systemschrift Normal"/>
              <a:buChar char="…"/>
            </a:pPr>
            <a:r>
              <a:rPr lang="de-DE" sz="2400" i="1" dirty="0"/>
              <a:t>Erhöhte Mortalität</a:t>
            </a:r>
          </a:p>
        </p:txBody>
      </p:sp>
    </p:spTree>
    <p:extLst>
      <p:ext uri="{BB962C8B-B14F-4D97-AF65-F5344CB8AC3E}">
        <p14:creationId xmlns:p14="http://schemas.microsoft.com/office/powerpoint/2010/main" val="6950868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5">
            <a:extLst>
              <a:ext uri="{FF2B5EF4-FFF2-40B4-BE49-F238E27FC236}">
                <a16:creationId xmlns:a16="http://schemas.microsoft.com/office/drawing/2014/main" id="{7D8952D2-B19F-6F40-B682-C7F904E0783D}"/>
              </a:ext>
            </a:extLst>
          </p:cNvPr>
          <p:cNvSpPr>
            <a:spLocks noChangeArrowheads="1"/>
          </p:cNvSpPr>
          <p:nvPr/>
        </p:nvSpPr>
        <p:spPr bwMode="auto">
          <a:xfrm>
            <a:off x="1524001" y="61543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de-DE" altLang="de-DE"/>
          </a:p>
        </p:txBody>
      </p:sp>
      <p:grpSp>
        <p:nvGrpSpPr>
          <p:cNvPr id="29698" name="Gruppierung 1">
            <a:extLst>
              <a:ext uri="{FF2B5EF4-FFF2-40B4-BE49-F238E27FC236}">
                <a16:creationId xmlns:a16="http://schemas.microsoft.com/office/drawing/2014/main" id="{10E3CEB7-3E13-D141-AA0A-0818547392D2}"/>
              </a:ext>
            </a:extLst>
          </p:cNvPr>
          <p:cNvGrpSpPr>
            <a:grpSpLocks/>
          </p:cNvGrpSpPr>
          <p:nvPr/>
        </p:nvGrpSpPr>
        <p:grpSpPr bwMode="auto">
          <a:xfrm>
            <a:off x="5584428" y="2297114"/>
            <a:ext cx="4588272" cy="3548123"/>
            <a:chOff x="481390" y="1247775"/>
            <a:chExt cx="3253998" cy="2376488"/>
          </a:xfrm>
        </p:grpSpPr>
        <p:sp>
          <p:nvSpPr>
            <p:cNvPr id="74767" name="Rectangle 15">
              <a:extLst>
                <a:ext uri="{FF2B5EF4-FFF2-40B4-BE49-F238E27FC236}">
                  <a16:creationId xmlns:a16="http://schemas.microsoft.com/office/drawing/2014/main" id="{2F74C36E-36B4-E140-8A73-7CA1084E5CE3}"/>
                </a:ext>
              </a:extLst>
            </p:cNvPr>
            <p:cNvSpPr>
              <a:spLocks noChangeArrowheads="1"/>
            </p:cNvSpPr>
            <p:nvPr/>
          </p:nvSpPr>
          <p:spPr bwMode="auto">
            <a:xfrm>
              <a:off x="481390" y="1247775"/>
              <a:ext cx="3253998" cy="2376488"/>
            </a:xfrm>
            <a:prstGeom prst="rect">
              <a:avLst/>
            </a:prstGeom>
            <a:solidFill>
              <a:schemeClr val="bg1"/>
            </a:solidFill>
            <a:ln w="9525">
              <a:solidFill>
                <a:schemeClr val="tx1"/>
              </a:solidFill>
              <a:miter lim="800000"/>
              <a:headEnd/>
              <a:tailEnd/>
            </a:ln>
            <a:effectLst>
              <a:outerShdw blurRad="63500" dist="81320" dir="2319588" algn="ctr" rotWithShape="0">
                <a:srgbClr val="666699">
                  <a:alpha val="74998"/>
                </a:srgbClr>
              </a:outerShdw>
            </a:effectLst>
          </p:spPr>
          <p:txBody>
            <a:bodyPr wrap="none" lIns="91430" tIns="45715" rIns="91430" bIns="45715" anchor="ctr"/>
            <a:lstStyle/>
            <a:p>
              <a:pPr algn="ctr">
                <a:defRPr/>
              </a:pPr>
              <a:endParaRPr lang="en-US" sz="3600">
                <a:latin typeface="Arial" charset="0"/>
                <a:ea typeface="ＭＳ Ｐゴシック" charset="0"/>
              </a:endParaRPr>
            </a:p>
          </p:txBody>
        </p:sp>
        <p:sp>
          <p:nvSpPr>
            <p:cNvPr id="29715" name="Line 16">
              <a:extLst>
                <a:ext uri="{FF2B5EF4-FFF2-40B4-BE49-F238E27FC236}">
                  <a16:creationId xmlns:a16="http://schemas.microsoft.com/office/drawing/2014/main" id="{7E21B38F-4993-E74B-B429-9AFA4A9176DA}"/>
                </a:ext>
              </a:extLst>
            </p:cNvPr>
            <p:cNvSpPr>
              <a:spLocks noChangeShapeType="1"/>
            </p:cNvSpPr>
            <p:nvPr/>
          </p:nvSpPr>
          <p:spPr bwMode="auto">
            <a:xfrm>
              <a:off x="938376" y="1621170"/>
              <a:ext cx="0" cy="158349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9716" name="Line 17">
              <a:extLst>
                <a:ext uri="{FF2B5EF4-FFF2-40B4-BE49-F238E27FC236}">
                  <a16:creationId xmlns:a16="http://schemas.microsoft.com/office/drawing/2014/main" id="{28D85142-6E8F-CF46-83DF-7C46739F1A4C}"/>
                </a:ext>
              </a:extLst>
            </p:cNvPr>
            <p:cNvSpPr>
              <a:spLocks noChangeShapeType="1"/>
            </p:cNvSpPr>
            <p:nvPr/>
          </p:nvSpPr>
          <p:spPr bwMode="auto">
            <a:xfrm>
              <a:off x="938376" y="3204662"/>
              <a:ext cx="269810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4770" name="Freeform 18">
              <a:extLst>
                <a:ext uri="{FF2B5EF4-FFF2-40B4-BE49-F238E27FC236}">
                  <a16:creationId xmlns:a16="http://schemas.microsoft.com/office/drawing/2014/main" id="{26A418CB-4932-BA48-A934-24AE053039F4}"/>
                </a:ext>
              </a:extLst>
            </p:cNvPr>
            <p:cNvSpPr>
              <a:spLocks/>
            </p:cNvSpPr>
            <p:nvPr/>
          </p:nvSpPr>
          <p:spPr bwMode="auto">
            <a:xfrm>
              <a:off x="934621" y="2266805"/>
              <a:ext cx="2212318" cy="920374"/>
            </a:xfrm>
            <a:custGeom>
              <a:avLst/>
              <a:gdLst>
                <a:gd name="T0" fmla="*/ 0 w 1264"/>
                <a:gd name="T1" fmla="*/ 0 h 580"/>
                <a:gd name="T2" fmla="*/ 378054 w 1264"/>
                <a:gd name="T3" fmla="*/ 114253 h 580"/>
                <a:gd name="T4" fmla="*/ 392056 w 1264"/>
                <a:gd name="T5" fmla="*/ 203117 h 580"/>
                <a:gd name="T6" fmla="*/ 399057 w 1264"/>
                <a:gd name="T7" fmla="*/ 279286 h 580"/>
                <a:gd name="T8" fmla="*/ 420060 w 1264"/>
                <a:gd name="T9" fmla="*/ 387192 h 580"/>
                <a:gd name="T10" fmla="*/ 462066 w 1264"/>
                <a:gd name="T11" fmla="*/ 437971 h 580"/>
                <a:gd name="T12" fmla="*/ 490070 w 1264"/>
                <a:gd name="T13" fmla="*/ 374497 h 580"/>
                <a:gd name="T14" fmla="*/ 497071 w 1264"/>
                <a:gd name="T15" fmla="*/ 279286 h 580"/>
                <a:gd name="T16" fmla="*/ 511073 w 1264"/>
                <a:gd name="T17" fmla="*/ 203117 h 580"/>
                <a:gd name="T18" fmla="*/ 518074 w 1264"/>
                <a:gd name="T19" fmla="*/ 152338 h 580"/>
                <a:gd name="T20" fmla="*/ 840121 w 1264"/>
                <a:gd name="T21" fmla="*/ 253896 h 580"/>
                <a:gd name="T22" fmla="*/ 847122 w 1264"/>
                <a:gd name="T23" fmla="*/ 336413 h 580"/>
                <a:gd name="T24" fmla="*/ 868125 w 1264"/>
                <a:gd name="T25" fmla="*/ 450666 h 580"/>
                <a:gd name="T26" fmla="*/ 896129 w 1264"/>
                <a:gd name="T27" fmla="*/ 514140 h 580"/>
                <a:gd name="T28" fmla="*/ 938135 w 1264"/>
                <a:gd name="T29" fmla="*/ 406234 h 580"/>
                <a:gd name="T30" fmla="*/ 945136 w 1264"/>
                <a:gd name="T31" fmla="*/ 342760 h 580"/>
                <a:gd name="T32" fmla="*/ 959138 w 1264"/>
                <a:gd name="T33" fmla="*/ 285633 h 580"/>
                <a:gd name="T34" fmla="*/ 1365196 w 1264"/>
                <a:gd name="T35" fmla="*/ 406234 h 580"/>
                <a:gd name="T36" fmla="*/ 1386199 w 1264"/>
                <a:gd name="T37" fmla="*/ 514140 h 580"/>
                <a:gd name="T38" fmla="*/ 1393200 w 1264"/>
                <a:gd name="T39" fmla="*/ 615698 h 580"/>
                <a:gd name="T40" fmla="*/ 1428205 w 1264"/>
                <a:gd name="T41" fmla="*/ 647436 h 580"/>
                <a:gd name="T42" fmla="*/ 1456209 w 1264"/>
                <a:gd name="T43" fmla="*/ 571267 h 580"/>
                <a:gd name="T44" fmla="*/ 1477212 w 1264"/>
                <a:gd name="T45" fmla="*/ 482403 h 580"/>
                <a:gd name="T46" fmla="*/ 1477212 w 1264"/>
                <a:gd name="T47" fmla="*/ 444318 h 580"/>
                <a:gd name="T48" fmla="*/ 2051295 w 1264"/>
                <a:gd name="T49" fmla="*/ 622046 h 580"/>
                <a:gd name="T50" fmla="*/ 2072298 w 1264"/>
                <a:gd name="T51" fmla="*/ 704562 h 580"/>
                <a:gd name="T52" fmla="*/ 2128306 w 1264"/>
                <a:gd name="T53" fmla="*/ 755341 h 580"/>
                <a:gd name="T54" fmla="*/ 2170312 w 1264"/>
                <a:gd name="T55" fmla="*/ 850553 h 580"/>
                <a:gd name="T56" fmla="*/ 2212318 w 1264"/>
                <a:gd name="T57" fmla="*/ 920374 h 58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264" h="580">
                  <a:moveTo>
                    <a:pt x="0" y="0"/>
                  </a:moveTo>
                  <a:lnTo>
                    <a:pt x="216" y="72"/>
                  </a:lnTo>
                  <a:lnTo>
                    <a:pt x="224" y="128"/>
                  </a:lnTo>
                  <a:lnTo>
                    <a:pt x="228" y="176"/>
                  </a:lnTo>
                  <a:lnTo>
                    <a:pt x="240" y="244"/>
                  </a:lnTo>
                  <a:lnTo>
                    <a:pt x="264" y="276"/>
                  </a:lnTo>
                  <a:lnTo>
                    <a:pt x="280" y="236"/>
                  </a:lnTo>
                  <a:lnTo>
                    <a:pt x="284" y="176"/>
                  </a:lnTo>
                  <a:lnTo>
                    <a:pt x="292" y="128"/>
                  </a:lnTo>
                  <a:lnTo>
                    <a:pt x="296" y="96"/>
                  </a:lnTo>
                  <a:lnTo>
                    <a:pt x="480" y="160"/>
                  </a:lnTo>
                  <a:lnTo>
                    <a:pt x="484" y="212"/>
                  </a:lnTo>
                  <a:lnTo>
                    <a:pt x="496" y="284"/>
                  </a:lnTo>
                  <a:lnTo>
                    <a:pt x="512" y="324"/>
                  </a:lnTo>
                  <a:lnTo>
                    <a:pt x="536" y="256"/>
                  </a:lnTo>
                  <a:lnTo>
                    <a:pt x="540" y="216"/>
                  </a:lnTo>
                  <a:lnTo>
                    <a:pt x="548" y="180"/>
                  </a:lnTo>
                  <a:lnTo>
                    <a:pt x="780" y="256"/>
                  </a:lnTo>
                  <a:lnTo>
                    <a:pt x="792" y="324"/>
                  </a:lnTo>
                  <a:lnTo>
                    <a:pt x="796" y="388"/>
                  </a:lnTo>
                  <a:lnTo>
                    <a:pt x="816" y="408"/>
                  </a:lnTo>
                  <a:lnTo>
                    <a:pt x="832" y="360"/>
                  </a:lnTo>
                  <a:lnTo>
                    <a:pt x="844" y="304"/>
                  </a:lnTo>
                  <a:lnTo>
                    <a:pt x="844" y="280"/>
                  </a:lnTo>
                  <a:lnTo>
                    <a:pt x="1172" y="392"/>
                  </a:lnTo>
                  <a:cubicBezTo>
                    <a:pt x="1181" y="439"/>
                    <a:pt x="1173" y="423"/>
                    <a:pt x="1184" y="444"/>
                  </a:cubicBezTo>
                  <a:lnTo>
                    <a:pt x="1216" y="476"/>
                  </a:lnTo>
                  <a:lnTo>
                    <a:pt x="1240" y="536"/>
                  </a:lnTo>
                  <a:lnTo>
                    <a:pt x="1264" y="580"/>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de-DE"/>
            </a:p>
          </p:txBody>
        </p:sp>
        <p:sp>
          <p:nvSpPr>
            <p:cNvPr id="29718" name="Text Box 19">
              <a:extLst>
                <a:ext uri="{FF2B5EF4-FFF2-40B4-BE49-F238E27FC236}">
                  <a16:creationId xmlns:a16="http://schemas.microsoft.com/office/drawing/2014/main" id="{F1AE7BE3-E750-0043-BD69-95F280337332}"/>
                </a:ext>
              </a:extLst>
            </p:cNvPr>
            <p:cNvSpPr txBox="1">
              <a:spLocks noChangeArrowheads="1"/>
            </p:cNvSpPr>
            <p:nvPr/>
          </p:nvSpPr>
          <p:spPr bwMode="auto">
            <a:xfrm>
              <a:off x="3260583" y="2726992"/>
              <a:ext cx="455366" cy="242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GB" altLang="de-DE" sz="1400" dirty="0">
                  <a:latin typeface="Arial Narrow" panose="020B0604020202020204" pitchFamily="34" charset="0"/>
                </a:rPr>
                <a:t>Death</a:t>
              </a:r>
            </a:p>
          </p:txBody>
        </p:sp>
        <p:sp>
          <p:nvSpPr>
            <p:cNvPr id="29719" name="Text Box 20">
              <a:extLst>
                <a:ext uri="{FF2B5EF4-FFF2-40B4-BE49-F238E27FC236}">
                  <a16:creationId xmlns:a16="http://schemas.microsoft.com/office/drawing/2014/main" id="{606D892D-44BC-1546-8B72-6FD6360B6C57}"/>
                </a:ext>
              </a:extLst>
            </p:cNvPr>
            <p:cNvSpPr txBox="1">
              <a:spLocks noChangeArrowheads="1"/>
            </p:cNvSpPr>
            <p:nvPr/>
          </p:nvSpPr>
          <p:spPr bwMode="auto">
            <a:xfrm>
              <a:off x="597048" y="1575589"/>
              <a:ext cx="383303" cy="242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GB" altLang="de-DE" sz="1400" dirty="0">
                  <a:latin typeface="Arial Narrow" panose="020B0604020202020204" pitchFamily="34" charset="0"/>
                </a:rPr>
                <a:t>High</a:t>
              </a:r>
            </a:p>
          </p:txBody>
        </p:sp>
        <p:sp>
          <p:nvSpPr>
            <p:cNvPr id="29720" name="Text Box 21">
              <a:extLst>
                <a:ext uri="{FF2B5EF4-FFF2-40B4-BE49-F238E27FC236}">
                  <a16:creationId xmlns:a16="http://schemas.microsoft.com/office/drawing/2014/main" id="{8DF7B84E-155F-D840-B3BC-5C74EF958D6B}"/>
                </a:ext>
              </a:extLst>
            </p:cNvPr>
            <p:cNvSpPr txBox="1">
              <a:spLocks noChangeArrowheads="1"/>
            </p:cNvSpPr>
            <p:nvPr/>
          </p:nvSpPr>
          <p:spPr bwMode="auto">
            <a:xfrm>
              <a:off x="564540" y="3017285"/>
              <a:ext cx="358018" cy="242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GB" altLang="de-DE" sz="1400" dirty="0">
                  <a:latin typeface="Arial Narrow" panose="020B0604020202020204" pitchFamily="34" charset="0"/>
                </a:rPr>
                <a:t>Low</a:t>
              </a:r>
            </a:p>
          </p:txBody>
        </p:sp>
        <p:sp>
          <p:nvSpPr>
            <p:cNvPr id="29721" name="Text Box 22">
              <a:extLst>
                <a:ext uri="{FF2B5EF4-FFF2-40B4-BE49-F238E27FC236}">
                  <a16:creationId xmlns:a16="http://schemas.microsoft.com/office/drawing/2014/main" id="{6C604934-425C-6045-AEBB-4B6AEAF2D3C1}"/>
                </a:ext>
              </a:extLst>
            </p:cNvPr>
            <p:cNvSpPr txBox="1">
              <a:spLocks noChangeArrowheads="1"/>
            </p:cNvSpPr>
            <p:nvPr/>
          </p:nvSpPr>
          <p:spPr bwMode="auto">
            <a:xfrm>
              <a:off x="2086951" y="3316620"/>
              <a:ext cx="400953" cy="242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GB" altLang="de-DE" sz="1400" dirty="0">
                  <a:latin typeface="Arial Narrow" panose="020B0604020202020204" pitchFamily="34" charset="0"/>
                </a:rPr>
                <a:t>Time</a:t>
              </a:r>
            </a:p>
          </p:txBody>
        </p:sp>
        <p:sp>
          <p:nvSpPr>
            <p:cNvPr id="29722" name="Line 23">
              <a:extLst>
                <a:ext uri="{FF2B5EF4-FFF2-40B4-BE49-F238E27FC236}">
                  <a16:creationId xmlns:a16="http://schemas.microsoft.com/office/drawing/2014/main" id="{3DA4C4FB-9B33-094F-9CEB-A11A5C8B9ABE}"/>
                </a:ext>
              </a:extLst>
            </p:cNvPr>
            <p:cNvSpPr>
              <a:spLocks noChangeShapeType="1"/>
            </p:cNvSpPr>
            <p:nvPr/>
          </p:nvSpPr>
          <p:spPr bwMode="auto">
            <a:xfrm flipH="1">
              <a:off x="3215800" y="2958646"/>
              <a:ext cx="169022" cy="16609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de-DE"/>
            </a:p>
          </p:txBody>
        </p:sp>
        <p:sp>
          <p:nvSpPr>
            <p:cNvPr id="29723" name="Text Box 24">
              <a:extLst>
                <a:ext uri="{FF2B5EF4-FFF2-40B4-BE49-F238E27FC236}">
                  <a16:creationId xmlns:a16="http://schemas.microsoft.com/office/drawing/2014/main" id="{30632B94-2C4C-9D46-BF74-8A227E3D0F8E}"/>
                </a:ext>
              </a:extLst>
            </p:cNvPr>
            <p:cNvSpPr txBox="1">
              <a:spLocks noChangeArrowheads="1"/>
            </p:cNvSpPr>
            <p:nvPr/>
          </p:nvSpPr>
          <p:spPr bwMode="auto">
            <a:xfrm>
              <a:off x="554007" y="1266508"/>
              <a:ext cx="590640" cy="242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GB" altLang="de-DE" sz="1400">
                  <a:latin typeface="Arial Narrow" panose="020B0604020202020204" pitchFamily="34" charset="0"/>
                </a:rPr>
                <a:t>Function</a:t>
              </a:r>
            </a:p>
          </p:txBody>
        </p:sp>
        <p:sp>
          <p:nvSpPr>
            <p:cNvPr id="29724" name="Rectangle 28">
              <a:extLst>
                <a:ext uri="{FF2B5EF4-FFF2-40B4-BE49-F238E27FC236}">
                  <a16:creationId xmlns:a16="http://schemas.microsoft.com/office/drawing/2014/main" id="{14544E4D-06A8-354A-9E8B-938B504EA2A4}"/>
                </a:ext>
              </a:extLst>
            </p:cNvPr>
            <p:cNvSpPr>
              <a:spLocks noChangeArrowheads="1"/>
            </p:cNvSpPr>
            <p:nvPr/>
          </p:nvSpPr>
          <p:spPr bwMode="auto">
            <a:xfrm>
              <a:off x="2601372" y="1425313"/>
              <a:ext cx="985965" cy="474126"/>
            </a:xfrm>
            <a:prstGeom prst="rect">
              <a:avLst/>
            </a:prstGeom>
            <a:solidFill>
              <a:srgbClr val="6666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de-DE" sz="2000" dirty="0">
                  <a:solidFill>
                    <a:schemeClr val="bg1"/>
                  </a:solidFill>
                  <a:latin typeface="Arial Narrow" panose="020B0604020202020204" pitchFamily="34" charset="0"/>
                </a:rPr>
                <a:t>Geriatric Crossroad</a:t>
              </a:r>
            </a:p>
          </p:txBody>
        </p:sp>
      </p:grpSp>
      <p:sp>
        <p:nvSpPr>
          <p:cNvPr id="74790" name="Text Box 38">
            <a:extLst>
              <a:ext uri="{FF2B5EF4-FFF2-40B4-BE49-F238E27FC236}">
                <a16:creationId xmlns:a16="http://schemas.microsoft.com/office/drawing/2014/main" id="{7B5AC201-9D6F-9942-A8E5-1854C822EC50}"/>
              </a:ext>
            </a:extLst>
          </p:cNvPr>
          <p:cNvSpPr txBox="1">
            <a:spLocks noChangeArrowheads="1"/>
          </p:cNvSpPr>
          <p:nvPr/>
        </p:nvSpPr>
        <p:spPr bwMode="auto">
          <a:xfrm>
            <a:off x="865721" y="914694"/>
            <a:ext cx="8934449" cy="550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lnSpc>
                <a:spcPts val="3475"/>
              </a:lnSpc>
            </a:pPr>
            <a:r>
              <a:rPr lang="en-GB" altLang="de-DE" sz="2800" dirty="0" err="1">
                <a:solidFill>
                  <a:srgbClr val="007934"/>
                </a:solidFill>
                <a:latin typeface="+mn-lt"/>
              </a:rPr>
              <a:t>Multimorbidität</a:t>
            </a:r>
            <a:r>
              <a:rPr lang="en-GB" altLang="de-DE" sz="2800" dirty="0">
                <a:solidFill>
                  <a:srgbClr val="007934"/>
                </a:solidFill>
                <a:latin typeface="+mn-lt"/>
              </a:rPr>
              <a:t> versus “Single Disease” </a:t>
            </a:r>
            <a:r>
              <a:rPr lang="en-GB" altLang="de-DE" sz="2800" dirty="0" err="1">
                <a:solidFill>
                  <a:srgbClr val="007934"/>
                </a:solidFill>
                <a:latin typeface="+mn-lt"/>
              </a:rPr>
              <a:t>Konzept</a:t>
            </a:r>
            <a:endParaRPr lang="en-US" altLang="de-DE" sz="2800" dirty="0">
              <a:solidFill>
                <a:srgbClr val="007934"/>
              </a:solidFill>
              <a:latin typeface="+mn-lt"/>
            </a:endParaRPr>
          </a:p>
        </p:txBody>
      </p:sp>
      <p:grpSp>
        <p:nvGrpSpPr>
          <p:cNvPr id="29700" name="Gruppierung 3">
            <a:extLst>
              <a:ext uri="{FF2B5EF4-FFF2-40B4-BE49-F238E27FC236}">
                <a16:creationId xmlns:a16="http://schemas.microsoft.com/office/drawing/2014/main" id="{B572FD55-D64D-EA43-89DC-93F8D0FFACEC}"/>
              </a:ext>
            </a:extLst>
          </p:cNvPr>
          <p:cNvGrpSpPr>
            <a:grpSpLocks/>
          </p:cNvGrpSpPr>
          <p:nvPr/>
        </p:nvGrpSpPr>
        <p:grpSpPr bwMode="auto">
          <a:xfrm>
            <a:off x="541949" y="2248334"/>
            <a:ext cx="4711249" cy="3576698"/>
            <a:chOff x="5173950" y="1351857"/>
            <a:chExt cx="3253998" cy="2376488"/>
          </a:xfrm>
        </p:grpSpPr>
        <p:sp>
          <p:nvSpPr>
            <p:cNvPr id="74792" name="Rectangle 40">
              <a:extLst>
                <a:ext uri="{FF2B5EF4-FFF2-40B4-BE49-F238E27FC236}">
                  <a16:creationId xmlns:a16="http://schemas.microsoft.com/office/drawing/2014/main" id="{18F47BCB-CF80-BD4B-B99A-61069CF1C773}"/>
                </a:ext>
              </a:extLst>
            </p:cNvPr>
            <p:cNvSpPr>
              <a:spLocks noChangeArrowheads="1"/>
            </p:cNvSpPr>
            <p:nvPr/>
          </p:nvSpPr>
          <p:spPr bwMode="auto">
            <a:xfrm>
              <a:off x="5173950" y="1351857"/>
              <a:ext cx="3253998" cy="2376488"/>
            </a:xfrm>
            <a:prstGeom prst="rect">
              <a:avLst/>
            </a:prstGeom>
            <a:solidFill>
              <a:schemeClr val="bg1"/>
            </a:solidFill>
            <a:ln w="9525">
              <a:solidFill>
                <a:schemeClr val="tx1"/>
              </a:solidFill>
              <a:miter lim="800000"/>
              <a:headEnd/>
              <a:tailEnd/>
            </a:ln>
            <a:effectLst>
              <a:outerShdw blurRad="63500" dist="81320" dir="2319588" algn="ctr" rotWithShape="0">
                <a:srgbClr val="000066">
                  <a:alpha val="74998"/>
                </a:srgbClr>
              </a:outerShdw>
            </a:effectLst>
          </p:spPr>
          <p:txBody>
            <a:bodyPr wrap="none" lIns="91430" tIns="45715" rIns="91430" bIns="45715" anchor="ctr"/>
            <a:lstStyle/>
            <a:p>
              <a:pPr algn="ctr">
                <a:defRPr/>
              </a:pPr>
              <a:endParaRPr lang="en-US" sz="3600">
                <a:latin typeface="Arial" charset="0"/>
                <a:ea typeface="ＭＳ Ｐゴシック" charset="0"/>
              </a:endParaRPr>
            </a:p>
          </p:txBody>
        </p:sp>
        <p:sp>
          <p:nvSpPr>
            <p:cNvPr id="29704" name="Line 41">
              <a:extLst>
                <a:ext uri="{FF2B5EF4-FFF2-40B4-BE49-F238E27FC236}">
                  <a16:creationId xmlns:a16="http://schemas.microsoft.com/office/drawing/2014/main" id="{68975695-CAD3-964F-A4AC-C3CC8838F2CE}"/>
                </a:ext>
              </a:extLst>
            </p:cNvPr>
            <p:cNvSpPr>
              <a:spLocks noChangeShapeType="1"/>
            </p:cNvSpPr>
            <p:nvPr/>
          </p:nvSpPr>
          <p:spPr bwMode="auto">
            <a:xfrm>
              <a:off x="5599277" y="1748366"/>
              <a:ext cx="0" cy="158432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9705" name="Line 42">
              <a:extLst>
                <a:ext uri="{FF2B5EF4-FFF2-40B4-BE49-F238E27FC236}">
                  <a16:creationId xmlns:a16="http://schemas.microsoft.com/office/drawing/2014/main" id="{A347E7ED-44B1-1B4B-B0FD-73BCD5758DAA}"/>
                </a:ext>
              </a:extLst>
            </p:cNvPr>
            <p:cNvSpPr>
              <a:spLocks noChangeShapeType="1"/>
            </p:cNvSpPr>
            <p:nvPr/>
          </p:nvSpPr>
          <p:spPr bwMode="auto">
            <a:xfrm>
              <a:off x="5599277" y="3332691"/>
              <a:ext cx="269810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9706" name="Text Box 43">
              <a:extLst>
                <a:ext uri="{FF2B5EF4-FFF2-40B4-BE49-F238E27FC236}">
                  <a16:creationId xmlns:a16="http://schemas.microsoft.com/office/drawing/2014/main" id="{2B5019CA-3681-8C4B-A47D-8BDC9C5610EE}"/>
                </a:ext>
              </a:extLst>
            </p:cNvPr>
            <p:cNvSpPr txBox="1">
              <a:spLocks noChangeArrowheads="1"/>
            </p:cNvSpPr>
            <p:nvPr/>
          </p:nvSpPr>
          <p:spPr bwMode="auto">
            <a:xfrm>
              <a:off x="7922775" y="2844314"/>
              <a:ext cx="455366" cy="242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GB" altLang="de-DE" sz="1400" dirty="0">
                  <a:latin typeface="Arial Narrow" panose="020B0604020202020204" pitchFamily="34" charset="0"/>
                </a:rPr>
                <a:t>Death</a:t>
              </a:r>
            </a:p>
          </p:txBody>
        </p:sp>
        <p:sp>
          <p:nvSpPr>
            <p:cNvPr id="29707" name="Text Box 44">
              <a:extLst>
                <a:ext uri="{FF2B5EF4-FFF2-40B4-BE49-F238E27FC236}">
                  <a16:creationId xmlns:a16="http://schemas.microsoft.com/office/drawing/2014/main" id="{7272F446-EC76-414E-A940-50D9A9522BF0}"/>
                </a:ext>
              </a:extLst>
            </p:cNvPr>
            <p:cNvSpPr txBox="1">
              <a:spLocks noChangeArrowheads="1"/>
            </p:cNvSpPr>
            <p:nvPr/>
          </p:nvSpPr>
          <p:spPr bwMode="auto">
            <a:xfrm>
              <a:off x="5214111" y="1828256"/>
              <a:ext cx="383303" cy="242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GB" altLang="de-DE" sz="1400" dirty="0">
                  <a:latin typeface="Arial Narrow" panose="020B0604020202020204" pitchFamily="34" charset="0"/>
                </a:rPr>
                <a:t>High</a:t>
              </a:r>
            </a:p>
          </p:txBody>
        </p:sp>
        <p:sp>
          <p:nvSpPr>
            <p:cNvPr id="29708" name="Text Box 45">
              <a:extLst>
                <a:ext uri="{FF2B5EF4-FFF2-40B4-BE49-F238E27FC236}">
                  <a16:creationId xmlns:a16="http://schemas.microsoft.com/office/drawing/2014/main" id="{7C20B22F-E354-7D47-AA3E-000306501D37}"/>
                </a:ext>
              </a:extLst>
            </p:cNvPr>
            <p:cNvSpPr txBox="1">
              <a:spLocks noChangeArrowheads="1"/>
            </p:cNvSpPr>
            <p:nvPr/>
          </p:nvSpPr>
          <p:spPr bwMode="auto">
            <a:xfrm>
              <a:off x="5253655" y="3150777"/>
              <a:ext cx="358018" cy="242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GB" altLang="de-DE" sz="1400" dirty="0">
                  <a:latin typeface="Arial Narrow" panose="020B0604020202020204" pitchFamily="34" charset="0"/>
                </a:rPr>
                <a:t>Low</a:t>
              </a:r>
            </a:p>
          </p:txBody>
        </p:sp>
        <p:sp>
          <p:nvSpPr>
            <p:cNvPr id="29709" name="Text Box 46">
              <a:extLst>
                <a:ext uri="{FF2B5EF4-FFF2-40B4-BE49-F238E27FC236}">
                  <a16:creationId xmlns:a16="http://schemas.microsoft.com/office/drawing/2014/main" id="{A1D7E4A8-9BAA-F741-A1E7-D0BA273C8A8B}"/>
                </a:ext>
              </a:extLst>
            </p:cNvPr>
            <p:cNvSpPr txBox="1">
              <a:spLocks noChangeArrowheads="1"/>
            </p:cNvSpPr>
            <p:nvPr/>
          </p:nvSpPr>
          <p:spPr bwMode="auto">
            <a:xfrm>
              <a:off x="6672883" y="3426627"/>
              <a:ext cx="400953" cy="242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GB" altLang="de-DE" sz="1400" dirty="0">
                  <a:latin typeface="Arial Narrow" panose="020B0604020202020204" pitchFamily="34" charset="0"/>
                </a:rPr>
                <a:t>Time</a:t>
              </a:r>
            </a:p>
          </p:txBody>
        </p:sp>
        <p:sp>
          <p:nvSpPr>
            <p:cNvPr id="29710" name="Line 47">
              <a:extLst>
                <a:ext uri="{FF2B5EF4-FFF2-40B4-BE49-F238E27FC236}">
                  <a16:creationId xmlns:a16="http://schemas.microsoft.com/office/drawing/2014/main" id="{0DDF8F93-905C-8C4A-BCB9-38FFE94E111B}"/>
                </a:ext>
              </a:extLst>
            </p:cNvPr>
            <p:cNvSpPr>
              <a:spLocks noChangeShapeType="1"/>
            </p:cNvSpPr>
            <p:nvPr/>
          </p:nvSpPr>
          <p:spPr bwMode="auto">
            <a:xfrm flipH="1">
              <a:off x="7876700" y="3086546"/>
              <a:ext cx="169023" cy="16493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de-DE"/>
            </a:p>
          </p:txBody>
        </p:sp>
        <p:sp>
          <p:nvSpPr>
            <p:cNvPr id="29711" name="Text Box 48">
              <a:extLst>
                <a:ext uri="{FF2B5EF4-FFF2-40B4-BE49-F238E27FC236}">
                  <a16:creationId xmlns:a16="http://schemas.microsoft.com/office/drawing/2014/main" id="{A80ABE65-DACC-1545-B0C8-472A1273F319}"/>
                </a:ext>
              </a:extLst>
            </p:cNvPr>
            <p:cNvSpPr txBox="1">
              <a:spLocks noChangeArrowheads="1"/>
            </p:cNvSpPr>
            <p:nvPr/>
          </p:nvSpPr>
          <p:spPr bwMode="auto">
            <a:xfrm>
              <a:off x="5349532" y="1501760"/>
              <a:ext cx="590640" cy="242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GB" altLang="de-DE" sz="1400" dirty="0">
                  <a:latin typeface="Arial Narrow" panose="020B0604020202020204" pitchFamily="34" charset="0"/>
                </a:rPr>
                <a:t>Function</a:t>
              </a:r>
            </a:p>
          </p:txBody>
        </p:sp>
        <p:sp>
          <p:nvSpPr>
            <p:cNvPr id="74801" name="Freeform 49">
              <a:extLst>
                <a:ext uri="{FF2B5EF4-FFF2-40B4-BE49-F238E27FC236}">
                  <a16:creationId xmlns:a16="http://schemas.microsoft.com/office/drawing/2014/main" id="{0E342FA0-7EC2-254D-B9AC-957DC7135BF9}"/>
                </a:ext>
              </a:extLst>
            </p:cNvPr>
            <p:cNvSpPr>
              <a:spLocks/>
            </p:cNvSpPr>
            <p:nvPr/>
          </p:nvSpPr>
          <p:spPr bwMode="auto">
            <a:xfrm>
              <a:off x="5599277" y="1924541"/>
              <a:ext cx="2147213" cy="1390657"/>
            </a:xfrm>
            <a:custGeom>
              <a:avLst/>
              <a:gdLst>
                <a:gd name="T0" fmla="*/ 0 w 1353"/>
                <a:gd name="T1" fmla="*/ 0 h 876"/>
                <a:gd name="T2" fmla="*/ 795088 w 1353"/>
                <a:gd name="T3" fmla="*/ 19050 h 876"/>
                <a:gd name="T4" fmla="*/ 1404496 w 1353"/>
                <a:gd name="T5" fmla="*/ 47625 h 876"/>
                <a:gd name="T6" fmla="*/ 1456867 w 1353"/>
                <a:gd name="T7" fmla="*/ 71438 h 876"/>
                <a:gd name="T8" fmla="*/ 1518760 w 1353"/>
                <a:gd name="T9" fmla="*/ 128588 h 876"/>
                <a:gd name="T10" fmla="*/ 1580653 w 1353"/>
                <a:gd name="T11" fmla="*/ 276226 h 876"/>
                <a:gd name="T12" fmla="*/ 1647308 w 1353"/>
                <a:gd name="T13" fmla="*/ 557215 h 876"/>
                <a:gd name="T14" fmla="*/ 1728245 w 1353"/>
                <a:gd name="T15" fmla="*/ 814392 h 876"/>
                <a:gd name="T16" fmla="*/ 1852031 w 1353"/>
                <a:gd name="T17" fmla="*/ 1100143 h 876"/>
                <a:gd name="T18" fmla="*/ 1956773 w 1353"/>
                <a:gd name="T19" fmla="*/ 1257306 h 876"/>
                <a:gd name="T20" fmla="*/ 2066276 w 1353"/>
                <a:gd name="T21" fmla="*/ 1366844 h 876"/>
                <a:gd name="T22" fmla="*/ 2147213 w 1353"/>
                <a:gd name="T23" fmla="*/ 1390657 h 87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53" h="876">
                  <a:moveTo>
                    <a:pt x="0" y="0"/>
                  </a:moveTo>
                  <a:lnTo>
                    <a:pt x="501" y="12"/>
                  </a:lnTo>
                  <a:lnTo>
                    <a:pt x="885" y="30"/>
                  </a:lnTo>
                  <a:lnTo>
                    <a:pt x="918" y="45"/>
                  </a:lnTo>
                  <a:lnTo>
                    <a:pt x="957" y="81"/>
                  </a:lnTo>
                  <a:lnTo>
                    <a:pt x="996" y="174"/>
                  </a:lnTo>
                  <a:lnTo>
                    <a:pt x="1038" y="351"/>
                  </a:lnTo>
                  <a:lnTo>
                    <a:pt x="1089" y="513"/>
                  </a:lnTo>
                  <a:lnTo>
                    <a:pt x="1167" y="693"/>
                  </a:lnTo>
                  <a:lnTo>
                    <a:pt x="1233" y="792"/>
                  </a:lnTo>
                  <a:lnTo>
                    <a:pt x="1302" y="861"/>
                  </a:lnTo>
                  <a:lnTo>
                    <a:pt x="1353" y="876"/>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de-DE"/>
            </a:p>
          </p:txBody>
        </p:sp>
        <p:sp>
          <p:nvSpPr>
            <p:cNvPr id="29713" name="Text Box 53">
              <a:extLst>
                <a:ext uri="{FF2B5EF4-FFF2-40B4-BE49-F238E27FC236}">
                  <a16:creationId xmlns:a16="http://schemas.microsoft.com/office/drawing/2014/main" id="{97E2F5A0-15C2-8546-A555-A34E10534613}"/>
                </a:ext>
              </a:extLst>
            </p:cNvPr>
            <p:cNvSpPr txBox="1">
              <a:spLocks noChangeArrowheads="1"/>
            </p:cNvSpPr>
            <p:nvPr/>
          </p:nvSpPr>
          <p:spPr bwMode="auto">
            <a:xfrm rot="28529">
              <a:off x="7152006" y="1524294"/>
              <a:ext cx="1101777" cy="233599"/>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39800">
                <a:defRPr>
                  <a:solidFill>
                    <a:schemeClr val="tx1"/>
                  </a:solidFill>
                  <a:latin typeface="Arial" panose="020B0604020202020204" pitchFamily="34" charset="0"/>
                  <a:ea typeface="ＭＳ Ｐゴシック" panose="020B0600070205080204" pitchFamily="34" charset="-128"/>
                </a:defRPr>
              </a:lvl1pPr>
              <a:lvl2pPr marL="742950" indent="-285750" defTabSz="939800">
                <a:defRPr>
                  <a:solidFill>
                    <a:schemeClr val="tx1"/>
                  </a:solidFill>
                  <a:latin typeface="Arial" panose="020B0604020202020204" pitchFamily="34" charset="0"/>
                  <a:ea typeface="ＭＳ Ｐゴシック" panose="020B0600070205080204" pitchFamily="34" charset="-128"/>
                </a:defRPr>
              </a:lvl2pPr>
              <a:lvl3pPr marL="1143000" indent="-228600" defTabSz="939800">
                <a:defRPr>
                  <a:solidFill>
                    <a:schemeClr val="tx1"/>
                  </a:solidFill>
                  <a:latin typeface="Arial" panose="020B0604020202020204" pitchFamily="34" charset="0"/>
                  <a:ea typeface="ＭＳ Ｐゴシック" panose="020B0600070205080204" pitchFamily="34" charset="-128"/>
                </a:defRPr>
              </a:lvl3pPr>
              <a:lvl4pPr marL="1600200" indent="-228600" defTabSz="939800">
                <a:defRPr>
                  <a:solidFill>
                    <a:schemeClr val="tx1"/>
                  </a:solidFill>
                  <a:latin typeface="Arial" panose="020B0604020202020204" pitchFamily="34" charset="0"/>
                  <a:ea typeface="ＭＳ Ｐゴシック" panose="020B0600070205080204" pitchFamily="34" charset="-128"/>
                </a:defRPr>
              </a:lvl4pPr>
              <a:lvl5pPr marL="2057400" indent="-228600" defTabSz="939800">
                <a:defRPr>
                  <a:solidFill>
                    <a:schemeClr val="tx1"/>
                  </a:solidFill>
                  <a:latin typeface="Arial" panose="020B0604020202020204" pitchFamily="34" charset="0"/>
                  <a:ea typeface="ＭＳ Ｐゴシック" panose="020B0600070205080204" pitchFamily="34" charset="-128"/>
                </a:defRPr>
              </a:lvl5pPr>
              <a:lvl6pPr marL="2514600" indent="-228600" defTabSz="9398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398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398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398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de-DE" altLang="de-DE" sz="2000" b="1" dirty="0">
                  <a:solidFill>
                    <a:schemeClr val="bg1"/>
                  </a:solidFill>
                  <a:latin typeface="Arial Narrow" panose="020B0604020202020204" pitchFamily="34" charset="0"/>
                </a:rPr>
                <a:t>A</a:t>
              </a:r>
              <a:r>
                <a:rPr lang="en-US" altLang="de-DE" sz="2000" b="1" dirty="0">
                  <a:solidFill>
                    <a:schemeClr val="bg1"/>
                  </a:solidFill>
                  <a:latin typeface="Arial Narrow" panose="020B0604020202020204" pitchFamily="34" charset="0"/>
                </a:rPr>
                <a:t>cute Illness</a:t>
              </a:r>
            </a:p>
          </p:txBody>
        </p:sp>
      </p:grpSp>
      <p:sp>
        <p:nvSpPr>
          <p:cNvPr id="26629" name="Textfeld 1">
            <a:extLst>
              <a:ext uri="{FF2B5EF4-FFF2-40B4-BE49-F238E27FC236}">
                <a16:creationId xmlns:a16="http://schemas.microsoft.com/office/drawing/2014/main" id="{5453D597-6B0C-8242-8FC0-B9F92E1139D4}"/>
              </a:ext>
            </a:extLst>
          </p:cNvPr>
          <p:cNvSpPr txBox="1">
            <a:spLocks noChangeArrowheads="1"/>
          </p:cNvSpPr>
          <p:nvPr/>
        </p:nvSpPr>
        <p:spPr bwMode="auto">
          <a:xfrm>
            <a:off x="781849" y="6126479"/>
            <a:ext cx="3917950" cy="400110"/>
          </a:xfrm>
          <a:prstGeom prst="rect">
            <a:avLst/>
          </a:prstGeom>
          <a:noFill/>
          <a:ln>
            <a:noFill/>
          </a:ln>
          <a:extLst>
            <a:ext uri="{909E8E84-426E-40dd-AFC4-6F175D3DCCD1}"/>
            <a:ext uri="{91240B29-F687-4f45-9708-019B960494DF}"/>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de-DE" sz="2000" i="1" dirty="0"/>
              <a:t>Die Sicht des / der </a:t>
            </a:r>
            <a:r>
              <a:rPr lang="de-DE" sz="2000" i="1" dirty="0" err="1"/>
              <a:t>SpezialistIn</a:t>
            </a:r>
            <a:endParaRPr lang="de-DE" sz="2000" i="1" dirty="0"/>
          </a:p>
        </p:txBody>
      </p:sp>
      <p:sp>
        <p:nvSpPr>
          <p:cNvPr id="26630" name="Textfeld 43">
            <a:extLst>
              <a:ext uri="{FF2B5EF4-FFF2-40B4-BE49-F238E27FC236}">
                <a16:creationId xmlns:a16="http://schemas.microsoft.com/office/drawing/2014/main" id="{7074605F-E8C0-2A46-AE79-40AE246296F3}"/>
              </a:ext>
            </a:extLst>
          </p:cNvPr>
          <p:cNvSpPr txBox="1">
            <a:spLocks noChangeArrowheads="1"/>
          </p:cNvSpPr>
          <p:nvPr/>
        </p:nvSpPr>
        <p:spPr bwMode="auto">
          <a:xfrm>
            <a:off x="6050760" y="6176420"/>
            <a:ext cx="3773487" cy="400110"/>
          </a:xfrm>
          <a:prstGeom prst="rect">
            <a:avLst/>
          </a:prstGeom>
          <a:noFill/>
          <a:ln>
            <a:noFill/>
          </a:ln>
          <a:extLst>
            <a:ext uri="{909E8E84-426E-40dd-AFC4-6F175D3DCCD1}"/>
            <a:ext uri="{91240B29-F687-4f45-9708-019B960494DF}"/>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de-DE" sz="2000" i="1" dirty="0"/>
              <a:t>Der / die  geriatrische </a:t>
            </a:r>
            <a:r>
              <a:rPr lang="de-DE" sz="2000" i="1" dirty="0" err="1"/>
              <a:t>PatientIn</a:t>
            </a:r>
            <a:endParaRPr lang="de-DE" sz="2000" i="1" dirty="0"/>
          </a:p>
        </p:txBody>
      </p:sp>
    </p:spTree>
    <p:extLst>
      <p:ext uri="{BB962C8B-B14F-4D97-AF65-F5344CB8AC3E}">
        <p14:creationId xmlns:p14="http://schemas.microsoft.com/office/powerpoint/2010/main" val="7618335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xplosion 2 4">
            <a:extLst>
              <a:ext uri="{FF2B5EF4-FFF2-40B4-BE49-F238E27FC236}">
                <a16:creationId xmlns:a16="http://schemas.microsoft.com/office/drawing/2014/main" id="{321326A4-6923-094A-86BA-B9BED9D34330}"/>
              </a:ext>
            </a:extLst>
          </p:cNvPr>
          <p:cNvSpPr>
            <a:spLocks noChangeArrowheads="1"/>
          </p:cNvSpPr>
          <p:nvPr/>
        </p:nvSpPr>
        <p:spPr bwMode="auto">
          <a:xfrm>
            <a:off x="3124200" y="2346325"/>
            <a:ext cx="4876800" cy="3041650"/>
          </a:xfrm>
          <a:prstGeom prst="irregularSeal2">
            <a:avLst/>
          </a:prstGeom>
          <a:gradFill rotWithShape="1">
            <a:gsLst>
              <a:gs pos="0">
                <a:srgbClr val="9BC1FF"/>
              </a:gs>
              <a:gs pos="100000">
                <a:srgbClr val="3F80CD"/>
              </a:gs>
            </a:gsLst>
            <a:lin ang="5400000"/>
          </a:gradFill>
          <a:ln w="9525">
            <a:solidFill>
              <a:srgbClr val="4A7EBB"/>
            </a:solidFill>
            <a:miter lim="800000"/>
            <a:headEnd/>
            <a:tailEnd/>
          </a:ln>
          <a:effectLst>
            <a:outerShdw blurRad="247650" dist="190500" dir="5400000" rotWithShape="0">
              <a:srgbClr val="808080">
                <a:alpha val="40999"/>
              </a:srgbClr>
            </a:outerShdw>
          </a:effectLst>
        </p:spPr>
        <p:txBody>
          <a:bodyPr anchor="ctr"/>
          <a:lstStyle/>
          <a:p>
            <a:pPr algn="ctr">
              <a:defRPr/>
            </a:pPr>
            <a:endParaRPr lang="de-DE">
              <a:solidFill>
                <a:srgbClr val="FFFFFF"/>
              </a:solidFill>
              <a:latin typeface="Calibri" charset="0"/>
              <a:ea typeface="ＭＳ Ｐゴシック" charset="0"/>
              <a:cs typeface="ＭＳ Ｐゴシック" charset="0"/>
            </a:endParaRPr>
          </a:p>
        </p:txBody>
      </p:sp>
      <p:sp>
        <p:nvSpPr>
          <p:cNvPr id="39938" name="Textfeld 5">
            <a:extLst>
              <a:ext uri="{FF2B5EF4-FFF2-40B4-BE49-F238E27FC236}">
                <a16:creationId xmlns:a16="http://schemas.microsoft.com/office/drawing/2014/main" id="{C45BCCAB-7326-4748-BB3E-CA8BBE3B3C40}"/>
              </a:ext>
            </a:extLst>
          </p:cNvPr>
          <p:cNvSpPr txBox="1">
            <a:spLocks noChangeArrowheads="1"/>
          </p:cNvSpPr>
          <p:nvPr/>
        </p:nvSpPr>
        <p:spPr bwMode="auto">
          <a:xfrm rot="21269985">
            <a:off x="4144963" y="3280479"/>
            <a:ext cx="2286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de-DE" altLang="de-DE" sz="3600" b="1" dirty="0">
                <a:solidFill>
                  <a:schemeClr val="bg1"/>
                </a:solidFill>
              </a:rPr>
              <a:t>Alter Patient</a:t>
            </a:r>
          </a:p>
        </p:txBody>
      </p:sp>
      <p:sp>
        <p:nvSpPr>
          <p:cNvPr id="39939" name="Textfeld 6">
            <a:extLst>
              <a:ext uri="{FF2B5EF4-FFF2-40B4-BE49-F238E27FC236}">
                <a16:creationId xmlns:a16="http://schemas.microsoft.com/office/drawing/2014/main" id="{549B8870-F029-F54B-8258-C00BDB637E17}"/>
              </a:ext>
            </a:extLst>
          </p:cNvPr>
          <p:cNvSpPr txBox="1">
            <a:spLocks noChangeArrowheads="1"/>
          </p:cNvSpPr>
          <p:nvPr/>
        </p:nvSpPr>
        <p:spPr bwMode="auto">
          <a:xfrm>
            <a:off x="487794" y="1610013"/>
            <a:ext cx="4382655" cy="10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lnSpc>
                <a:spcPts val="3880"/>
              </a:lnSpc>
            </a:pPr>
            <a:r>
              <a:rPr lang="de-DE" altLang="de-DE" sz="2800" dirty="0"/>
              <a:t>Physisches Wohlbefinden / Funktion</a:t>
            </a:r>
          </a:p>
        </p:txBody>
      </p:sp>
      <p:sp>
        <p:nvSpPr>
          <p:cNvPr id="39940" name="Textfeld 7">
            <a:extLst>
              <a:ext uri="{FF2B5EF4-FFF2-40B4-BE49-F238E27FC236}">
                <a16:creationId xmlns:a16="http://schemas.microsoft.com/office/drawing/2014/main" id="{51F97256-F991-C345-BD2E-CC1C9A58AECC}"/>
              </a:ext>
            </a:extLst>
          </p:cNvPr>
          <p:cNvSpPr txBox="1">
            <a:spLocks noChangeArrowheads="1"/>
          </p:cNvSpPr>
          <p:nvPr/>
        </p:nvSpPr>
        <p:spPr bwMode="auto">
          <a:xfrm>
            <a:off x="7042149" y="1922962"/>
            <a:ext cx="3286991" cy="10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lnSpc>
                <a:spcPts val="3880"/>
              </a:lnSpc>
            </a:pPr>
            <a:r>
              <a:rPr lang="de-DE" altLang="de-DE" sz="2800" dirty="0"/>
              <a:t>Psychisches Wohlbefinden</a:t>
            </a:r>
          </a:p>
        </p:txBody>
      </p:sp>
      <p:sp>
        <p:nvSpPr>
          <p:cNvPr id="39941" name="Textfeld 9">
            <a:extLst>
              <a:ext uri="{FF2B5EF4-FFF2-40B4-BE49-F238E27FC236}">
                <a16:creationId xmlns:a16="http://schemas.microsoft.com/office/drawing/2014/main" id="{95418603-775B-F84B-B6C9-46FDF4726744}"/>
              </a:ext>
            </a:extLst>
          </p:cNvPr>
          <p:cNvSpPr txBox="1">
            <a:spLocks noChangeArrowheads="1"/>
          </p:cNvSpPr>
          <p:nvPr/>
        </p:nvSpPr>
        <p:spPr bwMode="auto">
          <a:xfrm>
            <a:off x="909203" y="4762076"/>
            <a:ext cx="3539836" cy="10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ts val="3880"/>
              </a:lnSpc>
            </a:pPr>
            <a:r>
              <a:rPr lang="de-DE" altLang="de-DE" sz="2800" dirty="0"/>
              <a:t>Soziales Wohlbefinden</a:t>
            </a:r>
          </a:p>
        </p:txBody>
      </p:sp>
      <p:sp>
        <p:nvSpPr>
          <p:cNvPr id="39942" name="Textfeld 10">
            <a:extLst>
              <a:ext uri="{FF2B5EF4-FFF2-40B4-BE49-F238E27FC236}">
                <a16:creationId xmlns:a16="http://schemas.microsoft.com/office/drawing/2014/main" id="{FAF71B01-997F-FE45-81BE-50E813E04ADE}"/>
              </a:ext>
            </a:extLst>
          </p:cNvPr>
          <p:cNvSpPr txBox="1">
            <a:spLocks noChangeArrowheads="1"/>
          </p:cNvSpPr>
          <p:nvPr/>
        </p:nvSpPr>
        <p:spPr bwMode="auto">
          <a:xfrm>
            <a:off x="7391400" y="4753010"/>
            <a:ext cx="2781300" cy="10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lnSpc>
                <a:spcPts val="3880"/>
              </a:lnSpc>
            </a:pPr>
            <a:r>
              <a:rPr lang="de-DE" altLang="de-DE" sz="2800" dirty="0"/>
              <a:t>Spirituelles</a:t>
            </a:r>
            <a:r>
              <a:rPr lang="de-DE" altLang="de-DE" dirty="0"/>
              <a:t> </a:t>
            </a:r>
            <a:r>
              <a:rPr lang="de-DE" altLang="de-DE" sz="2800" dirty="0"/>
              <a:t>Wohlbefinden</a:t>
            </a:r>
            <a:endParaRPr lang="de-DE" altLang="de-DE" dirty="0"/>
          </a:p>
        </p:txBody>
      </p:sp>
      <p:sp>
        <p:nvSpPr>
          <p:cNvPr id="39943" name="Textfeld 13">
            <a:extLst>
              <a:ext uri="{FF2B5EF4-FFF2-40B4-BE49-F238E27FC236}">
                <a16:creationId xmlns:a16="http://schemas.microsoft.com/office/drawing/2014/main" id="{CDD7BC8F-4BC0-B946-B1C6-18CC564E8D0E}"/>
              </a:ext>
            </a:extLst>
          </p:cNvPr>
          <p:cNvSpPr txBox="1">
            <a:spLocks noChangeArrowheads="1"/>
          </p:cNvSpPr>
          <p:nvPr/>
        </p:nvSpPr>
        <p:spPr bwMode="auto">
          <a:xfrm>
            <a:off x="228600" y="6383340"/>
            <a:ext cx="57912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de-DE" altLang="de-DE" sz="1600" i="1" dirty="0" err="1"/>
              <a:t>Ferrell</a:t>
            </a:r>
            <a:r>
              <a:rPr lang="de-DE" altLang="de-DE" sz="1600" i="1" dirty="0"/>
              <a:t>, Grant, </a:t>
            </a:r>
            <a:r>
              <a:rPr lang="de-DE" altLang="de-DE" sz="1600" i="1" dirty="0" err="1"/>
              <a:t>Vermuri</a:t>
            </a:r>
            <a:r>
              <a:rPr lang="de-DE" altLang="de-DE" sz="1600" i="1" dirty="0"/>
              <a:t> &amp; </a:t>
            </a:r>
            <a:r>
              <a:rPr lang="de-DE" altLang="de-DE" sz="1600" i="1" dirty="0" err="1"/>
              <a:t>Rhiner</a:t>
            </a:r>
            <a:r>
              <a:rPr lang="de-DE" altLang="de-DE" sz="1600" i="1" dirty="0"/>
              <a:t>. Haworth Press 1991</a:t>
            </a:r>
          </a:p>
        </p:txBody>
      </p:sp>
    </p:spTree>
    <p:extLst>
      <p:ext uri="{BB962C8B-B14F-4D97-AF65-F5344CB8AC3E}">
        <p14:creationId xmlns:p14="http://schemas.microsoft.com/office/powerpoint/2010/main" val="13512104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Was ist zu tun ?</a:t>
            </a:r>
            <a:endParaRPr lang="en-US" dirty="0"/>
          </a:p>
        </p:txBody>
      </p:sp>
      <p:sp>
        <p:nvSpPr>
          <p:cNvPr id="3" name="Inhaltsplatzhalter 2"/>
          <p:cNvSpPr>
            <a:spLocks noGrp="1"/>
          </p:cNvSpPr>
          <p:nvPr>
            <p:ph idx="1"/>
          </p:nvPr>
        </p:nvSpPr>
        <p:spPr>
          <a:xfrm>
            <a:off x="946275" y="1930936"/>
            <a:ext cx="9313831" cy="3748216"/>
          </a:xfrm>
        </p:spPr>
        <p:txBody>
          <a:bodyPr/>
          <a:lstStyle/>
          <a:p>
            <a:pPr marL="493713" indent="-493713">
              <a:lnSpc>
                <a:spcPts val="3880"/>
              </a:lnSpc>
              <a:spcBef>
                <a:spcPts val="2200"/>
              </a:spcBef>
              <a:buClr>
                <a:schemeClr val="tx1"/>
              </a:buClr>
            </a:pPr>
            <a:r>
              <a:rPr lang="de-DE" sz="2400" b="1" dirty="0">
                <a:latin typeface="Arial" panose="020B0604020202020204" pitchFamily="34" charset="0"/>
                <a:cs typeface="Arial" panose="020B0604020202020204" pitchFamily="34" charset="0"/>
              </a:rPr>
              <a:t>Therapie</a:t>
            </a:r>
            <a:r>
              <a:rPr lang="de-DE" sz="2400" dirty="0">
                <a:latin typeface="Arial" panose="020B0604020202020204" pitchFamily="34" charset="0"/>
                <a:cs typeface="Arial" panose="020B0604020202020204" pitchFamily="34" charset="0"/>
              </a:rPr>
              <a:t> </a:t>
            </a:r>
            <a:r>
              <a:rPr lang="de-DE" sz="2400" i="1" dirty="0">
                <a:latin typeface="Arial" panose="020B0604020202020204" pitchFamily="34" charset="0"/>
                <a:cs typeface="Arial" panose="020B0604020202020204" pitchFamily="34" charset="0"/>
              </a:rPr>
              <a:t>zielt auf die </a:t>
            </a:r>
            <a:r>
              <a:rPr lang="de-DE" sz="2400" i="1" u="sng" dirty="0">
                <a:latin typeface="Arial" panose="020B0604020202020204" pitchFamily="34" charset="0"/>
                <a:cs typeface="Arial" panose="020B0604020202020204" pitchFamily="34" charset="0"/>
              </a:rPr>
              <a:t>Behandlung einer Erkrankung</a:t>
            </a:r>
            <a:r>
              <a:rPr lang="de-DE" sz="2400" i="1" dirty="0">
                <a:latin typeface="Arial" panose="020B0604020202020204" pitchFamily="34" charset="0"/>
                <a:cs typeface="Arial" panose="020B0604020202020204" pitchFamily="34" charset="0"/>
              </a:rPr>
              <a:t>  /  eines Symptoms durch Dienstleister aus dem Gesundheitssystem ab.</a:t>
            </a:r>
          </a:p>
          <a:p>
            <a:pPr marL="493713" indent="-493713">
              <a:lnSpc>
                <a:spcPts val="3880"/>
              </a:lnSpc>
              <a:spcBef>
                <a:spcPts val="2200"/>
              </a:spcBef>
              <a:buClr>
                <a:schemeClr val="tx1"/>
              </a:buClr>
            </a:pPr>
            <a:r>
              <a:rPr lang="de-DE" sz="2400" b="1" dirty="0">
                <a:latin typeface="Arial" panose="020B0604020202020204" pitchFamily="34" charset="0"/>
                <a:cs typeface="Arial" panose="020B0604020202020204" pitchFamily="34" charset="0"/>
              </a:rPr>
              <a:t>Intervention</a:t>
            </a:r>
            <a:r>
              <a:rPr lang="de-DE" sz="2400" dirty="0">
                <a:latin typeface="Arial" panose="020B0604020202020204" pitchFamily="34" charset="0"/>
                <a:cs typeface="Arial" panose="020B0604020202020204" pitchFamily="34" charset="0"/>
              </a:rPr>
              <a:t> </a:t>
            </a:r>
            <a:r>
              <a:rPr lang="de-DE" sz="2400" i="1" dirty="0">
                <a:latin typeface="Arial" panose="020B0604020202020204" pitchFamily="34" charset="0"/>
                <a:cs typeface="Arial" panose="020B0604020202020204" pitchFamily="34" charset="0"/>
              </a:rPr>
              <a:t>zielt auf </a:t>
            </a:r>
            <a:r>
              <a:rPr lang="de-DE" sz="2400" i="1" u="sng" dirty="0">
                <a:latin typeface="Arial" panose="020B0604020202020204" pitchFamily="34" charset="0"/>
                <a:cs typeface="Arial" panose="020B0604020202020204" pitchFamily="34" charset="0"/>
              </a:rPr>
              <a:t>Verbesserung des Gesundheitszustands </a:t>
            </a:r>
            <a:r>
              <a:rPr lang="de-DE" sz="2400" i="1" dirty="0">
                <a:latin typeface="Arial" panose="020B0604020202020204" pitchFamily="34" charset="0"/>
                <a:cs typeface="Arial" panose="020B0604020202020204" pitchFamily="34" charset="0"/>
              </a:rPr>
              <a:t>und des individuellen Gesundheitsbewusstseins ab und wird in der Regel von Gesundheitssystemen für eine große Gruppe oder Bevölkerung implementiert.</a:t>
            </a:r>
          </a:p>
          <a:p>
            <a:endParaRPr lang="en-US" dirty="0"/>
          </a:p>
        </p:txBody>
      </p:sp>
      <p:sp>
        <p:nvSpPr>
          <p:cNvPr id="5" name="Textfeld 4">
            <a:extLst>
              <a:ext uri="{FF2B5EF4-FFF2-40B4-BE49-F238E27FC236}">
                <a16:creationId xmlns:a16="http://schemas.microsoft.com/office/drawing/2014/main" id="{3BD176A3-5B82-834B-A6B9-B3F8A80143E2}"/>
              </a:ext>
            </a:extLst>
          </p:cNvPr>
          <p:cNvSpPr txBox="1"/>
          <p:nvPr/>
        </p:nvSpPr>
        <p:spPr>
          <a:xfrm>
            <a:off x="251782" y="6088559"/>
            <a:ext cx="10152981" cy="483787"/>
          </a:xfrm>
          <a:prstGeom prst="rect">
            <a:avLst/>
          </a:prstGeom>
          <a:noFill/>
        </p:spPr>
        <p:txBody>
          <a:bodyPr wrap="square" rtlCol="0">
            <a:spAutoFit/>
          </a:bodyPr>
          <a:lstStyle/>
          <a:p>
            <a:pPr algn="just">
              <a:lnSpc>
                <a:spcPts val="1620"/>
              </a:lnSpc>
            </a:pPr>
            <a:r>
              <a:rPr lang="de-AT" sz="1100" i="1" dirty="0"/>
              <a:t>WHO. 2019b. </a:t>
            </a:r>
            <a:r>
              <a:rPr lang="de-AT" sz="1100" i="1" dirty="0" err="1"/>
              <a:t>Health</a:t>
            </a:r>
            <a:r>
              <a:rPr lang="de-AT" sz="1100" i="1" dirty="0"/>
              <a:t> </a:t>
            </a:r>
            <a:r>
              <a:rPr lang="de-AT" sz="1100" i="1" dirty="0" err="1"/>
              <a:t>promotion</a:t>
            </a:r>
            <a:r>
              <a:rPr lang="de-AT" sz="1100" i="1" dirty="0"/>
              <a:t> </a:t>
            </a:r>
            <a:r>
              <a:rPr lang="de-AT" sz="1100" i="1" dirty="0" err="1"/>
              <a:t>and</a:t>
            </a:r>
            <a:r>
              <a:rPr lang="de-AT" sz="1100" i="1" dirty="0"/>
              <a:t> </a:t>
            </a:r>
            <a:r>
              <a:rPr lang="de-AT" sz="1100" i="1" dirty="0" err="1"/>
              <a:t>disease</a:t>
            </a:r>
            <a:r>
              <a:rPr lang="de-AT" sz="1100" i="1" dirty="0"/>
              <a:t> </a:t>
            </a:r>
            <a:r>
              <a:rPr lang="de-AT" sz="1100" i="1" dirty="0" err="1"/>
              <a:t>prevention</a:t>
            </a:r>
            <a:r>
              <a:rPr lang="de-AT" sz="1100" i="1" dirty="0"/>
              <a:t> </a:t>
            </a:r>
            <a:r>
              <a:rPr lang="de-AT" sz="1100" i="1" dirty="0" err="1"/>
              <a:t>through</a:t>
            </a:r>
            <a:r>
              <a:rPr lang="de-AT" sz="1100" i="1" dirty="0"/>
              <a:t> </a:t>
            </a:r>
            <a:r>
              <a:rPr lang="de-AT" sz="1100" i="1" dirty="0" err="1"/>
              <a:t>population-based</a:t>
            </a:r>
            <a:r>
              <a:rPr lang="de-AT" sz="1100" i="1" dirty="0"/>
              <a:t> </a:t>
            </a:r>
            <a:r>
              <a:rPr lang="de-AT" sz="1100" i="1" dirty="0" err="1"/>
              <a:t>interventions</a:t>
            </a:r>
            <a:r>
              <a:rPr lang="de-AT" sz="1100" i="1" dirty="0"/>
              <a:t>, </a:t>
            </a:r>
            <a:r>
              <a:rPr lang="de-AT" sz="1100" i="1" dirty="0" err="1"/>
              <a:t>including</a:t>
            </a:r>
            <a:r>
              <a:rPr lang="de-AT" sz="1100" i="1" dirty="0"/>
              <a:t> </a:t>
            </a:r>
            <a:r>
              <a:rPr lang="de-AT" sz="1100" i="1" dirty="0" err="1"/>
              <a:t>action</a:t>
            </a:r>
            <a:r>
              <a:rPr lang="de-AT" sz="1100" i="1" dirty="0"/>
              <a:t> </a:t>
            </a:r>
            <a:r>
              <a:rPr lang="de-AT" sz="1100" i="1" dirty="0" err="1"/>
              <a:t>to</a:t>
            </a:r>
            <a:r>
              <a:rPr lang="de-AT" sz="1100" i="1" dirty="0"/>
              <a:t> </a:t>
            </a:r>
            <a:r>
              <a:rPr lang="de-AT" sz="1100" i="1" dirty="0" err="1"/>
              <a:t>address</a:t>
            </a:r>
            <a:r>
              <a:rPr lang="de-AT" sz="1100" i="1" dirty="0"/>
              <a:t> </a:t>
            </a:r>
            <a:r>
              <a:rPr lang="de-AT" sz="1100" i="1" dirty="0" err="1"/>
              <a:t>social</a:t>
            </a:r>
            <a:r>
              <a:rPr lang="de-AT" sz="1100" i="1" dirty="0"/>
              <a:t> </a:t>
            </a:r>
            <a:r>
              <a:rPr lang="de-AT" sz="1100" i="1" dirty="0" err="1"/>
              <a:t>determinants</a:t>
            </a:r>
            <a:r>
              <a:rPr lang="de-AT" sz="1100" i="1" dirty="0"/>
              <a:t> </a:t>
            </a:r>
            <a:r>
              <a:rPr lang="de-AT" sz="1100" i="1" dirty="0" err="1"/>
              <a:t>and</a:t>
            </a:r>
            <a:r>
              <a:rPr lang="de-AT" sz="1100" i="1" dirty="0"/>
              <a:t> </a:t>
            </a:r>
            <a:r>
              <a:rPr lang="de-AT" sz="1100" i="1" dirty="0" err="1"/>
              <a:t>health</a:t>
            </a:r>
            <a:r>
              <a:rPr lang="de-AT" sz="1100" i="1" dirty="0"/>
              <a:t> </a:t>
            </a:r>
            <a:r>
              <a:rPr lang="de-AT" sz="1100" i="1" dirty="0" err="1"/>
              <a:t>inequity</a:t>
            </a:r>
            <a:r>
              <a:rPr lang="de-AT" sz="1100" i="1" dirty="0"/>
              <a:t>. http://www.emro.who.int/about-who/public-health-functions/health-promotion-disease-</a:t>
            </a:r>
            <a:r>
              <a:rPr lang="de-AT" sz="1100" i="1" dirty="0" err="1"/>
              <a:t>prevention.html</a:t>
            </a:r>
            <a:r>
              <a:rPr lang="de-AT" sz="1100" i="1" dirty="0"/>
              <a:t>.</a:t>
            </a:r>
          </a:p>
        </p:txBody>
      </p:sp>
    </p:spTree>
    <p:extLst>
      <p:ext uri="{BB962C8B-B14F-4D97-AF65-F5344CB8AC3E}">
        <p14:creationId xmlns:p14="http://schemas.microsoft.com/office/powerpoint/2010/main" val="38241520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F6B17C-0E1A-EE45-B0FC-43CB7993E7A6}"/>
              </a:ext>
            </a:extLst>
          </p:cNvPr>
          <p:cNvSpPr>
            <a:spLocks noGrp="1"/>
          </p:cNvSpPr>
          <p:nvPr>
            <p:ph type="title"/>
          </p:nvPr>
        </p:nvSpPr>
        <p:spPr>
          <a:xfrm>
            <a:off x="1355712" y="512840"/>
            <a:ext cx="9381066" cy="651755"/>
          </a:xfrm>
        </p:spPr>
        <p:txBody>
          <a:bodyPr>
            <a:normAutofit/>
          </a:bodyPr>
          <a:lstStyle/>
          <a:p>
            <a:pPr algn="ctr"/>
            <a:r>
              <a:rPr lang="de-DE" sz="2800" dirty="0"/>
              <a:t>Who </a:t>
            </a:r>
            <a:r>
              <a:rPr lang="de-DE" sz="2800" dirty="0" err="1"/>
              <a:t>is</a:t>
            </a:r>
            <a:r>
              <a:rPr lang="de-DE" sz="2800" dirty="0"/>
              <a:t> </a:t>
            </a:r>
            <a:r>
              <a:rPr lang="de-DE" sz="2800" dirty="0" err="1"/>
              <a:t>part</a:t>
            </a:r>
            <a:r>
              <a:rPr lang="de-DE" sz="2800" dirty="0"/>
              <a:t> </a:t>
            </a:r>
            <a:r>
              <a:rPr lang="de-DE" sz="2800" dirty="0" err="1"/>
              <a:t>of</a:t>
            </a:r>
            <a:r>
              <a:rPr lang="de-DE" sz="2800" dirty="0"/>
              <a:t> a </a:t>
            </a:r>
            <a:r>
              <a:rPr lang="de-DE" sz="2800" dirty="0" err="1"/>
              <a:t>healthcare</a:t>
            </a:r>
            <a:r>
              <a:rPr lang="de-DE" sz="2800" dirty="0"/>
              <a:t> </a:t>
            </a:r>
            <a:r>
              <a:rPr lang="de-DE" sz="2800" dirty="0" err="1"/>
              <a:t>ecosystem</a:t>
            </a:r>
            <a:r>
              <a:rPr lang="de-DE" sz="2800" dirty="0"/>
              <a:t> ?</a:t>
            </a:r>
          </a:p>
        </p:txBody>
      </p:sp>
      <p:pic>
        <p:nvPicPr>
          <p:cNvPr id="4" name="Grafik 3">
            <a:extLst>
              <a:ext uri="{FF2B5EF4-FFF2-40B4-BE49-F238E27FC236}">
                <a16:creationId xmlns:a16="http://schemas.microsoft.com/office/drawing/2014/main" id="{C7A0DA9F-596D-064D-B809-FA72D6B0F78D}"/>
              </a:ext>
            </a:extLst>
          </p:cNvPr>
          <p:cNvPicPr>
            <a:picLocks noChangeAspect="1"/>
          </p:cNvPicPr>
          <p:nvPr/>
        </p:nvPicPr>
        <p:blipFill>
          <a:blip r:embed="rId2"/>
          <a:stretch>
            <a:fillRect/>
          </a:stretch>
        </p:blipFill>
        <p:spPr>
          <a:xfrm>
            <a:off x="3286125" y="1203804"/>
            <a:ext cx="5893315" cy="5648185"/>
          </a:xfrm>
          <a:prstGeom prst="rect">
            <a:avLst/>
          </a:prstGeom>
        </p:spPr>
      </p:pic>
      <p:sp>
        <p:nvSpPr>
          <p:cNvPr id="5" name="Textfeld 4">
            <a:extLst>
              <a:ext uri="{FF2B5EF4-FFF2-40B4-BE49-F238E27FC236}">
                <a16:creationId xmlns:a16="http://schemas.microsoft.com/office/drawing/2014/main" id="{51CC2F5E-2B73-0642-9102-C967952317A2}"/>
              </a:ext>
            </a:extLst>
          </p:cNvPr>
          <p:cNvSpPr txBox="1"/>
          <p:nvPr/>
        </p:nvSpPr>
        <p:spPr>
          <a:xfrm>
            <a:off x="104562" y="6449025"/>
            <a:ext cx="7660888" cy="261610"/>
          </a:xfrm>
          <a:prstGeom prst="rect">
            <a:avLst/>
          </a:prstGeom>
          <a:noFill/>
        </p:spPr>
        <p:txBody>
          <a:bodyPr wrap="square" rtlCol="0">
            <a:spAutoFit/>
          </a:bodyPr>
          <a:lstStyle/>
          <a:p>
            <a:r>
              <a:rPr lang="de-DE" sz="1100" i="1" dirty="0">
                <a:latin typeface="Arial" panose="020B0604020202020204" pitchFamily="34" charset="0"/>
                <a:cs typeface="Arial" panose="020B0604020202020204" pitchFamily="34" charset="0"/>
              </a:rPr>
              <a:t>https://</a:t>
            </a:r>
            <a:r>
              <a:rPr lang="de-DE" sz="1100" i="1" dirty="0" err="1">
                <a:latin typeface="Arial" panose="020B0604020202020204" pitchFamily="34" charset="0"/>
                <a:cs typeface="Arial" panose="020B0604020202020204" pitchFamily="34" charset="0"/>
              </a:rPr>
              <a:t>echalliance.com</a:t>
            </a:r>
            <a:r>
              <a:rPr lang="de-DE" sz="1100" i="1" dirty="0">
                <a:latin typeface="Arial" panose="020B0604020202020204" pitchFamily="34" charset="0"/>
                <a:cs typeface="Arial" panose="020B0604020202020204" pitchFamily="34" charset="0"/>
              </a:rPr>
              <a:t>/ </a:t>
            </a:r>
            <a:r>
              <a:rPr lang="de-DE" sz="1100" i="1" dirty="0" err="1">
                <a:latin typeface="Arial" panose="020B0604020202020204" pitchFamily="34" charset="0"/>
                <a:cs typeface="Arial" panose="020B0604020202020204" pitchFamily="34" charset="0"/>
              </a:rPr>
              <a:t>ecosystems</a:t>
            </a:r>
            <a:r>
              <a:rPr lang="de-DE" sz="1100" i="1" dirty="0">
                <a:latin typeface="Arial" panose="020B0604020202020204" pitchFamily="34" charset="0"/>
                <a:cs typeface="Arial" panose="020B0604020202020204" pitchFamily="34" charset="0"/>
              </a:rPr>
              <a:t>, </a:t>
            </a:r>
            <a:r>
              <a:rPr lang="de-DE" sz="1100" i="1" dirty="0" err="1">
                <a:latin typeface="Arial" panose="020B0604020202020204" pitchFamily="34" charset="0"/>
                <a:cs typeface="Arial" panose="020B0604020202020204" pitchFamily="34" charset="0"/>
              </a:rPr>
              <a:t>assessed</a:t>
            </a:r>
            <a:r>
              <a:rPr lang="de-DE" sz="1100" i="1" dirty="0">
                <a:latin typeface="Arial" panose="020B0604020202020204" pitchFamily="34" charset="0"/>
                <a:cs typeface="Arial" panose="020B0604020202020204" pitchFamily="34" charset="0"/>
              </a:rPr>
              <a:t> August 19th 2021</a:t>
            </a:r>
          </a:p>
        </p:txBody>
      </p:sp>
    </p:spTree>
    <p:extLst>
      <p:ext uri="{BB962C8B-B14F-4D97-AF65-F5344CB8AC3E}">
        <p14:creationId xmlns:p14="http://schemas.microsoft.com/office/powerpoint/2010/main" val="16701239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022878" y="931772"/>
            <a:ext cx="8596668" cy="911929"/>
          </a:xfrm>
        </p:spPr>
        <p:txBody>
          <a:bodyPr/>
          <a:lstStyle/>
          <a:p>
            <a:r>
              <a:rPr lang="de-AT" dirty="0"/>
              <a:t>Potentielle Interessenskonflikte ...</a:t>
            </a:r>
            <a:endParaRPr lang="en-US" dirty="0"/>
          </a:p>
        </p:txBody>
      </p:sp>
      <p:sp>
        <p:nvSpPr>
          <p:cNvPr id="3" name="Inhaltsplatzhalter 2"/>
          <p:cNvSpPr>
            <a:spLocks noGrp="1"/>
          </p:cNvSpPr>
          <p:nvPr>
            <p:ph idx="1"/>
          </p:nvPr>
        </p:nvSpPr>
        <p:spPr>
          <a:xfrm>
            <a:off x="1079500" y="2261067"/>
            <a:ext cx="8976575" cy="4224734"/>
          </a:xfrm>
        </p:spPr>
        <p:txBody>
          <a:bodyPr>
            <a:normAutofit/>
          </a:bodyPr>
          <a:lstStyle/>
          <a:p>
            <a:pPr marL="366713" indent="-366713">
              <a:lnSpc>
                <a:spcPts val="3760"/>
              </a:lnSpc>
              <a:spcBef>
                <a:spcPts val="1600"/>
              </a:spcBef>
              <a:buClr>
                <a:schemeClr val="tx1"/>
              </a:buClr>
              <a:buSzPct val="100000"/>
              <a:buFont typeface="Wingdings" pitchFamily="2" charset="2"/>
              <a:buChar char="§"/>
            </a:pPr>
            <a:r>
              <a:rPr lang="en-US" i="1" dirty="0" err="1">
                <a:latin typeface="Arial" panose="020B0604020202020204" pitchFamily="34" charset="0"/>
                <a:cs typeface="Arial" panose="020B0604020202020204" pitchFamily="34" charset="0"/>
              </a:rPr>
              <a:t>Keine</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finaziellen</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Interessenkonflikte</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zum</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vorliegenden</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Referat</a:t>
            </a:r>
            <a:endParaRPr lang="en-US" i="1" dirty="0">
              <a:latin typeface="Arial" panose="020B0604020202020204" pitchFamily="34" charset="0"/>
              <a:cs typeface="Arial" panose="020B0604020202020204" pitchFamily="34" charset="0"/>
            </a:endParaRPr>
          </a:p>
          <a:p>
            <a:pPr marL="366713" indent="-366713">
              <a:lnSpc>
                <a:spcPts val="3760"/>
              </a:lnSpc>
              <a:spcBef>
                <a:spcPts val="1600"/>
              </a:spcBef>
              <a:buClr>
                <a:schemeClr val="tx1"/>
              </a:buClr>
              <a:buSzPct val="100000"/>
              <a:buFont typeface="Wingdings" pitchFamily="2" charset="2"/>
              <a:buChar char="§"/>
            </a:pPr>
            <a:r>
              <a:rPr lang="en-US" i="1" dirty="0" err="1">
                <a:latin typeface="Arial" panose="020B0604020202020204" pitchFamily="34" charset="0"/>
                <a:cs typeface="Arial" panose="020B0604020202020204" pitchFamily="34" charset="0"/>
              </a:rPr>
              <a:t>Professorin</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für</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Geriatrie</a:t>
            </a:r>
            <a:r>
              <a:rPr lang="en-US" i="1" dirty="0">
                <a:latin typeface="Arial" panose="020B0604020202020204" pitchFamily="34" charset="0"/>
                <a:cs typeface="Arial" panose="020B0604020202020204" pitchFamily="34" charset="0"/>
              </a:rPr>
              <a:t> an der </a:t>
            </a:r>
            <a:r>
              <a:rPr lang="en-US" i="1" dirty="0" err="1">
                <a:latin typeface="Arial" panose="020B0604020202020204" pitchFamily="34" charset="0"/>
                <a:cs typeface="Arial" panose="020B0604020202020204" pitchFamily="34" charset="0"/>
              </a:rPr>
              <a:t>Medizinischen</a:t>
            </a:r>
            <a:r>
              <a:rPr lang="en-US" i="1" dirty="0">
                <a:latin typeface="Arial" panose="020B0604020202020204" pitchFamily="34" charset="0"/>
                <a:cs typeface="Arial" panose="020B0604020202020204" pitchFamily="34" charset="0"/>
              </a:rPr>
              <a:t> Universität Graz </a:t>
            </a:r>
          </a:p>
          <a:p>
            <a:pPr marL="366713" indent="-366713">
              <a:lnSpc>
                <a:spcPts val="3760"/>
              </a:lnSpc>
              <a:spcBef>
                <a:spcPts val="1600"/>
              </a:spcBef>
              <a:buClr>
                <a:schemeClr val="tx1"/>
              </a:buClr>
              <a:buSzPct val="100000"/>
              <a:buFont typeface="Wingdings" pitchFamily="2" charset="2"/>
              <a:buChar char="§"/>
            </a:pPr>
            <a:r>
              <a:rPr lang="en-US" i="1" dirty="0" err="1">
                <a:latin typeface="Arial" panose="020B0604020202020204" pitchFamily="34" charset="0"/>
                <a:cs typeface="Arial" panose="020B0604020202020204" pitchFamily="34" charset="0"/>
              </a:rPr>
              <a:t>Leitung</a:t>
            </a:r>
            <a:r>
              <a:rPr lang="en-US" i="1" dirty="0">
                <a:latin typeface="Arial" panose="020B0604020202020204" pitchFamily="34" charset="0"/>
                <a:cs typeface="Arial" panose="020B0604020202020204" pitchFamily="34" charset="0"/>
              </a:rPr>
              <a:t> der </a:t>
            </a:r>
            <a:r>
              <a:rPr lang="en-US" i="1" dirty="0" err="1">
                <a:latin typeface="Arial" panose="020B0604020202020204" pitchFamily="34" charset="0"/>
                <a:cs typeface="Arial" panose="020B0604020202020204" pitchFamily="34" charset="0"/>
              </a:rPr>
              <a:t>interprofessionellen</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Forschungsgruppe</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Altern</a:t>
            </a:r>
            <a:r>
              <a:rPr lang="en-US" i="1" dirty="0">
                <a:latin typeface="Arial" panose="020B0604020202020204" pitchFamily="34" charset="0"/>
                <a:cs typeface="Arial" panose="020B0604020202020204" pitchFamily="34" charset="0"/>
              </a:rPr>
              <a:t> und </a:t>
            </a:r>
            <a:r>
              <a:rPr lang="en-US" i="1" dirty="0" err="1">
                <a:latin typeface="Arial" panose="020B0604020202020204" pitchFamily="34" charset="0"/>
                <a:cs typeface="Arial" panose="020B0604020202020204" pitchFamily="34" charset="0"/>
              </a:rPr>
              <a:t>Altersmedizin</a:t>
            </a:r>
            <a:r>
              <a:rPr lang="en-US" i="1" dirty="0">
                <a:latin typeface="Arial" panose="020B0604020202020204" pitchFamily="34" charset="0"/>
                <a:cs typeface="Arial" panose="020B0604020202020204" pitchFamily="34" charset="0"/>
              </a:rPr>
              <a:t>“ an der </a:t>
            </a:r>
            <a:r>
              <a:rPr lang="en-US" i="1" dirty="0" err="1">
                <a:latin typeface="Arial" panose="020B0604020202020204" pitchFamily="34" charset="0"/>
                <a:cs typeface="Arial" panose="020B0604020202020204" pitchFamily="34" charset="0"/>
              </a:rPr>
              <a:t>Medizinischen</a:t>
            </a:r>
            <a:r>
              <a:rPr lang="en-US" i="1" dirty="0">
                <a:latin typeface="Arial" panose="020B0604020202020204" pitchFamily="34" charset="0"/>
                <a:cs typeface="Arial" panose="020B0604020202020204" pitchFamily="34" charset="0"/>
              </a:rPr>
              <a:t> Universität Graz</a:t>
            </a:r>
          </a:p>
        </p:txBody>
      </p:sp>
      <p:pic>
        <p:nvPicPr>
          <p:cNvPr id="6" name="Grafik 5">
            <a:extLst>
              <a:ext uri="{FF2B5EF4-FFF2-40B4-BE49-F238E27FC236}">
                <a16:creationId xmlns:a16="http://schemas.microsoft.com/office/drawing/2014/main" id="{49262D34-1F64-FB44-97C5-B4EE4D9D08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7630"/>
            <a:ext cx="2159000" cy="1600200"/>
          </a:xfrm>
          <a:prstGeom prst="rect">
            <a:avLst/>
          </a:prstGeom>
        </p:spPr>
      </p:pic>
    </p:spTree>
    <p:extLst>
      <p:ext uri="{BB962C8B-B14F-4D97-AF65-F5344CB8AC3E}">
        <p14:creationId xmlns:p14="http://schemas.microsoft.com/office/powerpoint/2010/main" val="30038432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Bild 1" descr="150.314.jpeg">
            <a:extLst>
              <a:ext uri="{FF2B5EF4-FFF2-40B4-BE49-F238E27FC236}">
                <a16:creationId xmlns:a16="http://schemas.microsoft.com/office/drawing/2014/main" id="{2952CA7C-9124-6844-96E5-9347CADD4D8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2968" y="976184"/>
            <a:ext cx="10455772" cy="7108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3" name="Titel 1">
            <a:extLst>
              <a:ext uri="{FF2B5EF4-FFF2-40B4-BE49-F238E27FC236}">
                <a16:creationId xmlns:a16="http://schemas.microsoft.com/office/drawing/2014/main" id="{58F4EEAF-E068-B04A-8DB9-30567CD0BD7C}"/>
              </a:ext>
            </a:extLst>
          </p:cNvPr>
          <p:cNvSpPr>
            <a:spLocks noGrp="1"/>
          </p:cNvSpPr>
          <p:nvPr>
            <p:ph type="title"/>
          </p:nvPr>
        </p:nvSpPr>
        <p:spPr bwMode="auto">
          <a:xfrm>
            <a:off x="3080952" y="804048"/>
            <a:ext cx="5580063" cy="577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0000"/>
          </a:bodyPr>
          <a:lstStyle/>
          <a:p>
            <a:r>
              <a:rPr lang="de-DE" altLang="de-DE" sz="3600" dirty="0">
                <a:ea typeface="ＭＳ Ｐゴシック" panose="020B0600070205080204" pitchFamily="34" charset="-128"/>
              </a:rPr>
              <a:t>Unser Gesundheitssystem</a:t>
            </a:r>
          </a:p>
        </p:txBody>
      </p:sp>
      <p:sp>
        <p:nvSpPr>
          <p:cNvPr id="28675" name="Textfeld 2">
            <a:extLst>
              <a:ext uri="{FF2B5EF4-FFF2-40B4-BE49-F238E27FC236}">
                <a16:creationId xmlns:a16="http://schemas.microsoft.com/office/drawing/2014/main" id="{1A7788B5-E3FD-344F-BF28-2F0940C7E42E}"/>
              </a:ext>
            </a:extLst>
          </p:cNvPr>
          <p:cNvSpPr txBox="1">
            <a:spLocks noChangeArrowheads="1"/>
          </p:cNvSpPr>
          <p:nvPr/>
        </p:nvSpPr>
        <p:spPr bwMode="auto">
          <a:xfrm>
            <a:off x="1218568" y="3300456"/>
            <a:ext cx="76327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6700" indent="-266700">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nSpc>
                <a:spcPts val="4075"/>
              </a:lnSpc>
              <a:spcBef>
                <a:spcPts val="600"/>
              </a:spcBef>
              <a:buFont typeface="Arial" panose="020B0604020202020204" pitchFamily="34" charset="0"/>
              <a:buChar char="•"/>
            </a:pPr>
            <a:r>
              <a:rPr lang="de-DE" altLang="de-DE" sz="2400" b="1" dirty="0">
                <a:solidFill>
                  <a:srgbClr val="0000FF"/>
                </a:solidFill>
              </a:rPr>
              <a:t>Fokus</a:t>
            </a:r>
            <a:r>
              <a:rPr lang="de-DE" altLang="de-DE" sz="2400" dirty="0">
                <a:solidFill>
                  <a:srgbClr val="0000FF"/>
                </a:solidFill>
              </a:rPr>
              <a:t> auf </a:t>
            </a:r>
            <a:r>
              <a:rPr lang="de-DE" altLang="de-DE" sz="2400" b="1" dirty="0">
                <a:solidFill>
                  <a:srgbClr val="0000FF"/>
                </a:solidFill>
              </a:rPr>
              <a:t>Einzelerkrankungen</a:t>
            </a:r>
            <a:r>
              <a:rPr lang="de-DE" altLang="de-DE" sz="2400" dirty="0">
                <a:solidFill>
                  <a:srgbClr val="0000FF"/>
                </a:solidFill>
              </a:rPr>
              <a:t>.</a:t>
            </a:r>
          </a:p>
          <a:p>
            <a:pPr>
              <a:lnSpc>
                <a:spcPts val="4075"/>
              </a:lnSpc>
              <a:spcBef>
                <a:spcPts val="600"/>
              </a:spcBef>
              <a:buFont typeface="Arial" panose="020B0604020202020204" pitchFamily="34" charset="0"/>
              <a:buChar char="•"/>
            </a:pPr>
            <a:r>
              <a:rPr lang="de-DE" altLang="de-DE" sz="2400" dirty="0">
                <a:solidFill>
                  <a:srgbClr val="0000FF"/>
                </a:solidFill>
              </a:rPr>
              <a:t>Die </a:t>
            </a:r>
            <a:r>
              <a:rPr lang="de-DE" altLang="de-DE" sz="2400" b="1" dirty="0">
                <a:solidFill>
                  <a:srgbClr val="0000FF"/>
                </a:solidFill>
              </a:rPr>
              <a:t>meisten</a:t>
            </a:r>
            <a:r>
              <a:rPr lang="de-DE" altLang="de-DE" sz="2400" dirty="0">
                <a:solidFill>
                  <a:srgbClr val="0000FF"/>
                </a:solidFill>
              </a:rPr>
              <a:t> “Konsumenten“ im  Spitalswesen sind </a:t>
            </a:r>
            <a:r>
              <a:rPr lang="de-DE" altLang="de-DE" sz="2400" b="1" dirty="0">
                <a:solidFill>
                  <a:srgbClr val="0000FF"/>
                </a:solidFill>
              </a:rPr>
              <a:t>multimorbide</a:t>
            </a:r>
            <a:r>
              <a:rPr lang="de-DE" altLang="de-DE" sz="2400" dirty="0">
                <a:solidFill>
                  <a:srgbClr val="0000FF"/>
                </a:solidFill>
              </a:rPr>
              <a:t>.</a:t>
            </a:r>
          </a:p>
          <a:p>
            <a:pPr>
              <a:lnSpc>
                <a:spcPts val="4075"/>
              </a:lnSpc>
              <a:spcBef>
                <a:spcPts val="600"/>
              </a:spcBef>
              <a:buFont typeface="Arial" panose="020B0604020202020204" pitchFamily="34" charset="0"/>
              <a:buChar char="•"/>
            </a:pPr>
            <a:r>
              <a:rPr lang="de-DE" altLang="de-DE" sz="2400" b="1" dirty="0">
                <a:solidFill>
                  <a:srgbClr val="0000FF"/>
                </a:solidFill>
              </a:rPr>
              <a:t>Fragmentierte</a:t>
            </a:r>
            <a:r>
              <a:rPr lang="de-DE" altLang="de-DE" sz="2400" dirty="0">
                <a:solidFill>
                  <a:srgbClr val="0000FF"/>
                </a:solidFill>
              </a:rPr>
              <a:t> Versorgung ohne Feedbackschleifen.</a:t>
            </a:r>
          </a:p>
          <a:p>
            <a:pPr eaLnBrk="1" hangingPunct="1"/>
            <a:endParaRPr lang="de-DE" altLang="de-DE" sz="2300" dirty="0"/>
          </a:p>
          <a:p>
            <a:pPr eaLnBrk="1" hangingPunct="1"/>
            <a:endParaRPr lang="de-DE" altLang="de-DE" sz="2300" dirty="0"/>
          </a:p>
        </p:txBody>
      </p:sp>
    </p:spTree>
    <p:extLst>
      <p:ext uri="{BB962C8B-B14F-4D97-AF65-F5344CB8AC3E}">
        <p14:creationId xmlns:p14="http://schemas.microsoft.com/office/powerpoint/2010/main" val="41139058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Bild 1" descr="x_transparent.jpg">
            <a:extLst>
              <a:ext uri="{FF2B5EF4-FFF2-40B4-BE49-F238E27FC236}">
                <a16:creationId xmlns:a16="http://schemas.microsoft.com/office/drawing/2014/main" id="{4CD0A769-E6A5-4748-AB63-E9445772A8C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8656" y="1625499"/>
            <a:ext cx="9001125" cy="396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2" name="Text Box 7">
            <a:extLst>
              <a:ext uri="{FF2B5EF4-FFF2-40B4-BE49-F238E27FC236}">
                <a16:creationId xmlns:a16="http://schemas.microsoft.com/office/drawing/2014/main" id="{8396B39C-F20A-F244-A4D9-786A15306117}"/>
              </a:ext>
            </a:extLst>
          </p:cNvPr>
          <p:cNvSpPr txBox="1">
            <a:spLocks noChangeArrowheads="1"/>
          </p:cNvSpPr>
          <p:nvPr/>
        </p:nvSpPr>
        <p:spPr bwMode="black">
          <a:xfrm>
            <a:off x="3992948" y="1165726"/>
            <a:ext cx="2928938" cy="919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lnSpc>
                <a:spcPts val="3438"/>
              </a:lnSpc>
            </a:pPr>
            <a:r>
              <a:rPr lang="en-US" altLang="de-DE" sz="2200" dirty="0" err="1"/>
              <a:t>Epidemiologische</a:t>
            </a:r>
            <a:r>
              <a:rPr lang="en-US" altLang="de-DE" sz="2200" dirty="0"/>
              <a:t> </a:t>
            </a:r>
            <a:r>
              <a:rPr lang="en-US" altLang="de-DE" sz="2200" dirty="0" err="1"/>
              <a:t>Evidenz</a:t>
            </a:r>
            <a:endParaRPr lang="en-US" altLang="de-DE" sz="2200" dirty="0"/>
          </a:p>
        </p:txBody>
      </p:sp>
      <p:sp>
        <p:nvSpPr>
          <p:cNvPr id="87043" name="Text Box 8">
            <a:extLst>
              <a:ext uri="{FF2B5EF4-FFF2-40B4-BE49-F238E27FC236}">
                <a16:creationId xmlns:a16="http://schemas.microsoft.com/office/drawing/2014/main" id="{925CEDFF-2C43-9A43-93A8-854322532F6D}"/>
              </a:ext>
            </a:extLst>
          </p:cNvPr>
          <p:cNvSpPr txBox="1">
            <a:spLocks noChangeArrowheads="1"/>
          </p:cNvSpPr>
          <p:nvPr/>
        </p:nvSpPr>
        <p:spPr bwMode="black">
          <a:xfrm>
            <a:off x="6608335" y="3118944"/>
            <a:ext cx="3521503" cy="919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lnSpc>
                <a:spcPts val="3438"/>
              </a:lnSpc>
            </a:pPr>
            <a:r>
              <a:rPr lang="en-US" altLang="de-DE" sz="2200" dirty="0" err="1"/>
              <a:t>Klinische</a:t>
            </a:r>
            <a:r>
              <a:rPr lang="en-US" altLang="de-DE" sz="2200" dirty="0"/>
              <a:t> / </a:t>
            </a:r>
            <a:r>
              <a:rPr lang="en-US" altLang="de-DE" sz="2200" dirty="0" err="1"/>
              <a:t>Bevölkerungs-basierte</a:t>
            </a:r>
            <a:r>
              <a:rPr lang="en-US" altLang="de-DE" sz="2200" dirty="0"/>
              <a:t> </a:t>
            </a:r>
            <a:r>
              <a:rPr lang="en-US" altLang="de-DE" sz="2200" dirty="0" err="1"/>
              <a:t>Überlegungen</a:t>
            </a:r>
            <a:endParaRPr lang="en-US" altLang="de-DE" sz="2200" dirty="0"/>
          </a:p>
        </p:txBody>
      </p:sp>
      <p:sp>
        <p:nvSpPr>
          <p:cNvPr id="87044" name="Text Box 9">
            <a:extLst>
              <a:ext uri="{FF2B5EF4-FFF2-40B4-BE49-F238E27FC236}">
                <a16:creationId xmlns:a16="http://schemas.microsoft.com/office/drawing/2014/main" id="{9E52DF14-5D3C-364A-9ADC-3025EED88804}"/>
              </a:ext>
            </a:extLst>
          </p:cNvPr>
          <p:cNvSpPr txBox="1">
            <a:spLocks noChangeArrowheads="1"/>
          </p:cNvSpPr>
          <p:nvPr/>
        </p:nvSpPr>
        <p:spPr bwMode="black">
          <a:xfrm>
            <a:off x="4348564" y="4664018"/>
            <a:ext cx="1959190" cy="919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lnSpc>
                <a:spcPts val="3438"/>
              </a:lnSpc>
            </a:pPr>
            <a:r>
              <a:rPr lang="en-US" altLang="de-DE" sz="2200" dirty="0" err="1"/>
              <a:t>Politische</a:t>
            </a:r>
            <a:r>
              <a:rPr lang="en-US" altLang="de-DE" sz="2200" dirty="0"/>
              <a:t> </a:t>
            </a:r>
          </a:p>
          <a:p>
            <a:pPr algn="ctr" eaLnBrk="1" hangingPunct="1">
              <a:lnSpc>
                <a:spcPts val="3438"/>
              </a:lnSpc>
            </a:pPr>
            <a:r>
              <a:rPr lang="en-US" altLang="de-DE" sz="2200" dirty="0" err="1"/>
              <a:t>Überlegungen</a:t>
            </a:r>
            <a:endParaRPr lang="en-US" altLang="de-DE" sz="2200" dirty="0"/>
          </a:p>
        </p:txBody>
      </p:sp>
      <p:sp>
        <p:nvSpPr>
          <p:cNvPr id="87045" name="Text Box 10">
            <a:extLst>
              <a:ext uri="{FF2B5EF4-FFF2-40B4-BE49-F238E27FC236}">
                <a16:creationId xmlns:a16="http://schemas.microsoft.com/office/drawing/2014/main" id="{A6C24849-D2FB-A04C-8EA2-7D8713131FAF}"/>
              </a:ext>
            </a:extLst>
          </p:cNvPr>
          <p:cNvSpPr txBox="1">
            <a:spLocks noChangeArrowheads="1"/>
          </p:cNvSpPr>
          <p:nvPr/>
        </p:nvSpPr>
        <p:spPr bwMode="black">
          <a:xfrm>
            <a:off x="607070" y="3118945"/>
            <a:ext cx="3555227" cy="919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lnSpc>
                <a:spcPts val="3438"/>
              </a:lnSpc>
            </a:pPr>
            <a:r>
              <a:rPr lang="en-US" altLang="de-DE" sz="2200" dirty="0" err="1"/>
              <a:t>Patienten</a:t>
            </a:r>
            <a:r>
              <a:rPr lang="en-US" altLang="de-DE" sz="2200" dirty="0"/>
              <a:t> / Gesellschafts- </a:t>
            </a:r>
            <a:r>
              <a:rPr lang="en-US" altLang="de-DE" sz="2200" dirty="0" err="1"/>
              <a:t>Präferenzen</a:t>
            </a:r>
            <a:endParaRPr lang="en-US" altLang="de-DE" sz="2200" dirty="0"/>
          </a:p>
        </p:txBody>
      </p:sp>
      <p:sp>
        <p:nvSpPr>
          <p:cNvPr id="87046" name="Rectangle 11">
            <a:extLst>
              <a:ext uri="{FF2B5EF4-FFF2-40B4-BE49-F238E27FC236}">
                <a16:creationId xmlns:a16="http://schemas.microsoft.com/office/drawing/2014/main" id="{C7E77B0C-0294-444A-BF4D-3882815800BA}"/>
              </a:ext>
            </a:extLst>
          </p:cNvPr>
          <p:cNvSpPr>
            <a:spLocks noChangeArrowheads="1"/>
          </p:cNvSpPr>
          <p:nvPr/>
        </p:nvSpPr>
        <p:spPr bwMode="auto">
          <a:xfrm>
            <a:off x="607070" y="604762"/>
            <a:ext cx="327044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AU" altLang="de-DE" sz="3600" dirty="0">
                <a:solidFill>
                  <a:srgbClr val="007934"/>
                </a:solidFill>
                <a:latin typeface="+mj-lt"/>
              </a:rPr>
              <a:t>Der X-</a:t>
            </a:r>
            <a:r>
              <a:rPr lang="en-AU" altLang="de-DE" sz="3600" dirty="0" err="1">
                <a:solidFill>
                  <a:srgbClr val="007934"/>
                </a:solidFill>
                <a:latin typeface="+mj-lt"/>
              </a:rPr>
              <a:t>Faktor</a:t>
            </a:r>
            <a:r>
              <a:rPr lang="en-AU" altLang="de-DE" sz="3600" dirty="0">
                <a:solidFill>
                  <a:srgbClr val="007934"/>
                </a:solidFill>
                <a:latin typeface="+mj-lt"/>
              </a:rPr>
              <a:t> </a:t>
            </a:r>
            <a:r>
              <a:rPr lang="de-DE" altLang="de-DE" sz="3600" dirty="0">
                <a:solidFill>
                  <a:srgbClr val="007934"/>
                </a:solidFill>
                <a:latin typeface="+mj-lt"/>
              </a:rPr>
              <a:t>…</a:t>
            </a:r>
            <a:endParaRPr lang="en-AU" altLang="de-DE" sz="3600" dirty="0">
              <a:solidFill>
                <a:srgbClr val="007934"/>
              </a:solidFill>
              <a:latin typeface="+mj-lt"/>
            </a:endParaRPr>
          </a:p>
        </p:txBody>
      </p:sp>
      <p:sp>
        <p:nvSpPr>
          <p:cNvPr id="57356" name="Rectangle 12">
            <a:extLst>
              <a:ext uri="{FF2B5EF4-FFF2-40B4-BE49-F238E27FC236}">
                <a16:creationId xmlns:a16="http://schemas.microsoft.com/office/drawing/2014/main" id="{D1554077-5A99-5149-95AA-08C058CB163F}"/>
              </a:ext>
            </a:extLst>
          </p:cNvPr>
          <p:cNvSpPr>
            <a:spLocks noChangeArrowheads="1"/>
          </p:cNvSpPr>
          <p:nvPr/>
        </p:nvSpPr>
        <p:spPr bwMode="auto">
          <a:xfrm>
            <a:off x="1342617" y="6054022"/>
            <a:ext cx="8229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AU" altLang="de-DE" i="1" dirty="0">
                <a:solidFill>
                  <a:srgbClr val="FF0000"/>
                </a:solidFill>
                <a:cs typeface="Arial" panose="020B0604020202020204" pitchFamily="34" charset="0"/>
              </a:rPr>
              <a:t>Expertise: </a:t>
            </a:r>
            <a:r>
              <a:rPr lang="de-AT" altLang="de-DE" i="1" dirty="0">
                <a:solidFill>
                  <a:srgbClr val="FF0000"/>
                </a:solidFill>
                <a:cs typeface="Arial" panose="020B0604020202020204" pitchFamily="34" charset="0"/>
              </a:rPr>
              <a:t>“</a:t>
            </a:r>
            <a:r>
              <a:rPr lang="en-AU" altLang="ja-JP" i="1" dirty="0" err="1">
                <a:solidFill>
                  <a:srgbClr val="FF0000"/>
                </a:solidFill>
                <a:cs typeface="Arial" panose="020B0604020202020204" pitchFamily="34" charset="0"/>
              </a:rPr>
              <a:t>Alles</a:t>
            </a:r>
            <a:r>
              <a:rPr lang="en-AU" altLang="ja-JP" i="1" dirty="0">
                <a:solidFill>
                  <a:srgbClr val="FF0000"/>
                </a:solidFill>
                <a:cs typeface="Arial" panose="020B0604020202020204" pitchFamily="34" charset="0"/>
              </a:rPr>
              <a:t> </a:t>
            </a:r>
            <a:r>
              <a:rPr lang="en-AU" altLang="ja-JP" i="1" dirty="0" err="1">
                <a:solidFill>
                  <a:srgbClr val="FF0000"/>
                </a:solidFill>
                <a:cs typeface="Arial" panose="020B0604020202020204" pitchFamily="34" charset="0"/>
              </a:rPr>
              <a:t>unter</a:t>
            </a:r>
            <a:r>
              <a:rPr lang="en-AU" altLang="ja-JP" i="1" dirty="0">
                <a:solidFill>
                  <a:srgbClr val="FF0000"/>
                </a:solidFill>
                <a:cs typeface="Arial" panose="020B0604020202020204" pitchFamily="34" charset="0"/>
              </a:rPr>
              <a:t> </a:t>
            </a:r>
            <a:r>
              <a:rPr lang="en-AU" altLang="ja-JP" i="1" dirty="0" err="1">
                <a:solidFill>
                  <a:srgbClr val="FF0000"/>
                </a:solidFill>
                <a:cs typeface="Arial" panose="020B0604020202020204" pitchFamily="34" charset="0"/>
              </a:rPr>
              <a:t>einem</a:t>
            </a:r>
            <a:r>
              <a:rPr lang="en-AU" altLang="ja-JP" i="1" dirty="0">
                <a:solidFill>
                  <a:srgbClr val="FF0000"/>
                </a:solidFill>
                <a:cs typeface="Arial" panose="020B0604020202020204" pitchFamily="34" charset="0"/>
              </a:rPr>
              <a:t> Hut</a:t>
            </a:r>
            <a:r>
              <a:rPr lang="de-AT" altLang="ja-JP" i="1" dirty="0">
                <a:solidFill>
                  <a:srgbClr val="FF0000"/>
                </a:solidFill>
                <a:cs typeface="Arial" panose="020B0604020202020204" pitchFamily="34" charset="0"/>
              </a:rPr>
              <a:t>“</a:t>
            </a:r>
            <a:r>
              <a:rPr lang="en-AU" altLang="ja-JP" i="1" dirty="0">
                <a:solidFill>
                  <a:srgbClr val="FF0000"/>
                </a:solidFill>
                <a:cs typeface="Arial" panose="020B0604020202020204" pitchFamily="34" charset="0"/>
              </a:rPr>
              <a:t> - die K</a:t>
            </a:r>
            <a:r>
              <a:rPr lang="de-DE" altLang="ja-JP" i="1" dirty="0" err="1">
                <a:solidFill>
                  <a:srgbClr val="FF0000"/>
                </a:solidFill>
                <a:cs typeface="Arial" panose="020B0604020202020204" pitchFamily="34" charset="0"/>
              </a:rPr>
              <a:t>u</a:t>
            </a:r>
            <a:r>
              <a:rPr lang="en-AU" altLang="ja-JP" i="1" dirty="0" err="1">
                <a:solidFill>
                  <a:srgbClr val="FF0000"/>
                </a:solidFill>
                <a:cs typeface="Arial" panose="020B0604020202020204" pitchFamily="34" charset="0"/>
              </a:rPr>
              <a:t>nst</a:t>
            </a:r>
            <a:r>
              <a:rPr lang="en-AU" altLang="ja-JP" i="1" dirty="0">
                <a:solidFill>
                  <a:srgbClr val="FF0000"/>
                </a:solidFill>
                <a:cs typeface="Arial" panose="020B0604020202020204" pitchFamily="34" charset="0"/>
              </a:rPr>
              <a:t> der Praxis</a:t>
            </a:r>
            <a:endParaRPr lang="en-AU" altLang="de-DE" i="1" dirty="0">
              <a:solidFill>
                <a:srgbClr val="FF0000"/>
              </a:solidFill>
              <a:cs typeface="Arial" panose="020B0604020202020204" pitchFamily="34" charset="0"/>
            </a:endParaRPr>
          </a:p>
        </p:txBody>
      </p:sp>
    </p:spTree>
    <p:extLst>
      <p:ext uri="{BB962C8B-B14F-4D97-AF65-F5344CB8AC3E}">
        <p14:creationId xmlns:p14="http://schemas.microsoft.com/office/powerpoint/2010/main" val="12899395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7356">
                                            <p:txEl>
                                              <p:pRg st="0" end="0"/>
                                            </p:txEl>
                                          </p:spTgt>
                                        </p:tgtEl>
                                        <p:attrNameLst>
                                          <p:attrName>style.visibility</p:attrName>
                                        </p:attrNameLst>
                                      </p:cBhvr>
                                      <p:to>
                                        <p:strVal val="visible"/>
                                      </p:to>
                                    </p:set>
                                    <p:animEffect transition="in" filter="dissolve">
                                      <p:cBhvr>
                                        <p:cTn id="7" dur="500"/>
                                        <p:tgtEl>
                                          <p:spTgt spid="5735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56" grpId="0"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Fußzeilenplatzhalter 1">
            <a:extLst>
              <a:ext uri="{FF2B5EF4-FFF2-40B4-BE49-F238E27FC236}">
                <a16:creationId xmlns:a16="http://schemas.microsoft.com/office/drawing/2014/main" id="{A761D389-44E5-054E-BC73-30E089F76AE1}"/>
              </a:ext>
            </a:extLst>
          </p:cNvPr>
          <p:cNvSpPr>
            <a:spLocks noGrp="1"/>
          </p:cNvSpPr>
          <p:nvPr>
            <p:ph type="ftr" sz="quarter" idx="11"/>
          </p:nvPr>
        </p:nvSpPr>
        <p:spPr bwMode="auto">
          <a:xfrm rot="16200000">
            <a:off x="-533400" y="2971800"/>
            <a:ext cx="4495800" cy="381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de-AT" altLang="de-DE" sz="1100">
                <a:solidFill>
                  <a:schemeClr val="bg1"/>
                </a:solidFill>
              </a:rPr>
              <a:t>H. Noack:   M O D U L  15 - 38</a:t>
            </a:r>
          </a:p>
        </p:txBody>
      </p:sp>
      <p:sp>
        <p:nvSpPr>
          <p:cNvPr id="93186" name="Datumsplatzhalter 3">
            <a:extLst>
              <a:ext uri="{FF2B5EF4-FFF2-40B4-BE49-F238E27FC236}">
                <a16:creationId xmlns:a16="http://schemas.microsoft.com/office/drawing/2014/main" id="{47E27FFE-F9D5-E446-8B31-3BD77DFCA933}"/>
              </a:ext>
            </a:extLst>
          </p:cNvPr>
          <p:cNvSpPr>
            <a:spLocks noGrp="1"/>
          </p:cNvSpPr>
          <p:nvPr>
            <p:ph type="dt" sz="quarter" idx="10"/>
          </p:nvPr>
        </p:nvSpPr>
        <p:spPr bwMode="auto">
          <a:xfrm rot="16200000">
            <a:off x="1143000" y="5791200"/>
            <a:ext cx="1143000" cy="381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D2DFE559-62CF-BB44-81AD-089A1BCEBFB3}" type="datetime1">
              <a:rPr lang="de-AT" altLang="de-DE" sz="1100">
                <a:solidFill>
                  <a:schemeClr val="bg1"/>
                </a:solidFill>
              </a:rPr>
              <a:pPr eaLnBrk="1" hangingPunct="1"/>
              <a:t>22.11.21</a:t>
            </a:fld>
            <a:endParaRPr lang="de-AT" altLang="de-DE" sz="1100">
              <a:solidFill>
                <a:schemeClr val="bg1"/>
              </a:solidFill>
            </a:endParaRPr>
          </a:p>
        </p:txBody>
      </p:sp>
      <p:sp>
        <p:nvSpPr>
          <p:cNvPr id="227331" name="Rectangle 3">
            <a:extLst>
              <a:ext uri="{FF2B5EF4-FFF2-40B4-BE49-F238E27FC236}">
                <a16:creationId xmlns:a16="http://schemas.microsoft.com/office/drawing/2014/main" id="{D90C37C8-091E-C844-9014-BA5B9807706B}"/>
              </a:ext>
            </a:extLst>
          </p:cNvPr>
          <p:cNvSpPr>
            <a:spLocks noChangeArrowheads="1"/>
          </p:cNvSpPr>
          <p:nvPr/>
        </p:nvSpPr>
        <p:spPr bwMode="auto">
          <a:xfrm>
            <a:off x="775944" y="1800225"/>
            <a:ext cx="9060033" cy="4752975"/>
          </a:xfrm>
          <a:prstGeom prst="rect">
            <a:avLst/>
          </a:prstGeom>
          <a:noFill/>
          <a:ln w="9525">
            <a:noFill/>
            <a:miter lim="800000"/>
            <a:headEnd/>
            <a:tailEnd/>
          </a:ln>
          <a:effectLst/>
        </p:spPr>
        <p:txBody>
          <a:bodyPr/>
          <a:lstStyle>
            <a:lvl1pPr marL="457200" indent="-4572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ts val="3563"/>
              </a:lnSpc>
              <a:spcBef>
                <a:spcPct val="20000"/>
              </a:spcBef>
              <a:buSzPct val="110000"/>
              <a:buFont typeface="Wingdings" pitchFamily="2" charset="2"/>
              <a:buChar char="Ø"/>
            </a:pPr>
            <a:r>
              <a:rPr lang="de-AT" altLang="de-DE" i="1" dirty="0"/>
              <a:t>Bewältigung der zahlenmäßigen Zunahme von Betroffenen</a:t>
            </a:r>
          </a:p>
          <a:p>
            <a:pPr eaLnBrk="1" hangingPunct="1">
              <a:lnSpc>
                <a:spcPts val="3563"/>
              </a:lnSpc>
              <a:spcBef>
                <a:spcPct val="20000"/>
              </a:spcBef>
              <a:buSzPct val="110000"/>
              <a:buFont typeface="Wingdings" pitchFamily="2" charset="2"/>
              <a:buChar char="Ø"/>
            </a:pPr>
            <a:r>
              <a:rPr lang="de-AT" altLang="de-DE" i="1" dirty="0"/>
              <a:t> Chance des technologischen Fortschritts</a:t>
            </a:r>
          </a:p>
          <a:p>
            <a:pPr eaLnBrk="1" hangingPunct="1">
              <a:lnSpc>
                <a:spcPts val="3563"/>
              </a:lnSpc>
              <a:spcBef>
                <a:spcPct val="20000"/>
              </a:spcBef>
              <a:buSzPct val="110000"/>
              <a:buFont typeface="Wingdings" pitchFamily="2" charset="2"/>
              <a:buChar char="Ø"/>
            </a:pPr>
            <a:r>
              <a:rPr lang="de-AT" altLang="de-DE" i="1" dirty="0"/>
              <a:t>Gerechtere Verteilung der Gesundheitschancen </a:t>
            </a:r>
          </a:p>
          <a:p>
            <a:pPr eaLnBrk="1" hangingPunct="1">
              <a:lnSpc>
                <a:spcPts val="3563"/>
              </a:lnSpc>
              <a:spcBef>
                <a:spcPct val="20000"/>
              </a:spcBef>
              <a:buSzPct val="110000"/>
              <a:buFont typeface="Wingdings" pitchFamily="2" charset="2"/>
              <a:buChar char="Ø"/>
            </a:pPr>
            <a:r>
              <a:rPr lang="de-AT" altLang="de-DE" i="1" dirty="0"/>
              <a:t>Sicherung der Finanzierbarkeit des </a:t>
            </a:r>
            <a:br>
              <a:rPr lang="de-AT" altLang="de-DE" i="1" dirty="0"/>
            </a:br>
            <a:r>
              <a:rPr lang="de-AT" altLang="de-DE" i="1" dirty="0"/>
              <a:t>Gesundheitswesens</a:t>
            </a:r>
          </a:p>
          <a:p>
            <a:pPr eaLnBrk="1" hangingPunct="1">
              <a:lnSpc>
                <a:spcPts val="3563"/>
              </a:lnSpc>
              <a:spcBef>
                <a:spcPct val="20000"/>
              </a:spcBef>
              <a:buSzPct val="110000"/>
              <a:buFont typeface="Wingdings" pitchFamily="2" charset="2"/>
              <a:buChar char="Ø"/>
            </a:pPr>
            <a:r>
              <a:rPr lang="de-AT" altLang="de-DE" i="1" dirty="0"/>
              <a:t>Schaffung einer angemessenen </a:t>
            </a:r>
            <a:br>
              <a:rPr lang="de-AT" altLang="de-DE" i="1" dirty="0"/>
            </a:br>
            <a:r>
              <a:rPr lang="de-AT" altLang="de-DE" i="1" dirty="0"/>
              <a:t>Wissensbasis</a:t>
            </a:r>
          </a:p>
          <a:p>
            <a:pPr eaLnBrk="1" hangingPunct="1">
              <a:lnSpc>
                <a:spcPts val="3563"/>
              </a:lnSpc>
              <a:spcBef>
                <a:spcPct val="20000"/>
              </a:spcBef>
              <a:buSzPct val="110000"/>
              <a:buFont typeface="Wingdings" pitchFamily="2" charset="2"/>
              <a:buChar char="Ø"/>
            </a:pPr>
            <a:r>
              <a:rPr lang="de-AT" altLang="de-DE" i="1" dirty="0"/>
              <a:t>Aus-, Weiter- und Fortbildung von </a:t>
            </a:r>
            <a:br>
              <a:rPr lang="de-AT" altLang="de-DE" i="1" dirty="0"/>
            </a:br>
            <a:r>
              <a:rPr lang="de-AT" altLang="de-DE" i="1" dirty="0"/>
              <a:t>Fachpersonen und Führungskräften</a:t>
            </a:r>
          </a:p>
        </p:txBody>
      </p:sp>
      <p:pic>
        <p:nvPicPr>
          <p:cNvPr id="93189" name="Bild 4">
            <a:extLst>
              <a:ext uri="{FF2B5EF4-FFF2-40B4-BE49-F238E27FC236}">
                <a16:creationId xmlns:a16="http://schemas.microsoft.com/office/drawing/2014/main" id="{3E657F74-3A69-E94F-BC04-0927964B754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21072401">
            <a:off x="6454992" y="4060159"/>
            <a:ext cx="3733800" cy="252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el 1">
            <a:extLst>
              <a:ext uri="{FF2B5EF4-FFF2-40B4-BE49-F238E27FC236}">
                <a16:creationId xmlns:a16="http://schemas.microsoft.com/office/drawing/2014/main" id="{948B6505-2ED8-444F-9F73-475E2F3C66C5}"/>
              </a:ext>
            </a:extLst>
          </p:cNvPr>
          <p:cNvSpPr txBox="1">
            <a:spLocks/>
          </p:cNvSpPr>
          <p:nvPr/>
        </p:nvSpPr>
        <p:spPr bwMode="auto">
          <a:xfrm>
            <a:off x="2370667" y="677333"/>
            <a:ext cx="6197600" cy="81809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7500"/>
          </a:bodyPr>
          <a:lstStyle>
            <a:lvl1pPr algn="l" defTabSz="457200" rtl="0" eaLnBrk="1" latinLnBrk="0" hangingPunct="1">
              <a:spcBef>
                <a:spcPct val="0"/>
              </a:spcBef>
              <a:buNone/>
              <a:defRPr sz="3600" kern="1200">
                <a:solidFill>
                  <a:srgbClr val="007934"/>
                </a:solidFill>
                <a:latin typeface="+mj-lt"/>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altLang="de-DE" dirty="0">
                <a:ea typeface="ＭＳ Ｐゴシック" panose="020B0600070205080204" pitchFamily="34" charset="-128"/>
              </a:rPr>
              <a:t>Die Herausforderungen</a:t>
            </a:r>
          </a:p>
        </p:txBody>
      </p:sp>
    </p:spTree>
    <p:extLst>
      <p:ext uri="{BB962C8B-B14F-4D97-AF65-F5344CB8AC3E}">
        <p14:creationId xmlns:p14="http://schemas.microsoft.com/office/powerpoint/2010/main" val="37302018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744FCB-F25D-0E47-8370-D0710C22A4CF}"/>
              </a:ext>
            </a:extLst>
          </p:cNvPr>
          <p:cNvSpPr>
            <a:spLocks noGrp="1"/>
          </p:cNvSpPr>
          <p:nvPr>
            <p:ph type="title"/>
          </p:nvPr>
        </p:nvSpPr>
        <p:spPr>
          <a:xfrm>
            <a:off x="2038979" y="1038615"/>
            <a:ext cx="8596668" cy="658654"/>
          </a:xfrm>
        </p:spPr>
        <p:txBody>
          <a:bodyPr>
            <a:normAutofit/>
          </a:bodyPr>
          <a:lstStyle/>
          <a:p>
            <a:r>
              <a:rPr lang="de-DE" sz="3200" dirty="0"/>
              <a:t>Was bedeutet das für Mathilde ?</a:t>
            </a:r>
          </a:p>
        </p:txBody>
      </p:sp>
      <p:sp>
        <p:nvSpPr>
          <p:cNvPr id="3" name="Inhaltsplatzhalter 2">
            <a:extLst>
              <a:ext uri="{FF2B5EF4-FFF2-40B4-BE49-F238E27FC236}">
                <a16:creationId xmlns:a16="http://schemas.microsoft.com/office/drawing/2014/main" id="{6EFCA010-7D95-EC4A-8AB5-C14B74C679BE}"/>
              </a:ext>
            </a:extLst>
          </p:cNvPr>
          <p:cNvSpPr>
            <a:spLocks noGrp="1"/>
          </p:cNvSpPr>
          <p:nvPr>
            <p:ph idx="1"/>
          </p:nvPr>
        </p:nvSpPr>
        <p:spPr>
          <a:xfrm>
            <a:off x="1046208" y="2042717"/>
            <a:ext cx="9571860" cy="4625568"/>
          </a:xfrm>
        </p:spPr>
        <p:txBody>
          <a:bodyPr>
            <a:normAutofit/>
          </a:bodyPr>
          <a:lstStyle/>
          <a:p>
            <a:pPr marL="371475" indent="-371475">
              <a:lnSpc>
                <a:spcPts val="3080"/>
              </a:lnSpc>
              <a:spcBef>
                <a:spcPts val="400"/>
              </a:spcBef>
              <a:buClr>
                <a:schemeClr val="tx1"/>
              </a:buClr>
              <a:buSzPct val="100000"/>
              <a:buFont typeface="Wingdings" pitchFamily="2" charset="2"/>
              <a:buChar char="§"/>
            </a:pPr>
            <a:r>
              <a:rPr lang="de-DE" sz="2400" b="1" dirty="0" err="1">
                <a:latin typeface="Arial" panose="020B0604020202020204" pitchFamily="34" charset="0"/>
                <a:cs typeface="Arial" panose="020B0604020202020204" pitchFamily="34" charset="0"/>
              </a:rPr>
              <a:t>PatientInnen</a:t>
            </a:r>
            <a:r>
              <a:rPr lang="de-DE" sz="2400" b="1" dirty="0">
                <a:latin typeface="Arial" panose="020B0604020202020204" pitchFamily="34" charset="0"/>
                <a:cs typeface="Arial" panose="020B0604020202020204" pitchFamily="34" charset="0"/>
              </a:rPr>
              <a:t> zentrierte Versorgung </a:t>
            </a:r>
            <a:r>
              <a:rPr lang="de-DE" sz="2400" dirty="0">
                <a:latin typeface="Arial" panose="020B0604020202020204" pitchFamily="34" charset="0"/>
                <a:cs typeface="Arial" panose="020B0604020202020204" pitchFamily="34" charset="0"/>
              </a:rPr>
              <a:t>= regelmäßige Evaluierung der Therapieziele unter Einbeziehung sozialer Strukturen</a:t>
            </a:r>
          </a:p>
          <a:p>
            <a:pPr marL="371475" indent="-371475">
              <a:lnSpc>
                <a:spcPts val="3080"/>
              </a:lnSpc>
              <a:spcBef>
                <a:spcPts val="400"/>
              </a:spcBef>
              <a:buClr>
                <a:schemeClr val="tx1"/>
              </a:buClr>
              <a:buSzPct val="100000"/>
              <a:buFont typeface="Wingdings" pitchFamily="2" charset="2"/>
              <a:buChar char="§"/>
            </a:pPr>
            <a:r>
              <a:rPr lang="de-DE" sz="2400" b="1" dirty="0">
                <a:latin typeface="Arial" panose="020B0604020202020204" pitchFamily="34" charset="0"/>
                <a:cs typeface="Arial" panose="020B0604020202020204" pitchFamily="34" charset="0"/>
              </a:rPr>
              <a:t>Vertikale Integration </a:t>
            </a:r>
            <a:r>
              <a:rPr lang="de-DE" sz="2400" dirty="0">
                <a:latin typeface="Arial" panose="020B0604020202020204" pitchFamily="34" charset="0"/>
                <a:cs typeface="Arial" panose="020B0604020202020204" pitchFamily="34" charset="0"/>
              </a:rPr>
              <a:t>über Versorgungssettings hinweg (Schulungen, Ausbau der ICT </a:t>
            </a:r>
            <a:r>
              <a:rPr lang="de-DE" sz="2400" dirty="0" err="1">
                <a:latin typeface="Arial" panose="020B0604020202020204" pitchFamily="34" charset="0"/>
                <a:cs typeface="Arial" panose="020B0604020202020204" pitchFamily="34" charset="0"/>
              </a:rPr>
              <a:t>gestützen</a:t>
            </a:r>
            <a:r>
              <a:rPr lang="de-DE" sz="2400" dirty="0">
                <a:latin typeface="Arial" panose="020B0604020202020204" pitchFamily="34" charset="0"/>
                <a:cs typeface="Arial" panose="020B0604020202020204" pitchFamily="34" charset="0"/>
              </a:rPr>
              <a:t> Systeme etc.)</a:t>
            </a:r>
          </a:p>
          <a:p>
            <a:pPr marL="371475" indent="-371475">
              <a:lnSpc>
                <a:spcPts val="3080"/>
              </a:lnSpc>
              <a:spcBef>
                <a:spcPts val="400"/>
              </a:spcBef>
              <a:buClr>
                <a:schemeClr val="tx1"/>
              </a:buClr>
              <a:buSzPct val="100000"/>
              <a:buFont typeface="Wingdings" pitchFamily="2" charset="2"/>
              <a:buChar char="§"/>
            </a:pPr>
            <a:r>
              <a:rPr lang="de-DE" sz="2400" b="1" dirty="0">
                <a:latin typeface="Arial" panose="020B0604020202020204" pitchFamily="34" charset="0"/>
                <a:cs typeface="Arial" panose="020B0604020202020204" pitchFamily="34" charset="0"/>
              </a:rPr>
              <a:t>Horizontale Integration </a:t>
            </a:r>
            <a:r>
              <a:rPr lang="de-DE" sz="2400" dirty="0">
                <a:latin typeface="Arial" panose="020B0604020202020204" pitchFamily="34" charset="0"/>
                <a:cs typeface="Arial" panose="020B0604020202020204" pitchFamily="34" charset="0"/>
              </a:rPr>
              <a:t>zwischen Berufsgruppen in den Settings (z.B. entlang definierter Versorgungspfade </a:t>
            </a:r>
            <a:r>
              <a:rPr lang="de-DE" sz="2000" dirty="0">
                <a:latin typeface="Arial" panose="020B0604020202020204" pitchFamily="34" charset="0"/>
                <a:cs typeface="Arial" panose="020B0604020202020204" pitchFamily="34" charset="0"/>
              </a:rPr>
              <a:t>(https://</a:t>
            </a:r>
            <a:r>
              <a:rPr lang="de-DE" sz="2000" dirty="0" err="1">
                <a:latin typeface="Arial" panose="020B0604020202020204" pitchFamily="34" charset="0"/>
                <a:cs typeface="Arial" panose="020B0604020202020204" pitchFamily="34" charset="0"/>
              </a:rPr>
              <a:t>www.cciv.at</a:t>
            </a:r>
            <a:r>
              <a:rPr lang="de-DE" sz="2000" dirty="0">
                <a:latin typeface="Arial" panose="020B0604020202020204" pitchFamily="34" charset="0"/>
                <a:cs typeface="Arial" panose="020B0604020202020204" pitchFamily="34" charset="0"/>
              </a:rPr>
              <a:t>/</a:t>
            </a:r>
            <a:r>
              <a:rPr lang="de-DE" sz="2000" dirty="0" err="1">
                <a:latin typeface="Arial" panose="020B0604020202020204" pitchFamily="34" charset="0"/>
                <a:cs typeface="Arial" panose="020B0604020202020204" pitchFamily="34" charset="0"/>
              </a:rPr>
              <a:t>cdscontent</a:t>
            </a:r>
            <a:r>
              <a:rPr lang="de-DE" sz="2000" dirty="0">
                <a:latin typeface="Arial" panose="020B0604020202020204" pitchFamily="34" charset="0"/>
                <a:cs typeface="Arial" panose="020B0604020202020204" pitchFamily="34" charset="0"/>
              </a:rPr>
              <a:t>/?</a:t>
            </a:r>
            <a:r>
              <a:rPr lang="de-DE" sz="2000" dirty="0" err="1">
                <a:latin typeface="Arial" panose="020B0604020202020204" pitchFamily="34" charset="0"/>
                <a:cs typeface="Arial" panose="020B0604020202020204" pitchFamily="34" charset="0"/>
              </a:rPr>
              <a:t>contentid</a:t>
            </a:r>
            <a:r>
              <a:rPr lang="de-DE" sz="2000" dirty="0">
                <a:latin typeface="Arial" panose="020B0604020202020204" pitchFamily="34" charset="0"/>
                <a:cs typeface="Arial" panose="020B0604020202020204" pitchFamily="34" charset="0"/>
              </a:rPr>
              <a:t>=10007.864464&amp;portal=</a:t>
            </a:r>
            <a:r>
              <a:rPr lang="de-DE" sz="2000" dirty="0" err="1">
                <a:latin typeface="Arial" panose="020B0604020202020204" pitchFamily="34" charset="0"/>
                <a:cs typeface="Arial" panose="020B0604020202020204" pitchFamily="34" charset="0"/>
              </a:rPr>
              <a:t>ccivportal</a:t>
            </a:r>
            <a:r>
              <a:rPr lang="de-DE" sz="2000" dirty="0">
                <a:latin typeface="Arial" panose="020B0604020202020204" pitchFamily="34" charset="0"/>
                <a:cs typeface="Arial" panose="020B0604020202020204" pitchFamily="34" charset="0"/>
              </a:rPr>
              <a:t>) </a:t>
            </a:r>
          </a:p>
          <a:p>
            <a:pPr marL="371475" indent="-371475">
              <a:lnSpc>
                <a:spcPts val="3080"/>
              </a:lnSpc>
              <a:spcBef>
                <a:spcPts val="400"/>
              </a:spcBef>
              <a:buClr>
                <a:schemeClr val="tx1"/>
              </a:buClr>
              <a:buSzPct val="100000"/>
              <a:buFont typeface="Wingdings" pitchFamily="2" charset="2"/>
              <a:buChar char="§"/>
            </a:pPr>
            <a:r>
              <a:rPr lang="de-DE" sz="2400" b="1" dirty="0">
                <a:latin typeface="Arial" panose="020B0604020202020204" pitchFamily="34" charset="0"/>
                <a:cs typeface="Arial" panose="020B0604020202020204" pitchFamily="34" charset="0"/>
              </a:rPr>
              <a:t>Niederschwellige</a:t>
            </a:r>
            <a:r>
              <a:rPr lang="de-DE" sz="2400" dirty="0">
                <a:latin typeface="Arial" panose="020B0604020202020204" pitchFamily="34" charset="0"/>
                <a:cs typeface="Arial" panose="020B0604020202020204" pitchFamily="34" charset="0"/>
              </a:rPr>
              <a:t> Screening- und Serviceangebote inklusive “Community Nursing“</a:t>
            </a:r>
          </a:p>
          <a:p>
            <a:pPr marL="371475" indent="-371475">
              <a:lnSpc>
                <a:spcPts val="3080"/>
              </a:lnSpc>
              <a:spcBef>
                <a:spcPts val="400"/>
              </a:spcBef>
              <a:buClr>
                <a:schemeClr val="tx1"/>
              </a:buClr>
              <a:buSzPct val="100000"/>
              <a:buFont typeface="Wingdings" pitchFamily="2" charset="2"/>
              <a:buChar char="§"/>
            </a:pPr>
            <a:r>
              <a:rPr lang="de-DE" sz="2400" b="1" dirty="0">
                <a:latin typeface="Arial" panose="020B0604020202020204" pitchFamily="34" charset="0"/>
                <a:cs typeface="Arial" panose="020B0604020202020204" pitchFamily="34" charset="0"/>
              </a:rPr>
              <a:t>Outcome-Evaluierung</a:t>
            </a:r>
            <a:r>
              <a:rPr lang="de-DE" sz="2400" dirty="0">
                <a:latin typeface="Arial" panose="020B0604020202020204" pitchFamily="34" charset="0"/>
                <a:cs typeface="Arial" panose="020B0604020202020204" pitchFamily="34" charset="0"/>
              </a:rPr>
              <a:t> (Monitoring) der Interventionen nach </a:t>
            </a:r>
            <a:r>
              <a:rPr lang="de-DE" sz="2400" dirty="0" err="1">
                <a:latin typeface="Arial" panose="020B0604020202020204" pitchFamily="34" charset="0"/>
                <a:cs typeface="Arial" panose="020B0604020202020204" pitchFamily="34" charset="0"/>
              </a:rPr>
              <a:t>standardiserten</a:t>
            </a:r>
            <a:r>
              <a:rPr lang="de-DE" sz="2400" dirty="0">
                <a:latin typeface="Arial" panose="020B0604020202020204" pitchFamily="34" charset="0"/>
                <a:cs typeface="Arial" panose="020B0604020202020204" pitchFamily="34" charset="0"/>
              </a:rPr>
              <a:t> Indikatoren</a:t>
            </a:r>
          </a:p>
        </p:txBody>
      </p:sp>
      <p:grpSp>
        <p:nvGrpSpPr>
          <p:cNvPr id="4" name="Gruppieren 3">
            <a:extLst>
              <a:ext uri="{FF2B5EF4-FFF2-40B4-BE49-F238E27FC236}">
                <a16:creationId xmlns:a16="http://schemas.microsoft.com/office/drawing/2014/main" id="{F62839A9-3D7E-FF4C-8523-D2225A539BCC}"/>
              </a:ext>
            </a:extLst>
          </p:cNvPr>
          <p:cNvGrpSpPr/>
          <p:nvPr/>
        </p:nvGrpSpPr>
        <p:grpSpPr>
          <a:xfrm>
            <a:off x="186267" y="135467"/>
            <a:ext cx="1719882" cy="1684168"/>
            <a:chOff x="9936114" y="395293"/>
            <a:chExt cx="1813961" cy="1813961"/>
          </a:xfrm>
        </p:grpSpPr>
        <p:sp>
          <p:nvSpPr>
            <p:cNvPr id="5" name="Ellipse 33">
              <a:extLst>
                <a:ext uri="{FF2B5EF4-FFF2-40B4-BE49-F238E27FC236}">
                  <a16:creationId xmlns:a16="http://schemas.microsoft.com/office/drawing/2014/main" id="{0E4FA8BD-B659-F048-8C37-F03A440443EA}"/>
                </a:ext>
              </a:extLst>
            </p:cNvPr>
            <p:cNvSpPr/>
            <p:nvPr/>
          </p:nvSpPr>
          <p:spPr>
            <a:xfrm>
              <a:off x="9936114" y="395293"/>
              <a:ext cx="1813961" cy="1813961"/>
            </a:xfrm>
            <a:prstGeom prst="ellipse">
              <a:avLst/>
            </a:prstGeom>
          </p:spPr>
          <p:style>
            <a:lnRef idx="2">
              <a:schemeClr val="dk1"/>
            </a:lnRef>
            <a:fillRef idx="1">
              <a:schemeClr val="lt1"/>
            </a:fillRef>
            <a:effectRef idx="0">
              <a:schemeClr val="dk1"/>
            </a:effectRef>
            <a:fontRef idx="minor">
              <a:schemeClr val="dk1"/>
            </a:fontRef>
          </p:style>
        </p:sp>
        <p:sp>
          <p:nvSpPr>
            <p:cNvPr id="6" name="Textfeld 5">
              <a:extLst>
                <a:ext uri="{FF2B5EF4-FFF2-40B4-BE49-F238E27FC236}">
                  <a16:creationId xmlns:a16="http://schemas.microsoft.com/office/drawing/2014/main" id="{08F550F7-96EB-B14A-A3AE-1ABE1839B406}"/>
                </a:ext>
              </a:extLst>
            </p:cNvPr>
            <p:cNvSpPr txBox="1"/>
            <p:nvPr/>
          </p:nvSpPr>
          <p:spPr>
            <a:xfrm>
              <a:off x="10335562" y="1776680"/>
              <a:ext cx="1023634" cy="331496"/>
            </a:xfrm>
            <a:prstGeom prst="rect">
              <a:avLst/>
            </a:prstGeom>
            <a:noFill/>
          </p:spPr>
          <p:txBody>
            <a:bodyPr wrap="square" rtlCol="0">
              <a:spAutoFit/>
            </a:bodyPr>
            <a:lstStyle/>
            <a:p>
              <a:pPr algn="ctr"/>
              <a:r>
                <a:rPr lang="de-DE" sz="1400" dirty="0">
                  <a:latin typeface="Arial" panose="020B0604020202020204" pitchFamily="34" charset="0"/>
                  <a:cs typeface="Arial" panose="020B0604020202020204" pitchFamily="34" charset="0"/>
                </a:rPr>
                <a:t>Mathilde</a:t>
              </a:r>
              <a:endParaRPr lang="de-AT" sz="1400" dirty="0">
                <a:latin typeface="Arial" panose="020B0604020202020204" pitchFamily="34" charset="0"/>
                <a:cs typeface="Arial" panose="020B0604020202020204" pitchFamily="34" charset="0"/>
              </a:endParaRPr>
            </a:p>
          </p:txBody>
        </p:sp>
        <p:pic>
          <p:nvPicPr>
            <p:cNvPr id="7" name="Grafik 6" descr="alte frau kostenlos Icon">
              <a:extLst>
                <a:ext uri="{FF2B5EF4-FFF2-40B4-BE49-F238E27FC236}">
                  <a16:creationId xmlns:a16="http://schemas.microsoft.com/office/drawing/2014/main" id="{5208A8D1-848F-5A45-B4F3-E32F68283B75}"/>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49044" y="526139"/>
              <a:ext cx="1163729" cy="1163729"/>
            </a:xfrm>
            <a:prstGeom prst="rect">
              <a:avLst/>
            </a:prstGeom>
            <a:noFill/>
            <a:ln>
              <a:noFill/>
            </a:ln>
          </p:spPr>
        </p:pic>
      </p:grpSp>
    </p:spTree>
    <p:extLst>
      <p:ext uri="{BB962C8B-B14F-4D97-AF65-F5344CB8AC3E}">
        <p14:creationId xmlns:p14="http://schemas.microsoft.com/office/powerpoint/2010/main" val="28877150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Bild 2" descr="integration.jpg">
            <a:extLst>
              <a:ext uri="{FF2B5EF4-FFF2-40B4-BE49-F238E27FC236}">
                <a16:creationId xmlns:a16="http://schemas.microsoft.com/office/drawing/2014/main" id="{24120CA4-1FD2-2749-8EC6-70665ECDD77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2" y="2675467"/>
            <a:ext cx="4927601" cy="4331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4" name="Titel 1">
            <a:extLst>
              <a:ext uri="{FF2B5EF4-FFF2-40B4-BE49-F238E27FC236}">
                <a16:creationId xmlns:a16="http://schemas.microsoft.com/office/drawing/2014/main" id="{BCCA53E5-9E8C-9547-A8E0-A6D685A9188A}"/>
              </a:ext>
            </a:extLst>
          </p:cNvPr>
          <p:cNvSpPr>
            <a:spLocks noGrp="1"/>
          </p:cNvSpPr>
          <p:nvPr>
            <p:ph type="title"/>
          </p:nvPr>
        </p:nvSpPr>
        <p:spPr bwMode="auto">
          <a:xfrm>
            <a:off x="986252" y="896291"/>
            <a:ext cx="8274907" cy="59698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a:lnSpc>
                <a:spcPts val="3638"/>
              </a:lnSpc>
            </a:pPr>
            <a:r>
              <a:rPr lang="de-DE" altLang="de-DE" sz="3400" dirty="0">
                <a:ea typeface="ＭＳ Ｐゴシック" panose="020B0600070205080204" pitchFamily="34" charset="-128"/>
              </a:rPr>
              <a:t>Ansätze für eine integrierte Versorgung</a:t>
            </a:r>
          </a:p>
        </p:txBody>
      </p:sp>
      <p:sp>
        <p:nvSpPr>
          <p:cNvPr id="64515" name="Inhaltsplatzhalter 2">
            <a:extLst>
              <a:ext uri="{FF2B5EF4-FFF2-40B4-BE49-F238E27FC236}">
                <a16:creationId xmlns:a16="http://schemas.microsoft.com/office/drawing/2014/main" id="{B6C5A266-111A-1A49-BB94-CBA72F73696C}"/>
              </a:ext>
            </a:extLst>
          </p:cNvPr>
          <p:cNvSpPr>
            <a:spLocks noGrp="1"/>
          </p:cNvSpPr>
          <p:nvPr>
            <p:ph idx="1"/>
          </p:nvPr>
        </p:nvSpPr>
        <p:spPr bwMode="auto">
          <a:xfrm>
            <a:off x="1358786" y="1987080"/>
            <a:ext cx="9323188" cy="45259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marL="371475" indent="-371475">
              <a:lnSpc>
                <a:spcPts val="5538"/>
              </a:lnSpc>
              <a:buClr>
                <a:schemeClr val="tx1"/>
              </a:buClr>
              <a:buSzPct val="100000"/>
              <a:buFont typeface="Wingdings" pitchFamily="2" charset="2"/>
              <a:buChar char="§"/>
            </a:pPr>
            <a:r>
              <a:rPr lang="de-DE" altLang="de-DE" i="1" dirty="0">
                <a:latin typeface="Arial" panose="020B0604020202020204" pitchFamily="34" charset="0"/>
                <a:ea typeface="ＭＳ Ｐゴシック" panose="020B0600070205080204" pitchFamily="34" charset="-128"/>
                <a:cs typeface="Arial" panose="020B0604020202020204" pitchFamily="34" charset="0"/>
              </a:rPr>
              <a:t>Inhalte</a:t>
            </a:r>
          </a:p>
          <a:p>
            <a:pPr marL="1608138" indent="-355600">
              <a:lnSpc>
                <a:spcPts val="5538"/>
              </a:lnSpc>
              <a:buClr>
                <a:schemeClr val="tx1"/>
              </a:buClr>
              <a:buSzPct val="100000"/>
              <a:buFont typeface="Wingdings" pitchFamily="2" charset="2"/>
              <a:buChar char="§"/>
            </a:pPr>
            <a:r>
              <a:rPr lang="de-DE" altLang="de-DE" i="1" dirty="0" err="1">
                <a:latin typeface="Arial" panose="020B0604020202020204" pitchFamily="34" charset="0"/>
                <a:ea typeface="ＭＳ Ｐゴシック" panose="020B0600070205080204" pitchFamily="34" charset="-128"/>
                <a:cs typeface="Arial" panose="020B0604020202020204" pitchFamily="34" charset="0"/>
              </a:rPr>
              <a:t>PatientInnen</a:t>
            </a:r>
            <a:r>
              <a:rPr lang="de-DE" altLang="de-DE" i="1" dirty="0">
                <a:latin typeface="Arial" panose="020B0604020202020204" pitchFamily="34" charset="0"/>
                <a:ea typeface="ＭＳ Ｐゴシック" panose="020B0600070205080204" pitchFamily="34" charset="-128"/>
                <a:cs typeface="Arial" panose="020B0604020202020204" pitchFamily="34" charset="0"/>
              </a:rPr>
              <a:t> - Zentrierung</a:t>
            </a:r>
          </a:p>
          <a:p>
            <a:pPr marL="2674938" indent="-355600">
              <a:lnSpc>
                <a:spcPts val="5538"/>
              </a:lnSpc>
              <a:buClr>
                <a:schemeClr val="tx1"/>
              </a:buClr>
              <a:buSzPct val="100000"/>
              <a:buFont typeface="Wingdings" pitchFamily="2" charset="2"/>
              <a:buChar char="§"/>
            </a:pPr>
            <a:r>
              <a:rPr lang="de-DE" altLang="de-DE" i="1" dirty="0">
                <a:latin typeface="Arial" panose="020B0604020202020204" pitchFamily="34" charset="0"/>
                <a:ea typeface="ＭＳ Ｐゴシック" panose="020B0600070205080204" pitchFamily="34" charset="-128"/>
                <a:cs typeface="Arial" panose="020B0604020202020204" pitchFamily="34" charset="0"/>
              </a:rPr>
              <a:t>Teamarbeit</a:t>
            </a:r>
          </a:p>
          <a:p>
            <a:pPr marL="3571875" indent="-355600">
              <a:lnSpc>
                <a:spcPts val="5538"/>
              </a:lnSpc>
              <a:buClr>
                <a:schemeClr val="tx1"/>
              </a:buClr>
              <a:buSzPct val="100000"/>
              <a:buFont typeface="Wingdings" pitchFamily="2" charset="2"/>
              <a:buChar char="§"/>
            </a:pPr>
            <a:r>
              <a:rPr lang="de-DE" altLang="de-DE" i="1" dirty="0">
                <a:latin typeface="Arial" panose="020B0604020202020204" pitchFamily="34" charset="0"/>
                <a:ea typeface="ＭＳ Ｐゴシック" panose="020B0600070205080204" pitchFamily="34" charset="-128"/>
                <a:cs typeface="Arial" panose="020B0604020202020204" pitchFamily="34" charset="0"/>
              </a:rPr>
              <a:t>Einsatz neuer Technologien</a:t>
            </a:r>
          </a:p>
          <a:p>
            <a:pPr marL="4638675" indent="-355600">
              <a:lnSpc>
                <a:spcPts val="5538"/>
              </a:lnSpc>
              <a:buClr>
                <a:schemeClr val="tx1"/>
              </a:buClr>
              <a:buSzPct val="100000"/>
              <a:buFont typeface="Wingdings" pitchFamily="2" charset="2"/>
              <a:buChar char="§"/>
            </a:pPr>
            <a:r>
              <a:rPr lang="de-DE" altLang="de-DE" i="1" dirty="0">
                <a:latin typeface="Arial" panose="020B0604020202020204" pitchFamily="34" charset="0"/>
                <a:ea typeface="ＭＳ Ｐゴシック" panose="020B0600070205080204" pitchFamily="34" charset="-128"/>
                <a:cs typeface="Arial" panose="020B0604020202020204" pitchFamily="34" charset="0"/>
              </a:rPr>
              <a:t>Qualitätsmanagement</a:t>
            </a:r>
          </a:p>
        </p:txBody>
      </p:sp>
    </p:spTree>
    <p:extLst>
      <p:ext uri="{BB962C8B-B14F-4D97-AF65-F5344CB8AC3E}">
        <p14:creationId xmlns:p14="http://schemas.microsoft.com/office/powerpoint/2010/main" val="36414180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CAF1ADEA-12E1-4F4A-93CF-B1CB054FD4C4}"/>
              </a:ext>
            </a:extLst>
          </p:cNvPr>
          <p:cNvPicPr>
            <a:picLocks noChangeAspect="1"/>
          </p:cNvPicPr>
          <p:nvPr/>
        </p:nvPicPr>
        <p:blipFill>
          <a:blip r:embed="rId2"/>
          <a:stretch>
            <a:fillRect/>
          </a:stretch>
        </p:blipFill>
        <p:spPr>
          <a:xfrm>
            <a:off x="867548" y="1523545"/>
            <a:ext cx="8820150" cy="4794705"/>
          </a:xfrm>
          <a:prstGeom prst="rect">
            <a:avLst/>
          </a:prstGeom>
        </p:spPr>
      </p:pic>
      <p:sp>
        <p:nvSpPr>
          <p:cNvPr id="3" name="Textfeld 2">
            <a:extLst>
              <a:ext uri="{FF2B5EF4-FFF2-40B4-BE49-F238E27FC236}">
                <a16:creationId xmlns:a16="http://schemas.microsoft.com/office/drawing/2014/main" id="{8EE49EDD-9EB9-144C-A441-797C376C6FE7}"/>
              </a:ext>
            </a:extLst>
          </p:cNvPr>
          <p:cNvSpPr txBox="1"/>
          <p:nvPr/>
        </p:nvSpPr>
        <p:spPr>
          <a:xfrm>
            <a:off x="107928" y="6410237"/>
            <a:ext cx="8102278" cy="276999"/>
          </a:xfrm>
          <a:prstGeom prst="rect">
            <a:avLst/>
          </a:prstGeom>
          <a:noFill/>
        </p:spPr>
        <p:txBody>
          <a:bodyPr wrap="square" rtlCol="0">
            <a:spAutoFit/>
          </a:bodyPr>
          <a:lstStyle/>
          <a:p>
            <a:r>
              <a:rPr lang="de-DE" sz="1200" dirty="0">
                <a:latin typeface="Arial" panose="020B0604020202020204" pitchFamily="34" charset="0"/>
                <a:cs typeface="Arial" panose="020B0604020202020204" pitchFamily="34" charset="0"/>
              </a:rPr>
              <a:t>Antony G et al. Gesund und Aktiv Altern in Österreich (19.9.2021)</a:t>
            </a:r>
          </a:p>
        </p:txBody>
      </p:sp>
      <p:sp>
        <p:nvSpPr>
          <p:cNvPr id="4" name="Textfeld 3">
            <a:extLst>
              <a:ext uri="{FF2B5EF4-FFF2-40B4-BE49-F238E27FC236}">
                <a16:creationId xmlns:a16="http://schemas.microsoft.com/office/drawing/2014/main" id="{2FA4D20A-F4E8-7447-AF14-B41AE81449FD}"/>
              </a:ext>
            </a:extLst>
          </p:cNvPr>
          <p:cNvSpPr txBox="1"/>
          <p:nvPr/>
        </p:nvSpPr>
        <p:spPr>
          <a:xfrm>
            <a:off x="465177" y="991512"/>
            <a:ext cx="10161634" cy="646331"/>
          </a:xfrm>
          <a:prstGeom prst="rect">
            <a:avLst/>
          </a:prstGeom>
          <a:noFill/>
        </p:spPr>
        <p:txBody>
          <a:bodyPr wrap="square" rtlCol="0">
            <a:spAutoFit/>
          </a:bodyPr>
          <a:lstStyle/>
          <a:p>
            <a:r>
              <a:rPr lang="de-AT" dirty="0">
                <a:solidFill>
                  <a:srgbClr val="007934"/>
                </a:solidFill>
              </a:rPr>
              <a:t>Gesundheit, Wohlbefinden und Lebensqualität: Bewertung der Lage Österreichs im EU-Vergleich </a:t>
            </a:r>
          </a:p>
          <a:p>
            <a:endParaRPr lang="de-DE" dirty="0">
              <a:solidFill>
                <a:srgbClr val="007934"/>
              </a:solidFill>
            </a:endParaRPr>
          </a:p>
        </p:txBody>
      </p:sp>
    </p:spTree>
    <p:extLst>
      <p:ext uri="{BB962C8B-B14F-4D97-AF65-F5344CB8AC3E}">
        <p14:creationId xmlns:p14="http://schemas.microsoft.com/office/powerpoint/2010/main" val="38582857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77334" y="663389"/>
            <a:ext cx="8596668" cy="681318"/>
          </a:xfrm>
        </p:spPr>
        <p:txBody>
          <a:bodyPr>
            <a:normAutofit/>
          </a:bodyPr>
          <a:lstStyle/>
          <a:p>
            <a:r>
              <a:rPr lang="de-AT" dirty="0"/>
              <a:t>Roadmap zu einem Programm ...</a:t>
            </a:r>
            <a:endParaRPr lang="en-US" dirty="0"/>
          </a:p>
        </p:txBody>
      </p:sp>
      <p:sp>
        <p:nvSpPr>
          <p:cNvPr id="3" name="Inhaltsplatzhalter 2"/>
          <p:cNvSpPr>
            <a:spLocks noGrp="1"/>
          </p:cNvSpPr>
          <p:nvPr>
            <p:ph idx="1"/>
          </p:nvPr>
        </p:nvSpPr>
        <p:spPr>
          <a:xfrm>
            <a:off x="941293" y="1738184"/>
            <a:ext cx="9278471" cy="4462168"/>
          </a:xfrm>
        </p:spPr>
        <p:txBody>
          <a:bodyPr>
            <a:normAutofit/>
          </a:bodyPr>
          <a:lstStyle/>
          <a:p>
            <a:pPr marL="454025" indent="-454025" algn="just">
              <a:lnSpc>
                <a:spcPts val="3380"/>
              </a:lnSpc>
              <a:buClr>
                <a:schemeClr val="tx1"/>
              </a:buClr>
            </a:pPr>
            <a:r>
              <a:rPr lang="de-AT" sz="2300" dirty="0"/>
              <a:t>Entwicklung eines </a:t>
            </a:r>
            <a:r>
              <a:rPr lang="de-AT" sz="2300" b="1" dirty="0"/>
              <a:t>kommunalen Informationssystem </a:t>
            </a:r>
            <a:r>
              <a:rPr lang="de-AT" sz="2300" dirty="0"/>
              <a:t>um Gesundheits-, Sozial- und Kommunalsysteme zu verbinden. </a:t>
            </a:r>
          </a:p>
          <a:p>
            <a:pPr marL="454025" indent="-454025" algn="just">
              <a:lnSpc>
                <a:spcPts val="3380"/>
              </a:lnSpc>
              <a:buClr>
                <a:schemeClr val="tx1"/>
              </a:buClr>
            </a:pPr>
            <a:r>
              <a:rPr lang="de-AT" sz="2300" b="1" dirty="0"/>
              <a:t>Co-</a:t>
            </a:r>
            <a:r>
              <a:rPr lang="de-AT" sz="2300" b="1" dirty="0" err="1"/>
              <a:t>Creation</a:t>
            </a:r>
            <a:r>
              <a:rPr lang="de-AT" sz="2300" dirty="0"/>
              <a:t> der hauptsächlichen Interventionen basierend auf den regionalen Bedürfnissen alter Menschen (Stadt-Land) und Entwicklung </a:t>
            </a:r>
            <a:r>
              <a:rPr lang="de-AT" sz="2300" u="sng" dirty="0"/>
              <a:t>strategischer</a:t>
            </a:r>
            <a:r>
              <a:rPr lang="de-AT" sz="2300" dirty="0"/>
              <a:t> Implementierungsschritte (landesweit einheitliche Nomenklaturen und Begrifflichkeiten). </a:t>
            </a:r>
          </a:p>
          <a:p>
            <a:pPr marL="454025" indent="-454025" algn="just">
              <a:lnSpc>
                <a:spcPts val="3380"/>
              </a:lnSpc>
              <a:buClr>
                <a:schemeClr val="tx1"/>
              </a:buClr>
            </a:pPr>
            <a:r>
              <a:rPr lang="de-AT" sz="2300" b="1" dirty="0"/>
              <a:t>Personalisierter Zugang </a:t>
            </a:r>
            <a:r>
              <a:rPr lang="de-AT" sz="2300" dirty="0"/>
              <a:t>um Gleichheit und soziale Gerechtigkeit beim Zugang für alle alten Menschen zu Interventionen zu bewahren.</a:t>
            </a:r>
            <a:endParaRPr lang="de-DE" sz="2300" dirty="0"/>
          </a:p>
        </p:txBody>
      </p:sp>
      <p:sp>
        <p:nvSpPr>
          <p:cNvPr id="5" name="Textfeld 4">
            <a:extLst>
              <a:ext uri="{FF2B5EF4-FFF2-40B4-BE49-F238E27FC236}">
                <a16:creationId xmlns:a16="http://schemas.microsoft.com/office/drawing/2014/main" id="{62E3954E-1D30-C845-BC0F-2BE955EF1F4E}"/>
              </a:ext>
            </a:extLst>
          </p:cNvPr>
          <p:cNvSpPr txBox="1"/>
          <p:nvPr/>
        </p:nvSpPr>
        <p:spPr>
          <a:xfrm>
            <a:off x="188007" y="6224497"/>
            <a:ext cx="5132832" cy="400110"/>
          </a:xfrm>
          <a:prstGeom prst="rect">
            <a:avLst/>
          </a:prstGeom>
          <a:noFill/>
        </p:spPr>
        <p:txBody>
          <a:bodyPr wrap="square" rtlCol="0">
            <a:spAutoFit/>
          </a:bodyPr>
          <a:lstStyle/>
          <a:p>
            <a:r>
              <a:rPr lang="de-DE" sz="2000" i="1" dirty="0"/>
              <a:t>New York Academy </a:t>
            </a:r>
            <a:r>
              <a:rPr lang="de-DE" sz="2000" i="1" dirty="0" err="1"/>
              <a:t>of</a:t>
            </a:r>
            <a:r>
              <a:rPr lang="de-DE" sz="2000" i="1" dirty="0"/>
              <a:t> </a:t>
            </a:r>
            <a:r>
              <a:rPr lang="de-DE" sz="2000" i="1" dirty="0" err="1"/>
              <a:t>Sciences</a:t>
            </a:r>
            <a:r>
              <a:rPr lang="de-DE" sz="2000" i="1" dirty="0"/>
              <a:t> 2020</a:t>
            </a:r>
          </a:p>
        </p:txBody>
      </p:sp>
    </p:spTree>
    <p:extLst>
      <p:ext uri="{BB962C8B-B14F-4D97-AF65-F5344CB8AC3E}">
        <p14:creationId xmlns:p14="http://schemas.microsoft.com/office/powerpoint/2010/main" val="17680583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A7D2266D-6D29-DA42-B1A2-49C074DCFDC5}"/>
              </a:ext>
            </a:extLst>
          </p:cNvPr>
          <p:cNvSpPr txBox="1"/>
          <p:nvPr/>
        </p:nvSpPr>
        <p:spPr>
          <a:xfrm>
            <a:off x="2796747" y="807072"/>
            <a:ext cx="5580063" cy="646113"/>
          </a:xfrm>
          <a:prstGeom prst="rect">
            <a:avLst/>
          </a:prstGeom>
          <a:noFill/>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de-DE" altLang="de-DE" sz="3600" dirty="0">
                <a:solidFill>
                  <a:srgbClr val="007934"/>
                </a:solidFill>
                <a:latin typeface="Calibri" panose="020F0502020204030204" pitchFamily="34" charset="0"/>
              </a:rPr>
              <a:t>Mögliche Reformansätze</a:t>
            </a:r>
          </a:p>
        </p:txBody>
      </p:sp>
      <p:sp>
        <p:nvSpPr>
          <p:cNvPr id="59394" name="Textfeld 16">
            <a:extLst>
              <a:ext uri="{FF2B5EF4-FFF2-40B4-BE49-F238E27FC236}">
                <a16:creationId xmlns:a16="http://schemas.microsoft.com/office/drawing/2014/main" id="{AE5BEA8A-5152-2545-9B4E-B26E6E11B1E4}"/>
              </a:ext>
            </a:extLst>
          </p:cNvPr>
          <p:cNvSpPr txBox="1">
            <a:spLocks noChangeArrowheads="1"/>
          </p:cNvSpPr>
          <p:nvPr/>
        </p:nvSpPr>
        <p:spPr bwMode="auto">
          <a:xfrm>
            <a:off x="965159" y="2063633"/>
            <a:ext cx="357297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de-DE" altLang="de-DE" sz="2000" b="1" dirty="0">
                <a:solidFill>
                  <a:srgbClr val="F7A43C"/>
                </a:solidFill>
              </a:rPr>
              <a:t>Dienstleistungsorientierter </a:t>
            </a:r>
          </a:p>
          <a:p>
            <a:pPr algn="ctr" eaLnBrk="1" hangingPunct="1"/>
            <a:r>
              <a:rPr lang="de-DE" altLang="de-DE" sz="2000" b="1" dirty="0">
                <a:solidFill>
                  <a:srgbClr val="F7A43C"/>
                </a:solidFill>
              </a:rPr>
              <a:t>Systemansatz</a:t>
            </a:r>
          </a:p>
        </p:txBody>
      </p:sp>
      <p:sp>
        <p:nvSpPr>
          <p:cNvPr id="59395" name="Textfeld 17">
            <a:extLst>
              <a:ext uri="{FF2B5EF4-FFF2-40B4-BE49-F238E27FC236}">
                <a16:creationId xmlns:a16="http://schemas.microsoft.com/office/drawing/2014/main" id="{E56A7ACF-8D7D-4E46-AFBE-979CB19195D9}"/>
              </a:ext>
            </a:extLst>
          </p:cNvPr>
          <p:cNvSpPr txBox="1">
            <a:spLocks noChangeArrowheads="1"/>
          </p:cNvSpPr>
          <p:nvPr/>
        </p:nvSpPr>
        <p:spPr bwMode="auto">
          <a:xfrm>
            <a:off x="419215" y="4854590"/>
            <a:ext cx="1962150" cy="72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ts val="2525"/>
              </a:lnSpc>
            </a:pPr>
            <a:r>
              <a:rPr lang="de-DE" altLang="de-DE" sz="1800" i="1" dirty="0"/>
              <a:t>ICD orientierte Versorgung</a:t>
            </a:r>
          </a:p>
        </p:txBody>
      </p:sp>
      <p:sp>
        <p:nvSpPr>
          <p:cNvPr id="59396" name="Textfeld 18">
            <a:extLst>
              <a:ext uri="{FF2B5EF4-FFF2-40B4-BE49-F238E27FC236}">
                <a16:creationId xmlns:a16="http://schemas.microsoft.com/office/drawing/2014/main" id="{40A91A00-37CD-7E45-AE92-A105C04A0436}"/>
              </a:ext>
            </a:extLst>
          </p:cNvPr>
          <p:cNvSpPr txBox="1">
            <a:spLocks noChangeArrowheads="1"/>
          </p:cNvSpPr>
          <p:nvPr/>
        </p:nvSpPr>
        <p:spPr bwMode="auto">
          <a:xfrm>
            <a:off x="3026833" y="4888457"/>
            <a:ext cx="1511300" cy="72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lnSpc>
                <a:spcPts val="2525"/>
              </a:lnSpc>
            </a:pPr>
            <a:r>
              <a:rPr lang="de-DE" altLang="de-DE" sz="1800" i="1" dirty="0"/>
              <a:t>Episodische Incentives</a:t>
            </a:r>
          </a:p>
        </p:txBody>
      </p:sp>
      <p:sp>
        <p:nvSpPr>
          <p:cNvPr id="59397" name="Textfeld 19">
            <a:extLst>
              <a:ext uri="{FF2B5EF4-FFF2-40B4-BE49-F238E27FC236}">
                <a16:creationId xmlns:a16="http://schemas.microsoft.com/office/drawing/2014/main" id="{DB08CDD1-BB91-FA4C-B31B-54E9918E5D96}"/>
              </a:ext>
            </a:extLst>
          </p:cNvPr>
          <p:cNvSpPr txBox="1">
            <a:spLocks noChangeArrowheads="1"/>
          </p:cNvSpPr>
          <p:nvPr/>
        </p:nvSpPr>
        <p:spPr bwMode="auto">
          <a:xfrm>
            <a:off x="6229411" y="2063633"/>
            <a:ext cx="281146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de-DE" altLang="de-DE" sz="2000" b="1" dirty="0">
                <a:solidFill>
                  <a:srgbClr val="C0662E"/>
                </a:solidFill>
              </a:rPr>
              <a:t>Personenzentrierter Systemansatz</a:t>
            </a:r>
          </a:p>
        </p:txBody>
      </p:sp>
      <p:sp>
        <p:nvSpPr>
          <p:cNvPr id="59398" name="Textfeld 20">
            <a:extLst>
              <a:ext uri="{FF2B5EF4-FFF2-40B4-BE49-F238E27FC236}">
                <a16:creationId xmlns:a16="http://schemas.microsoft.com/office/drawing/2014/main" id="{409AA9BA-A202-D24A-952F-AB02B3C7BBBE}"/>
              </a:ext>
            </a:extLst>
          </p:cNvPr>
          <p:cNvSpPr txBox="1">
            <a:spLocks noChangeArrowheads="1"/>
          </p:cNvSpPr>
          <p:nvPr/>
        </p:nvSpPr>
        <p:spPr bwMode="auto">
          <a:xfrm>
            <a:off x="5303368" y="4940846"/>
            <a:ext cx="2016125" cy="72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ts val="2525"/>
              </a:lnSpc>
            </a:pPr>
            <a:r>
              <a:rPr lang="de-DE" altLang="de-DE" sz="1800" i="1" dirty="0"/>
              <a:t>Verständnis der Multimorbidität</a:t>
            </a:r>
          </a:p>
        </p:txBody>
      </p:sp>
      <p:sp>
        <p:nvSpPr>
          <p:cNvPr id="59399" name="Textfeld 21">
            <a:extLst>
              <a:ext uri="{FF2B5EF4-FFF2-40B4-BE49-F238E27FC236}">
                <a16:creationId xmlns:a16="http://schemas.microsoft.com/office/drawing/2014/main" id="{6C35DF2E-2859-474D-B949-C498FF8D6BC5}"/>
              </a:ext>
            </a:extLst>
          </p:cNvPr>
          <p:cNvSpPr txBox="1">
            <a:spLocks noChangeArrowheads="1"/>
          </p:cNvSpPr>
          <p:nvPr/>
        </p:nvSpPr>
        <p:spPr bwMode="auto">
          <a:xfrm>
            <a:off x="8162885" y="4992431"/>
            <a:ext cx="1800225" cy="72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lnSpc>
                <a:spcPts val="2525"/>
              </a:lnSpc>
            </a:pPr>
            <a:r>
              <a:rPr lang="de-DE" altLang="de-DE" sz="1800" i="1" dirty="0"/>
              <a:t>Kontinuierliche Incentives</a:t>
            </a:r>
          </a:p>
        </p:txBody>
      </p:sp>
      <p:sp>
        <p:nvSpPr>
          <p:cNvPr id="23" name="Pfeil nach rechts 22">
            <a:extLst>
              <a:ext uri="{FF2B5EF4-FFF2-40B4-BE49-F238E27FC236}">
                <a16:creationId xmlns:a16="http://schemas.microsoft.com/office/drawing/2014/main" id="{43B5148B-50DC-CF4D-A3D4-72011E1DC9E5}"/>
              </a:ext>
            </a:extLst>
          </p:cNvPr>
          <p:cNvSpPr>
            <a:spLocks noChangeArrowheads="1"/>
          </p:cNvSpPr>
          <p:nvPr/>
        </p:nvSpPr>
        <p:spPr bwMode="auto">
          <a:xfrm>
            <a:off x="4346534" y="3624006"/>
            <a:ext cx="1800225" cy="288925"/>
          </a:xfrm>
          <a:prstGeom prst="rightArrow">
            <a:avLst>
              <a:gd name="adj1" fmla="val 50000"/>
              <a:gd name="adj2" fmla="val 49990"/>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algn="ctr">
              <a:defRPr/>
            </a:pPr>
            <a:endParaRPr lang="de-DE">
              <a:solidFill>
                <a:schemeClr val="lt1"/>
              </a:solidFill>
            </a:endParaRPr>
          </a:p>
        </p:txBody>
      </p:sp>
      <p:sp>
        <p:nvSpPr>
          <p:cNvPr id="59401" name="Textfeld 4">
            <a:extLst>
              <a:ext uri="{FF2B5EF4-FFF2-40B4-BE49-F238E27FC236}">
                <a16:creationId xmlns:a16="http://schemas.microsoft.com/office/drawing/2014/main" id="{A16D04C6-418F-FE45-A138-CEB8AACBB12B}"/>
              </a:ext>
            </a:extLst>
          </p:cNvPr>
          <p:cNvSpPr txBox="1">
            <a:spLocks noChangeArrowheads="1"/>
          </p:cNvSpPr>
          <p:nvPr/>
        </p:nvSpPr>
        <p:spPr bwMode="auto">
          <a:xfrm>
            <a:off x="195395" y="6422768"/>
            <a:ext cx="59039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de-DE" altLang="de-DE" sz="1400" i="1" dirty="0" err="1"/>
              <a:t>Dugdale</a:t>
            </a:r>
            <a:r>
              <a:rPr lang="de-DE" altLang="de-DE" sz="1400" i="1" dirty="0"/>
              <a:t> P. Hospitals </a:t>
            </a:r>
            <a:r>
              <a:rPr lang="de-DE" altLang="de-DE" sz="1400" i="1" dirty="0" err="1"/>
              <a:t>and</a:t>
            </a:r>
            <a:r>
              <a:rPr lang="de-DE" altLang="de-DE" sz="1400" i="1" dirty="0"/>
              <a:t> multi-morbide </a:t>
            </a:r>
            <a:r>
              <a:rPr lang="de-DE" altLang="de-DE" sz="1400" i="1" dirty="0" err="1"/>
              <a:t>chonic</a:t>
            </a:r>
            <a:r>
              <a:rPr lang="de-DE" altLang="de-DE" sz="1400" i="1" dirty="0"/>
              <a:t> </a:t>
            </a:r>
            <a:r>
              <a:rPr lang="de-DE" altLang="de-DE" sz="1400" i="1" dirty="0" err="1"/>
              <a:t>conditions</a:t>
            </a:r>
            <a:r>
              <a:rPr lang="de-DE" altLang="de-DE" sz="1400" i="1" dirty="0"/>
              <a:t>. Sept 2013</a:t>
            </a:r>
          </a:p>
        </p:txBody>
      </p:sp>
      <p:sp>
        <p:nvSpPr>
          <p:cNvPr id="3" name="Gleichschenkliges Dreieck 2">
            <a:extLst>
              <a:ext uri="{FF2B5EF4-FFF2-40B4-BE49-F238E27FC236}">
                <a16:creationId xmlns:a16="http://schemas.microsoft.com/office/drawing/2014/main" id="{495F17A7-DE0D-B342-818C-9F8D5C7980B4}"/>
              </a:ext>
            </a:extLst>
          </p:cNvPr>
          <p:cNvSpPr>
            <a:spLocks noChangeArrowheads="1"/>
          </p:cNvSpPr>
          <p:nvPr/>
        </p:nvSpPr>
        <p:spPr bwMode="auto">
          <a:xfrm>
            <a:off x="1322346" y="2917568"/>
            <a:ext cx="2519363" cy="1800225"/>
          </a:xfrm>
          <a:prstGeom prst="triangle">
            <a:avLst>
              <a:gd name="adj" fmla="val 50000"/>
            </a:avLst>
          </a:prstGeom>
          <a:noFill/>
          <a:ln w="57150">
            <a:solidFill>
              <a:srgbClr val="EFB222"/>
            </a:solidFill>
            <a:miter lim="800000"/>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de-DE">
              <a:solidFill>
                <a:schemeClr val="lt1"/>
              </a:solidFill>
            </a:endParaRPr>
          </a:p>
        </p:txBody>
      </p:sp>
      <p:sp>
        <p:nvSpPr>
          <p:cNvPr id="18" name="Gleichschenkliges Dreieck 17">
            <a:extLst>
              <a:ext uri="{FF2B5EF4-FFF2-40B4-BE49-F238E27FC236}">
                <a16:creationId xmlns:a16="http://schemas.microsoft.com/office/drawing/2014/main" id="{F3590E24-0055-A947-9051-93830A376090}"/>
              </a:ext>
            </a:extLst>
          </p:cNvPr>
          <p:cNvSpPr>
            <a:spLocks noChangeArrowheads="1"/>
          </p:cNvSpPr>
          <p:nvPr/>
        </p:nvSpPr>
        <p:spPr bwMode="auto">
          <a:xfrm>
            <a:off x="6311431" y="3012818"/>
            <a:ext cx="2519363" cy="1800225"/>
          </a:xfrm>
          <a:prstGeom prst="triangle">
            <a:avLst>
              <a:gd name="adj" fmla="val 50000"/>
            </a:avLst>
          </a:prstGeom>
          <a:noFill/>
          <a:ln w="57150">
            <a:solidFill>
              <a:srgbClr val="984807"/>
            </a:solidFill>
            <a:miter lim="800000"/>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de-DE">
              <a:solidFill>
                <a:srgbClr val="C0662E"/>
              </a:solidFill>
            </a:endParaRPr>
          </a:p>
        </p:txBody>
      </p:sp>
    </p:spTree>
    <p:extLst>
      <p:ext uri="{BB962C8B-B14F-4D97-AF65-F5344CB8AC3E}">
        <p14:creationId xmlns:p14="http://schemas.microsoft.com/office/powerpoint/2010/main" val="25538803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6">
            <a:extLst>
              <a:ext uri="{FF2B5EF4-FFF2-40B4-BE49-F238E27FC236}">
                <a16:creationId xmlns:a16="http://schemas.microsoft.com/office/drawing/2014/main" id="{688D1DF6-B360-F84A-B402-17E91F628DBA}"/>
              </a:ext>
            </a:extLst>
          </p:cNvPr>
          <p:cNvSpPr>
            <a:spLocks noGrp="1" noChangeArrowheads="1"/>
          </p:cNvSpPr>
          <p:nvPr>
            <p:ph type="title"/>
          </p:nvPr>
        </p:nvSpPr>
        <p:spPr bwMode="auto">
          <a:xfrm>
            <a:off x="1741916" y="967211"/>
            <a:ext cx="5651500" cy="7064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r>
              <a:rPr lang="en-US" altLang="de-DE" dirty="0">
                <a:ea typeface="ヒラギノ角ゴ Pro W3" panose="020B0300000000000000" pitchFamily="34" charset="-128"/>
              </a:rPr>
              <a:t>Take Home Message</a:t>
            </a:r>
            <a:endParaRPr lang="en-US" altLang="de-DE" sz="4000" dirty="0">
              <a:ea typeface="ヒラギノ角ゴ Pro W3" panose="020B0300000000000000" pitchFamily="34" charset="-128"/>
            </a:endParaRPr>
          </a:p>
        </p:txBody>
      </p:sp>
      <p:sp>
        <p:nvSpPr>
          <p:cNvPr id="62466" name="Rectangle 7">
            <a:extLst>
              <a:ext uri="{FF2B5EF4-FFF2-40B4-BE49-F238E27FC236}">
                <a16:creationId xmlns:a16="http://schemas.microsoft.com/office/drawing/2014/main" id="{0E2998D2-3488-6544-B220-4DCDD0627461}"/>
              </a:ext>
            </a:extLst>
          </p:cNvPr>
          <p:cNvSpPr>
            <a:spLocks noGrp="1" noChangeArrowheads="1"/>
          </p:cNvSpPr>
          <p:nvPr>
            <p:ph type="body" idx="1"/>
          </p:nvPr>
        </p:nvSpPr>
        <p:spPr bwMode="auto">
          <a:xfrm>
            <a:off x="1741916" y="2064808"/>
            <a:ext cx="9158474" cy="4606925"/>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marL="371475" indent="-371475">
              <a:lnSpc>
                <a:spcPts val="3938"/>
              </a:lnSpc>
              <a:spcBef>
                <a:spcPts val="675"/>
              </a:spcBef>
              <a:buClr>
                <a:schemeClr val="tx1"/>
              </a:buClr>
              <a:buSzPct val="100000"/>
              <a:buFont typeface="Wingdings" pitchFamily="2" charset="2"/>
              <a:buChar char="§"/>
            </a:pPr>
            <a:r>
              <a:rPr lang="en-GB" altLang="de-DE" sz="2600" i="1" dirty="0" err="1">
                <a:latin typeface="Arial" panose="020B0604020202020204" pitchFamily="34" charset="0"/>
                <a:ea typeface="ＭＳ Ｐゴシック" panose="020B0600070205080204" pitchFamily="34" charset="-128"/>
                <a:cs typeface="Arial" panose="020B0604020202020204" pitchFamily="34" charset="0"/>
              </a:rPr>
              <a:t>Fokus</a:t>
            </a:r>
            <a:r>
              <a:rPr lang="en-GB" altLang="de-DE" sz="2600" i="1" dirty="0">
                <a:latin typeface="Arial" panose="020B0604020202020204" pitchFamily="34" charset="0"/>
                <a:ea typeface="ＭＳ Ｐゴシック" panose="020B0600070205080204" pitchFamily="34" charset="-128"/>
                <a:cs typeface="Arial" panose="020B0604020202020204" pitchFamily="34" charset="0"/>
              </a:rPr>
              <a:t> auf </a:t>
            </a:r>
            <a:r>
              <a:rPr lang="en-GB" altLang="de-DE" sz="2600" i="1" dirty="0" err="1">
                <a:latin typeface="Arial" panose="020B0604020202020204" pitchFamily="34" charset="0"/>
                <a:ea typeface="ＭＳ Ｐゴシック" panose="020B0600070205080204" pitchFamily="34" charset="-128"/>
                <a:cs typeface="Arial" panose="020B0604020202020204" pitchFamily="34" charset="0"/>
              </a:rPr>
              <a:t>Bedarf</a:t>
            </a:r>
            <a:r>
              <a:rPr lang="en-GB" altLang="de-DE" sz="2600" i="1" dirty="0">
                <a:latin typeface="Arial" panose="020B0604020202020204" pitchFamily="34" charset="0"/>
                <a:ea typeface="ＭＳ Ｐゴシック" panose="020B0600070205080204" pitchFamily="34" charset="-128"/>
                <a:cs typeface="Arial" panose="020B0604020202020204" pitchFamily="34" charset="0"/>
              </a:rPr>
              <a:t> der </a:t>
            </a:r>
            <a:r>
              <a:rPr lang="en-GB" altLang="de-DE" sz="2600" i="1" dirty="0" err="1">
                <a:latin typeface="Arial" panose="020B0604020202020204" pitchFamily="34" charset="0"/>
                <a:ea typeface="ＭＳ Ｐゴシック" panose="020B0600070205080204" pitchFamily="34" charset="-128"/>
                <a:cs typeface="Arial" panose="020B0604020202020204" pitchFamily="34" charset="0"/>
              </a:rPr>
              <a:t>PatientInnen</a:t>
            </a:r>
            <a:r>
              <a:rPr lang="en-GB" altLang="de-DE" sz="2600" i="1" dirty="0">
                <a:latin typeface="Arial" panose="020B0604020202020204" pitchFamily="34" charset="0"/>
                <a:ea typeface="ＭＳ Ｐゴシック" panose="020B0600070205080204" pitchFamily="34" charset="-128"/>
                <a:cs typeface="Arial" panose="020B0604020202020204" pitchFamily="34" charset="0"/>
              </a:rPr>
              <a:t>.</a:t>
            </a:r>
          </a:p>
          <a:p>
            <a:pPr marL="371475" indent="-371475">
              <a:lnSpc>
                <a:spcPts val="3938"/>
              </a:lnSpc>
              <a:spcBef>
                <a:spcPts val="675"/>
              </a:spcBef>
              <a:buClr>
                <a:schemeClr val="tx1"/>
              </a:buClr>
              <a:buSzPct val="100000"/>
              <a:buFont typeface="Wingdings" pitchFamily="2" charset="2"/>
              <a:buChar char="§"/>
            </a:pPr>
            <a:r>
              <a:rPr lang="en-GB" altLang="de-DE" sz="2600" i="1" dirty="0" err="1">
                <a:latin typeface="Arial" panose="020B0604020202020204" pitchFamily="34" charset="0"/>
                <a:ea typeface="ＭＳ Ｐゴシック" panose="020B0600070205080204" pitchFamily="34" charset="-128"/>
                <a:cs typeface="Arial" panose="020B0604020202020204" pitchFamily="34" charset="0"/>
              </a:rPr>
              <a:t>Kreativ</a:t>
            </a:r>
            <a:r>
              <a:rPr lang="en-GB" altLang="de-DE" sz="2600" i="1" dirty="0">
                <a:latin typeface="Arial" panose="020B0604020202020204" pitchFamily="34" charset="0"/>
                <a:ea typeface="ＭＳ Ｐゴシック" panose="020B0600070205080204" pitchFamily="34" charset="-128"/>
                <a:cs typeface="Arial" panose="020B0604020202020204" pitchFamily="34" charset="0"/>
              </a:rPr>
              <a:t> </a:t>
            </a:r>
            <a:r>
              <a:rPr lang="en-GB" altLang="de-DE" sz="2600" i="1" dirty="0" err="1">
                <a:latin typeface="Arial" panose="020B0604020202020204" pitchFamily="34" charset="0"/>
                <a:ea typeface="ＭＳ Ｐゴシック" panose="020B0600070205080204" pitchFamily="34" charset="-128"/>
                <a:cs typeface="Arial" panose="020B0604020202020204" pitchFamily="34" charset="0"/>
              </a:rPr>
              <a:t>denken</a:t>
            </a:r>
            <a:r>
              <a:rPr lang="en-GB" altLang="de-DE" sz="2600" i="1" dirty="0">
                <a:latin typeface="Arial" panose="020B0604020202020204" pitchFamily="34" charset="0"/>
                <a:ea typeface="ＭＳ Ｐゴシック" panose="020B0600070205080204" pitchFamily="34" charset="-128"/>
                <a:cs typeface="Arial" panose="020B0604020202020204" pitchFamily="34" charset="0"/>
              </a:rPr>
              <a:t> - </a:t>
            </a:r>
            <a:r>
              <a:rPr lang="en-GB" altLang="de-DE" sz="2600" i="1" dirty="0" err="1">
                <a:latin typeface="Arial" panose="020B0604020202020204" pitchFamily="34" charset="0"/>
                <a:ea typeface="ＭＳ Ｐゴシック" panose="020B0600070205080204" pitchFamily="34" charset="-128"/>
                <a:cs typeface="Arial" panose="020B0604020202020204" pitchFamily="34" charset="0"/>
              </a:rPr>
              <a:t>traditionelle</a:t>
            </a:r>
            <a:r>
              <a:rPr lang="en-GB" altLang="de-DE" sz="2600" i="1" dirty="0">
                <a:latin typeface="Arial" panose="020B0604020202020204" pitchFamily="34" charset="0"/>
                <a:ea typeface="ＭＳ Ｐゴシック" panose="020B0600070205080204" pitchFamily="34" charset="-128"/>
                <a:cs typeface="Arial" panose="020B0604020202020204" pitchFamily="34" charset="0"/>
              </a:rPr>
              <a:t> </a:t>
            </a:r>
            <a:r>
              <a:rPr lang="en-GB" altLang="de-DE" sz="2600" i="1" dirty="0" err="1">
                <a:latin typeface="Arial" panose="020B0604020202020204" pitchFamily="34" charset="0"/>
                <a:ea typeface="ＭＳ Ｐゴシック" panose="020B0600070205080204" pitchFamily="34" charset="-128"/>
                <a:cs typeface="Arial" panose="020B0604020202020204" pitchFamily="34" charset="0"/>
              </a:rPr>
              <a:t>Ansätze</a:t>
            </a:r>
            <a:r>
              <a:rPr lang="en-GB" altLang="de-DE" sz="2600" i="1" dirty="0">
                <a:latin typeface="Arial" panose="020B0604020202020204" pitchFamily="34" charset="0"/>
                <a:ea typeface="ＭＳ Ｐゴシック" panose="020B0600070205080204" pitchFamily="34" charset="-128"/>
                <a:cs typeface="Arial" panose="020B0604020202020204" pitchFamily="34" charset="0"/>
              </a:rPr>
              <a:t> </a:t>
            </a:r>
            <a:r>
              <a:rPr lang="en-GB" altLang="de-DE" sz="2600" i="1" dirty="0" err="1">
                <a:latin typeface="Arial" panose="020B0604020202020204" pitchFamily="34" charset="0"/>
                <a:ea typeface="ＭＳ Ｐゴシック" panose="020B0600070205080204" pitchFamily="34" charset="-128"/>
                <a:cs typeface="Arial" panose="020B0604020202020204" pitchFamily="34" charset="0"/>
              </a:rPr>
              <a:t>reichen</a:t>
            </a:r>
            <a:r>
              <a:rPr lang="en-GB" altLang="de-DE" sz="2600" i="1" dirty="0">
                <a:latin typeface="Arial" panose="020B0604020202020204" pitchFamily="34" charset="0"/>
                <a:ea typeface="ＭＳ Ｐゴシック" panose="020B0600070205080204" pitchFamily="34" charset="-128"/>
                <a:cs typeface="Arial" panose="020B0604020202020204" pitchFamily="34" charset="0"/>
              </a:rPr>
              <a:t> </a:t>
            </a:r>
            <a:r>
              <a:rPr lang="en-GB" altLang="de-DE" sz="2600" i="1" dirty="0" err="1">
                <a:latin typeface="Arial" panose="020B0604020202020204" pitchFamily="34" charset="0"/>
                <a:ea typeface="ＭＳ Ｐゴシック" panose="020B0600070205080204" pitchFamily="34" charset="-128"/>
                <a:cs typeface="Arial" panose="020B0604020202020204" pitchFamily="34" charset="0"/>
              </a:rPr>
              <a:t>nicht</a:t>
            </a:r>
            <a:r>
              <a:rPr lang="en-GB" altLang="de-DE" sz="2600" i="1" dirty="0">
                <a:latin typeface="Arial" panose="020B0604020202020204" pitchFamily="34" charset="0"/>
                <a:ea typeface="ＭＳ Ｐゴシック" panose="020B0600070205080204" pitchFamily="34" charset="-128"/>
                <a:cs typeface="Arial" panose="020B0604020202020204" pitchFamily="34" charset="0"/>
              </a:rPr>
              <a:t> </a:t>
            </a:r>
            <a:r>
              <a:rPr lang="en-GB" altLang="de-DE" sz="2600" i="1" dirty="0" err="1">
                <a:latin typeface="Arial" panose="020B0604020202020204" pitchFamily="34" charset="0"/>
                <a:ea typeface="ＭＳ Ｐゴシック" panose="020B0600070205080204" pitchFamily="34" charset="-128"/>
                <a:cs typeface="Arial" panose="020B0604020202020204" pitchFamily="34" charset="0"/>
              </a:rPr>
              <a:t>aus</a:t>
            </a:r>
            <a:r>
              <a:rPr lang="en-GB" altLang="de-DE" sz="2600" i="1" dirty="0">
                <a:latin typeface="Arial" panose="020B0604020202020204" pitchFamily="34" charset="0"/>
                <a:ea typeface="ＭＳ Ｐゴシック" panose="020B0600070205080204" pitchFamily="34" charset="-128"/>
                <a:cs typeface="Arial" panose="020B0604020202020204" pitchFamily="34" charset="0"/>
              </a:rPr>
              <a:t> (</a:t>
            </a:r>
            <a:r>
              <a:rPr lang="en-GB" altLang="de-DE" sz="2400" i="1" dirty="0" err="1">
                <a:latin typeface="Arial" panose="020B0604020202020204" pitchFamily="34" charset="0"/>
                <a:ea typeface="ＭＳ Ｐゴシック" panose="020B0600070205080204" pitchFamily="34" charset="-128"/>
                <a:cs typeface="Arial" panose="020B0604020202020204" pitchFamily="34" charset="0"/>
              </a:rPr>
              <a:t>z.B</a:t>
            </a:r>
            <a:r>
              <a:rPr lang="en-GB" altLang="de-DE" sz="2400" i="1" dirty="0">
                <a:latin typeface="Arial" panose="020B0604020202020204" pitchFamily="34" charset="0"/>
                <a:ea typeface="ＭＳ Ｐゴシック" panose="020B0600070205080204" pitchFamily="34" charset="-128"/>
                <a:cs typeface="Arial" panose="020B0604020202020204" pitchFamily="34" charset="0"/>
              </a:rPr>
              <a:t>. </a:t>
            </a:r>
            <a:r>
              <a:rPr lang="en-GB" altLang="de-DE" sz="2400" i="1" dirty="0" err="1">
                <a:latin typeface="Arial" panose="020B0604020202020204" pitchFamily="34" charset="0"/>
                <a:ea typeface="ＭＳ Ｐゴシック" panose="020B0600070205080204" pitchFamily="34" charset="-128"/>
                <a:cs typeface="Arial" panose="020B0604020202020204" pitchFamily="34" charset="0"/>
              </a:rPr>
              <a:t>Telemedizin</a:t>
            </a:r>
            <a:r>
              <a:rPr lang="en-GB" altLang="de-DE" sz="2400" i="1" dirty="0">
                <a:latin typeface="Arial" panose="020B0604020202020204" pitchFamily="34" charset="0"/>
                <a:ea typeface="ＭＳ Ｐゴシック" panose="020B0600070205080204" pitchFamily="34" charset="-128"/>
                <a:cs typeface="Arial" panose="020B0604020202020204" pitchFamily="34" charset="0"/>
              </a:rPr>
              <a:t>, </a:t>
            </a:r>
            <a:r>
              <a:rPr lang="en-GB" altLang="de-DE" sz="2400" i="1" dirty="0" err="1">
                <a:latin typeface="Arial" panose="020B0604020202020204" pitchFamily="34" charset="0"/>
                <a:ea typeface="ＭＳ Ｐゴシック" panose="020B0600070205080204" pitchFamily="34" charset="-128"/>
                <a:cs typeface="Arial" panose="020B0604020202020204" pitchFamily="34" charset="0"/>
              </a:rPr>
              <a:t>komplexe</a:t>
            </a:r>
            <a:r>
              <a:rPr lang="en-GB" altLang="de-DE" sz="2400" i="1" dirty="0">
                <a:latin typeface="Arial" panose="020B0604020202020204" pitchFamily="34" charset="0"/>
                <a:ea typeface="ＭＳ Ｐゴシック" panose="020B0600070205080204" pitchFamily="34" charset="-128"/>
                <a:cs typeface="Arial" panose="020B0604020202020204" pitchFamily="34" charset="0"/>
              </a:rPr>
              <a:t> </a:t>
            </a:r>
            <a:r>
              <a:rPr lang="en-GB" altLang="de-DE" sz="2400" i="1" dirty="0" err="1">
                <a:latin typeface="Arial" panose="020B0604020202020204" pitchFamily="34" charset="0"/>
                <a:ea typeface="ＭＳ Ｐゴシック" panose="020B0600070205080204" pitchFamily="34" charset="-128"/>
                <a:cs typeface="Arial" panose="020B0604020202020204" pitchFamily="34" charset="0"/>
              </a:rPr>
              <a:t>Entlassungsplanung</a:t>
            </a:r>
            <a:r>
              <a:rPr lang="en-GB" altLang="de-DE" sz="2400" i="1" dirty="0">
                <a:latin typeface="Arial" panose="020B0604020202020204" pitchFamily="34" charset="0"/>
                <a:ea typeface="ＭＳ Ｐゴシック" panose="020B0600070205080204" pitchFamily="34" charset="-128"/>
                <a:cs typeface="Arial" panose="020B0604020202020204" pitchFamily="34" charset="0"/>
              </a:rPr>
              <a:t> und </a:t>
            </a:r>
            <a:r>
              <a:rPr lang="en-GB" altLang="de-DE" sz="2400" i="1" dirty="0" err="1">
                <a:latin typeface="Arial" panose="020B0604020202020204" pitchFamily="34" charset="0"/>
                <a:ea typeface="ＭＳ Ｐゴシック" panose="020B0600070205080204" pitchFamily="34" charset="-128"/>
                <a:cs typeface="Arial" panose="020B0604020202020204" pitchFamily="34" charset="0"/>
              </a:rPr>
              <a:t>Ko</a:t>
            </a:r>
            <a:r>
              <a:rPr lang="en-GB" altLang="de-DE" sz="2400" i="1" dirty="0">
                <a:latin typeface="Arial" panose="020B0604020202020204" pitchFamily="34" charset="0"/>
                <a:ea typeface="ＭＳ Ｐゴシック" panose="020B0600070205080204" pitchFamily="34" charset="-128"/>
                <a:cs typeface="Arial" panose="020B0604020202020204" pitchFamily="34" charset="0"/>
              </a:rPr>
              <a:t>-Management </a:t>
            </a:r>
            <a:r>
              <a:rPr lang="en-GB" altLang="de-DE" sz="2400" i="1" dirty="0" err="1">
                <a:latin typeface="Arial" panose="020B0604020202020204" pitchFamily="34" charset="0"/>
                <a:ea typeface="ＭＳ Ｐゴシック" panose="020B0600070205080204" pitchFamily="34" charset="-128"/>
                <a:cs typeface="Arial" panose="020B0604020202020204" pitchFamily="34" charset="0"/>
              </a:rPr>
              <a:t>zwischen</a:t>
            </a:r>
            <a:r>
              <a:rPr lang="en-GB" altLang="de-DE" sz="2400" i="1" dirty="0">
                <a:latin typeface="Arial" panose="020B0604020202020204" pitchFamily="34" charset="0"/>
                <a:ea typeface="ＭＳ Ｐゴシック" panose="020B0600070205080204" pitchFamily="34" charset="-128"/>
                <a:cs typeface="Arial" panose="020B0604020202020204" pitchFamily="34" charset="0"/>
              </a:rPr>
              <a:t> </a:t>
            </a:r>
            <a:r>
              <a:rPr lang="en-GB" altLang="de-DE" sz="2400" i="1" dirty="0" err="1">
                <a:latin typeface="Arial" panose="020B0604020202020204" pitchFamily="34" charset="0"/>
                <a:ea typeface="ＭＳ Ｐゴシック" panose="020B0600070205080204" pitchFamily="34" charset="-128"/>
                <a:cs typeface="Arial" panose="020B0604020202020204" pitchFamily="34" charset="0"/>
              </a:rPr>
              <a:t>Versorgungsebenen</a:t>
            </a:r>
            <a:r>
              <a:rPr lang="en-GB" altLang="de-DE" sz="2600" i="1" dirty="0">
                <a:latin typeface="Arial" panose="020B0604020202020204" pitchFamily="34" charset="0"/>
                <a:ea typeface="ＭＳ Ｐゴシック" panose="020B0600070205080204" pitchFamily="34" charset="-128"/>
                <a:cs typeface="Arial" panose="020B0604020202020204" pitchFamily="34" charset="0"/>
              </a:rPr>
              <a:t>).</a:t>
            </a:r>
          </a:p>
          <a:p>
            <a:pPr marL="371475" indent="-371475">
              <a:lnSpc>
                <a:spcPts val="3938"/>
              </a:lnSpc>
              <a:spcBef>
                <a:spcPts val="675"/>
              </a:spcBef>
              <a:buClr>
                <a:schemeClr val="tx1"/>
              </a:buClr>
              <a:buSzPct val="100000"/>
              <a:buFont typeface="Wingdings" pitchFamily="2" charset="2"/>
              <a:buChar char="§"/>
            </a:pPr>
            <a:r>
              <a:rPr lang="en-US" altLang="de-DE" sz="2600" i="1" dirty="0" err="1">
                <a:latin typeface="Arial" panose="020B0604020202020204" pitchFamily="34" charset="0"/>
                <a:ea typeface="ＭＳ Ｐゴシック" panose="020B0600070205080204" pitchFamily="34" charset="-128"/>
                <a:cs typeface="Arial" panose="020B0604020202020204" pitchFamily="34" charset="0"/>
              </a:rPr>
              <a:t>Fokus</a:t>
            </a:r>
            <a:r>
              <a:rPr lang="en-US" altLang="de-DE" sz="2600" i="1" dirty="0">
                <a:latin typeface="Arial" panose="020B0604020202020204" pitchFamily="34" charset="0"/>
                <a:ea typeface="ＭＳ Ｐゴシック" panose="020B0600070205080204" pitchFamily="34" charset="-128"/>
                <a:cs typeface="Arial" panose="020B0604020202020204" pitchFamily="34" charset="0"/>
              </a:rPr>
              <a:t> auf </a:t>
            </a:r>
            <a:r>
              <a:rPr lang="en-US" altLang="de-DE" sz="2600" i="1" dirty="0" err="1">
                <a:latin typeface="Arial" panose="020B0604020202020204" pitchFamily="34" charset="0"/>
                <a:ea typeface="ＭＳ Ｐゴシック" panose="020B0600070205080204" pitchFamily="34" charset="-128"/>
                <a:cs typeface="Arial" panose="020B0604020202020204" pitchFamily="34" charset="0"/>
              </a:rPr>
              <a:t>Funktionalität</a:t>
            </a:r>
            <a:r>
              <a:rPr lang="en-US" altLang="de-DE" sz="2600" i="1" dirty="0">
                <a:latin typeface="Arial" panose="020B0604020202020204" pitchFamily="34" charset="0"/>
                <a:ea typeface="ＭＳ Ｐゴシック" panose="020B0600070205080204" pitchFamily="34" charset="-128"/>
                <a:cs typeface="Arial" panose="020B0604020202020204" pitchFamily="34" charset="0"/>
              </a:rPr>
              <a:t> und </a:t>
            </a:r>
            <a:r>
              <a:rPr lang="en-US" altLang="de-DE" sz="2600" i="1" dirty="0" err="1">
                <a:latin typeface="Arial" panose="020B0604020202020204" pitchFamily="34" charset="0"/>
                <a:ea typeface="ＭＳ Ｐゴシック" panose="020B0600070205080204" pitchFamily="34" charset="-128"/>
                <a:cs typeface="Arial" panose="020B0604020202020204" pitchFamily="34" charset="0"/>
              </a:rPr>
              <a:t>Verhinderung</a:t>
            </a:r>
            <a:r>
              <a:rPr lang="en-US" altLang="de-DE" sz="2600" i="1" dirty="0">
                <a:latin typeface="Arial" panose="020B0604020202020204" pitchFamily="34" charset="0"/>
                <a:ea typeface="ＭＳ Ｐゴシック" panose="020B0600070205080204" pitchFamily="34" charset="-128"/>
                <a:cs typeface="Arial" panose="020B0604020202020204" pitchFamily="34" charset="0"/>
              </a:rPr>
              <a:t> von P</a:t>
            </a:r>
            <a:r>
              <a:rPr lang="de-DE" altLang="de-DE" sz="2600" i="1" dirty="0">
                <a:latin typeface="Arial" panose="020B0604020202020204" pitchFamily="34" charset="0"/>
                <a:ea typeface="ＭＳ Ｐゴシック" panose="020B0600070205080204" pitchFamily="34" charset="-128"/>
                <a:cs typeface="Arial" panose="020B0604020202020204" pitchFamily="34" charset="0"/>
              </a:rPr>
              <a:t>f</a:t>
            </a:r>
            <a:r>
              <a:rPr lang="en-US" altLang="de-DE" sz="2600" i="1" dirty="0" err="1">
                <a:latin typeface="Arial" panose="020B0604020202020204" pitchFamily="34" charset="0"/>
                <a:ea typeface="ＭＳ Ｐゴシック" panose="020B0600070205080204" pitchFamily="34" charset="-128"/>
                <a:cs typeface="Arial" panose="020B0604020202020204" pitchFamily="34" charset="0"/>
              </a:rPr>
              <a:t>legeabhängigkeit</a:t>
            </a:r>
            <a:r>
              <a:rPr lang="en-US" altLang="de-DE" sz="2600" i="1" dirty="0">
                <a:latin typeface="Arial" panose="020B0604020202020204" pitchFamily="34" charset="0"/>
                <a:ea typeface="ＭＳ Ｐゴシック" panose="020B0600070205080204" pitchFamily="34" charset="-128"/>
                <a:cs typeface="Arial" panose="020B0604020202020204" pitchFamily="34" charset="0"/>
              </a:rPr>
              <a:t>.</a:t>
            </a:r>
          </a:p>
          <a:p>
            <a:pPr marL="371475" indent="-371475">
              <a:lnSpc>
                <a:spcPts val="3938"/>
              </a:lnSpc>
              <a:spcBef>
                <a:spcPts val="675"/>
              </a:spcBef>
              <a:buClr>
                <a:schemeClr val="tx1"/>
              </a:buClr>
              <a:buSzPct val="100000"/>
              <a:buFont typeface="Wingdings" pitchFamily="2" charset="2"/>
              <a:buChar char="§"/>
            </a:pPr>
            <a:r>
              <a:rPr lang="en-US" altLang="de-DE" sz="2600" i="1" dirty="0" err="1">
                <a:latin typeface="Arial" panose="020B0604020202020204" pitchFamily="34" charset="0"/>
                <a:ea typeface="ＭＳ Ｐゴシック" panose="020B0600070205080204" pitchFamily="34" charset="-128"/>
                <a:cs typeface="Arial" panose="020B0604020202020204" pitchFamily="34" charset="0"/>
              </a:rPr>
              <a:t>Abwägen</a:t>
            </a:r>
            <a:r>
              <a:rPr lang="en-US" altLang="de-DE" sz="2600" i="1" dirty="0">
                <a:latin typeface="Arial" panose="020B0604020202020204" pitchFamily="34" charset="0"/>
                <a:ea typeface="ＭＳ Ｐゴシック" panose="020B0600070205080204" pitchFamily="34" charset="-128"/>
                <a:cs typeface="Arial" panose="020B0604020202020204" pitchFamily="34" charset="0"/>
              </a:rPr>
              <a:t> </a:t>
            </a:r>
            <a:r>
              <a:rPr lang="en-US" altLang="de-DE" sz="2600" i="1" dirty="0" err="1">
                <a:latin typeface="Arial" panose="020B0604020202020204" pitchFamily="34" charset="0"/>
                <a:ea typeface="ＭＳ Ｐゴシック" panose="020B0600070205080204" pitchFamily="34" charset="-128"/>
                <a:cs typeface="Arial" panose="020B0604020202020204" pitchFamily="34" charset="0"/>
              </a:rPr>
              <a:t>zwischen</a:t>
            </a:r>
            <a:r>
              <a:rPr lang="en-US" altLang="de-DE" sz="2600" i="1" dirty="0">
                <a:latin typeface="Arial" panose="020B0604020202020204" pitchFamily="34" charset="0"/>
                <a:ea typeface="ＭＳ Ｐゴシック" panose="020B0600070205080204" pitchFamily="34" charset="-128"/>
                <a:cs typeface="Arial" panose="020B0604020202020204" pitchFamily="34" charset="0"/>
              </a:rPr>
              <a:t> </a:t>
            </a:r>
            <a:r>
              <a:rPr lang="en-US" altLang="de-DE" sz="2600" i="1" dirty="0" err="1">
                <a:latin typeface="Arial" panose="020B0604020202020204" pitchFamily="34" charset="0"/>
                <a:ea typeface="ＭＳ Ｐゴシック" panose="020B0600070205080204" pitchFamily="34" charset="-128"/>
                <a:cs typeface="Arial" panose="020B0604020202020204" pitchFamily="34" charset="0"/>
              </a:rPr>
              <a:t>individueller</a:t>
            </a:r>
            <a:r>
              <a:rPr lang="en-US" altLang="de-DE" sz="2600" i="1" dirty="0">
                <a:latin typeface="Arial" panose="020B0604020202020204" pitchFamily="34" charset="0"/>
                <a:ea typeface="ＭＳ Ｐゴシック" panose="020B0600070205080204" pitchFamily="34" charset="-128"/>
                <a:cs typeface="Arial" panose="020B0604020202020204" pitchFamily="34" charset="0"/>
              </a:rPr>
              <a:t> Prognose und den </a:t>
            </a:r>
            <a:r>
              <a:rPr lang="en-US" altLang="de-DE" sz="2600" i="1" dirty="0" err="1">
                <a:latin typeface="Arial" panose="020B0604020202020204" pitchFamily="34" charset="0"/>
                <a:ea typeface="ＭＳ Ｐゴシック" panose="020B0600070205080204" pitchFamily="34" charset="-128"/>
                <a:cs typeface="Arial" panose="020B0604020202020204" pitchFamily="34" charset="0"/>
              </a:rPr>
              <a:t>Therapiezielen</a:t>
            </a:r>
            <a:r>
              <a:rPr lang="en-US" altLang="de-DE" sz="2600" i="1" dirty="0">
                <a:latin typeface="Arial" panose="020B0604020202020204" pitchFamily="34" charset="0"/>
                <a:ea typeface="ＭＳ Ｐゴシック" panose="020B0600070205080204" pitchFamily="34" charset="-128"/>
                <a:cs typeface="Arial" panose="020B0604020202020204" pitchFamily="34" charset="0"/>
              </a:rPr>
              <a:t>.</a:t>
            </a:r>
            <a:endParaRPr lang="en-US" altLang="de-DE" sz="2600" dirty="0">
              <a:latin typeface="Arial" panose="020B0604020202020204" pitchFamily="34" charset="0"/>
              <a:ea typeface="ＭＳ Ｐゴシック" panose="020B0600070205080204" pitchFamily="34" charset="-128"/>
              <a:cs typeface="Arial" panose="020B0604020202020204" pitchFamily="34" charset="0"/>
            </a:endParaRPr>
          </a:p>
          <a:p>
            <a:pPr marL="533400" indent="-533400"/>
            <a:endParaRPr lang="en-US" altLang="de-DE" sz="1800" dirty="0">
              <a:latin typeface="Arial" panose="020B0604020202020204" pitchFamily="34" charset="0"/>
              <a:ea typeface="ＭＳ Ｐゴシック" panose="020B0600070205080204" pitchFamily="34" charset="-128"/>
              <a:cs typeface="Arial" panose="020B0604020202020204" pitchFamily="34" charset="0"/>
            </a:endParaRPr>
          </a:p>
        </p:txBody>
      </p:sp>
      <p:pic>
        <p:nvPicPr>
          <p:cNvPr id="4" name="Grafik 3">
            <a:extLst>
              <a:ext uri="{FF2B5EF4-FFF2-40B4-BE49-F238E27FC236}">
                <a16:creationId xmlns:a16="http://schemas.microsoft.com/office/drawing/2014/main" id="{EDF383E8-2933-3A4F-AE71-04ED0930AD5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20471177">
            <a:off x="-53012" y="2332"/>
            <a:ext cx="1589946" cy="1534644"/>
          </a:xfrm>
          <a:prstGeom prst="rect">
            <a:avLst/>
          </a:prstGeom>
        </p:spPr>
      </p:pic>
    </p:spTree>
    <p:extLst>
      <p:ext uri="{BB962C8B-B14F-4D97-AF65-F5344CB8AC3E}">
        <p14:creationId xmlns:p14="http://schemas.microsoft.com/office/powerpoint/2010/main" val="28893227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Bild 1" descr="Zukunftsforum_Wegweiser_Zukunft.jpg">
            <a:extLst>
              <a:ext uri="{FF2B5EF4-FFF2-40B4-BE49-F238E27FC236}">
                <a16:creationId xmlns:a16="http://schemas.microsoft.com/office/drawing/2014/main" id="{286E3150-6AB4-414D-83F5-741A0CEAFE1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035050"/>
            <a:ext cx="12192000" cy="789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ichtungspfeil 2">
            <a:extLst>
              <a:ext uri="{FF2B5EF4-FFF2-40B4-BE49-F238E27FC236}">
                <a16:creationId xmlns:a16="http://schemas.microsoft.com/office/drawing/2014/main" id="{A168EA1B-08E9-4E46-B311-D01B68105868}"/>
              </a:ext>
            </a:extLst>
          </p:cNvPr>
          <p:cNvSpPr/>
          <p:nvPr/>
        </p:nvSpPr>
        <p:spPr>
          <a:xfrm rot="21437527">
            <a:off x="1241425" y="4249739"/>
            <a:ext cx="7340600" cy="1958975"/>
          </a:xfrm>
          <a:prstGeom prst="homePlate">
            <a:avLst/>
          </a:prstGeom>
          <a:solidFill>
            <a:schemeClr val="bg2">
              <a:lumMod val="40000"/>
              <a:lumOff val="60000"/>
            </a:schemeClr>
          </a:solidFill>
          <a:ln w="76200" cmpd="sng">
            <a:solidFill>
              <a:schemeClr val="tx1">
                <a:lumMod val="65000"/>
                <a:lumOff val="35000"/>
              </a:schemeClr>
            </a:solidFill>
          </a:ln>
          <a:effectLst>
            <a:glow rad="101600">
              <a:schemeClr val="tx2">
                <a:lumMod val="65000"/>
                <a:lumOff val="35000"/>
                <a:alpha val="75000"/>
              </a:schemeClr>
            </a:glow>
            <a:outerShdw blurRad="50800" dist="38100" dir="10800000" algn="r" rotWithShape="0">
              <a:prstClr val="black">
                <a:alpha val="40000"/>
              </a:prstClr>
            </a:outerShdw>
          </a:effectLst>
          <a:scene3d>
            <a:camera prst="perspectiveContrastingLeftFacing"/>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anchor="ctr">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defRPr/>
            </a:pPr>
            <a:r>
              <a:rPr lang="de-DE" sz="9600" b="1" dirty="0">
                <a:ln>
                  <a:prstDash val="solid"/>
                </a:ln>
                <a:solidFill>
                  <a:schemeClr val="tx1">
                    <a:lumMod val="85000"/>
                    <a:lumOff val="15000"/>
                  </a:schemeClr>
                </a:solidFill>
                <a:effectLst>
                  <a:outerShdw blurRad="88000" dist="50800" dir="5040000" algn="tl">
                    <a:schemeClr val="accent4">
                      <a:tint val="80000"/>
                      <a:satMod val="250000"/>
                      <a:alpha val="45000"/>
                    </a:schemeClr>
                  </a:outerShdw>
                </a:effectLst>
              </a:rPr>
              <a:t>Geriatrie</a:t>
            </a:r>
          </a:p>
        </p:txBody>
      </p:sp>
      <p:pic>
        <p:nvPicPr>
          <p:cNvPr id="4" name="Grafik 3">
            <a:extLst>
              <a:ext uri="{FF2B5EF4-FFF2-40B4-BE49-F238E27FC236}">
                <a16:creationId xmlns:a16="http://schemas.microsoft.com/office/drawing/2014/main" id="{C05DA644-326D-C948-A151-E88D3B392D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79236" y="5638800"/>
            <a:ext cx="1115213" cy="911929"/>
          </a:xfrm>
          <a:prstGeom prst="rect">
            <a:avLst/>
          </a:prstGeom>
        </p:spPr>
      </p:pic>
    </p:spTree>
    <p:extLst>
      <p:ext uri="{BB962C8B-B14F-4D97-AF65-F5344CB8AC3E}">
        <p14:creationId xmlns:p14="http://schemas.microsoft.com/office/powerpoint/2010/main" val="1505752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35520E10-7AE0-8647-9A41-DF03DD8F0746}"/>
              </a:ext>
            </a:extLst>
          </p:cNvPr>
          <p:cNvSpPr>
            <a:spLocks noGrp="1"/>
          </p:cNvSpPr>
          <p:nvPr>
            <p:ph idx="1"/>
          </p:nvPr>
        </p:nvSpPr>
        <p:spPr>
          <a:xfrm>
            <a:off x="2141540" y="2871658"/>
            <a:ext cx="8102598" cy="3600579"/>
          </a:xfrm>
        </p:spPr>
        <p:txBody>
          <a:bodyPr>
            <a:normAutofit/>
          </a:bodyPr>
          <a:lstStyle/>
          <a:p>
            <a:pPr>
              <a:lnSpc>
                <a:spcPts val="4440"/>
              </a:lnSpc>
              <a:spcBef>
                <a:spcPts val="2800"/>
              </a:spcBef>
              <a:buClr>
                <a:schemeClr val="tx1"/>
              </a:buClr>
              <a:buSzPct val="100000"/>
              <a:buFont typeface="Wingdings" pitchFamily="2" charset="2"/>
              <a:buChar char="§"/>
            </a:pPr>
            <a:r>
              <a:rPr lang="de-DE" sz="3200" dirty="0">
                <a:latin typeface="Arial" panose="020B0604020202020204" pitchFamily="34" charset="0"/>
                <a:cs typeface="Arial" panose="020B0604020202020204" pitchFamily="34" charset="0"/>
              </a:rPr>
              <a:t>Der “</a:t>
            </a:r>
            <a:r>
              <a:rPr lang="de-DE" sz="3200" b="1" dirty="0">
                <a:solidFill>
                  <a:srgbClr val="0070C0"/>
                </a:solidFill>
                <a:latin typeface="Arial" panose="020B0604020202020204" pitchFamily="34" charset="0"/>
                <a:cs typeface="Arial" panose="020B0604020202020204" pitchFamily="34" charset="0"/>
              </a:rPr>
              <a:t>chronische Patient</a:t>
            </a:r>
            <a:r>
              <a:rPr lang="de-DE" sz="3200" dirty="0">
                <a:latin typeface="Arial" panose="020B0604020202020204" pitchFamily="34" charset="0"/>
                <a:cs typeface="Arial" panose="020B0604020202020204" pitchFamily="34" charset="0"/>
              </a:rPr>
              <a:t>“ - wer ist das ?</a:t>
            </a:r>
          </a:p>
          <a:p>
            <a:pPr>
              <a:lnSpc>
                <a:spcPts val="4440"/>
              </a:lnSpc>
              <a:spcBef>
                <a:spcPts val="2800"/>
              </a:spcBef>
              <a:buClr>
                <a:schemeClr val="tx1"/>
              </a:buClr>
              <a:buSzPct val="100000"/>
              <a:buFont typeface="Wingdings" pitchFamily="2" charset="2"/>
              <a:buChar char="§"/>
            </a:pPr>
            <a:r>
              <a:rPr lang="de-DE" sz="3200" dirty="0">
                <a:latin typeface="Arial" panose="020B0604020202020204" pitchFamily="34" charset="0"/>
                <a:cs typeface="Arial" panose="020B0604020202020204" pitchFamily="34" charset="0"/>
              </a:rPr>
              <a:t>“</a:t>
            </a:r>
            <a:r>
              <a:rPr lang="de-DE" sz="3200" b="1" dirty="0">
                <a:solidFill>
                  <a:srgbClr val="0070C0"/>
                </a:solidFill>
                <a:latin typeface="Arial" panose="020B0604020202020204" pitchFamily="34" charset="0"/>
                <a:cs typeface="Arial" panose="020B0604020202020204" pitchFamily="34" charset="0"/>
              </a:rPr>
              <a:t>Labyrinth und Sektoren</a:t>
            </a:r>
            <a:r>
              <a:rPr lang="de-DE" sz="3200" dirty="0">
                <a:latin typeface="Arial" panose="020B0604020202020204" pitchFamily="34" charset="0"/>
                <a:cs typeface="Arial" panose="020B0604020202020204" pitchFamily="34" charset="0"/>
              </a:rPr>
              <a:t>“ - was ist das ?</a:t>
            </a:r>
          </a:p>
          <a:p>
            <a:pPr>
              <a:lnSpc>
                <a:spcPts val="4440"/>
              </a:lnSpc>
              <a:spcBef>
                <a:spcPts val="2800"/>
              </a:spcBef>
              <a:buClr>
                <a:schemeClr val="tx1"/>
              </a:buClr>
              <a:buSzPct val="100000"/>
              <a:buFont typeface="Wingdings" pitchFamily="2" charset="2"/>
              <a:buChar char="§"/>
            </a:pPr>
            <a:r>
              <a:rPr lang="de-DE" sz="3200" b="1" dirty="0">
                <a:solidFill>
                  <a:srgbClr val="0070C0"/>
                </a:solidFill>
                <a:latin typeface="Arial" panose="020B0604020202020204" pitchFamily="34" charset="0"/>
                <a:cs typeface="Arial" panose="020B0604020202020204" pitchFamily="34" charset="0"/>
              </a:rPr>
              <a:t>Evidenzbasierte Lösungsansätze </a:t>
            </a:r>
            <a:r>
              <a:rPr lang="de-DE" sz="3200" dirty="0">
                <a:latin typeface="Arial" panose="020B0604020202020204" pitchFamily="34" charset="0"/>
                <a:cs typeface="Arial" panose="020B0604020202020204" pitchFamily="34" charset="0"/>
              </a:rPr>
              <a:t>für die Praxis - wie kann das funktionieren ?</a:t>
            </a:r>
          </a:p>
        </p:txBody>
      </p:sp>
      <p:pic>
        <p:nvPicPr>
          <p:cNvPr id="5" name="Grafik 4">
            <a:extLst>
              <a:ext uri="{FF2B5EF4-FFF2-40B4-BE49-F238E27FC236}">
                <a16:creationId xmlns:a16="http://schemas.microsoft.com/office/drawing/2014/main" id="{A0076AC7-779F-9944-88B1-C9236AFCE0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122750">
            <a:off x="-160840" y="57064"/>
            <a:ext cx="3536054" cy="3034907"/>
          </a:xfrm>
          <a:prstGeom prst="rect">
            <a:avLst/>
          </a:prstGeom>
        </p:spPr>
      </p:pic>
    </p:spTree>
    <p:extLst>
      <p:ext uri="{BB962C8B-B14F-4D97-AF65-F5344CB8AC3E}">
        <p14:creationId xmlns:p14="http://schemas.microsoft.com/office/powerpoint/2010/main" val="40017791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 3" descr="UP_wallpapers_1600x1200_01.jpg">
            <a:extLst>
              <a:ext uri="{FF2B5EF4-FFF2-40B4-BE49-F238E27FC236}">
                <a16:creationId xmlns:a16="http://schemas.microsoft.com/office/drawing/2014/main" id="{E83A11B7-AF93-AA4C-B31E-44BDBAC48AF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42441"/>
            <a:ext cx="12192000" cy="8431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hteck 11">
            <a:extLst>
              <a:ext uri="{FF2B5EF4-FFF2-40B4-BE49-F238E27FC236}">
                <a16:creationId xmlns:a16="http://schemas.microsoft.com/office/drawing/2014/main" id="{A72EFAB0-9392-AF42-BE8D-B2BB9C98284A}"/>
              </a:ext>
            </a:extLst>
          </p:cNvPr>
          <p:cNvSpPr/>
          <p:nvPr/>
        </p:nvSpPr>
        <p:spPr>
          <a:xfrm>
            <a:off x="7356536" y="-542441"/>
            <a:ext cx="4225874" cy="2536501"/>
          </a:xfrm>
          <a:prstGeom prst="rect">
            <a:avLst/>
          </a:prstGeom>
          <a:solidFill>
            <a:srgbClr val="518FC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dirty="0">
              <a:solidFill>
                <a:srgbClr val="518FC9"/>
              </a:solidFill>
              <a:ea typeface="ＭＳ Ｐゴシック" charset="0"/>
              <a:cs typeface="ＭＳ Ｐゴシック" charset="0"/>
            </a:endParaRPr>
          </a:p>
        </p:txBody>
      </p:sp>
      <p:pic>
        <p:nvPicPr>
          <p:cNvPr id="13" name="Bild 1" descr="transparent-balloons-multi-color-clipart-3DeMsZ-clipart.png">
            <a:extLst>
              <a:ext uri="{FF2B5EF4-FFF2-40B4-BE49-F238E27FC236}">
                <a16:creationId xmlns:a16="http://schemas.microsoft.com/office/drawing/2014/main" id="{4FEF5A3A-19CD-3347-B68F-FA7A4BBD082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83445">
            <a:off x="4128658" y="661594"/>
            <a:ext cx="3525837" cy="511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uppierung 6">
            <a:extLst>
              <a:ext uri="{FF2B5EF4-FFF2-40B4-BE49-F238E27FC236}">
                <a16:creationId xmlns:a16="http://schemas.microsoft.com/office/drawing/2014/main" id="{9114137E-60BD-EE4A-979D-40739C395C4E}"/>
              </a:ext>
            </a:extLst>
          </p:cNvPr>
          <p:cNvGrpSpPr>
            <a:grpSpLocks/>
          </p:cNvGrpSpPr>
          <p:nvPr/>
        </p:nvGrpSpPr>
        <p:grpSpPr bwMode="auto">
          <a:xfrm>
            <a:off x="8223128" y="151154"/>
            <a:ext cx="3889375" cy="4192588"/>
            <a:chOff x="5371517" y="2675875"/>
            <a:chExt cx="3888432" cy="4192737"/>
          </a:xfrm>
        </p:grpSpPr>
        <p:pic>
          <p:nvPicPr>
            <p:cNvPr id="15" name="Bild 4" descr="balloon0.png">
              <a:extLst>
                <a:ext uri="{FF2B5EF4-FFF2-40B4-BE49-F238E27FC236}">
                  <a16:creationId xmlns:a16="http://schemas.microsoft.com/office/drawing/2014/main" id="{D7B46239-F90F-FE47-B2A0-EF21E38B2D8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119570">
              <a:off x="5371517" y="2675875"/>
              <a:ext cx="3888432" cy="419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hteck 15">
              <a:extLst>
                <a:ext uri="{FF2B5EF4-FFF2-40B4-BE49-F238E27FC236}">
                  <a16:creationId xmlns:a16="http://schemas.microsoft.com/office/drawing/2014/main" id="{2624D165-78B9-8C40-8A6B-FB2BD293FA2B}"/>
                </a:ext>
              </a:extLst>
            </p:cNvPr>
            <p:cNvSpPr/>
            <p:nvPr/>
          </p:nvSpPr>
          <p:spPr bwMode="auto">
            <a:xfrm rot="1596402">
              <a:off x="5453684" y="3907794"/>
              <a:ext cx="3283881" cy="1500259"/>
            </a:xfrm>
            <a:prstGeom prst="rect">
              <a:avLst/>
            </a:prstGeom>
            <a:noFill/>
          </p:spPr>
          <p:txBody>
            <a:bodyPr wrap="none">
              <a:prstTxWarp prst="textInflate">
                <a:avLst>
                  <a:gd name="adj" fmla="val 20000"/>
                </a:avLst>
              </a:prstTxWarp>
              <a:spAutoFit/>
            </a:bodyPr>
            <a:lstStyle/>
            <a:p>
              <a:pPr algn="ctr">
                <a:defRPr/>
              </a:pPr>
              <a:r>
                <a:rPr lang="de-AT" sz="2400" b="1" dirty="0">
                  <a:ln w="12700">
                    <a:solidFill>
                      <a:schemeClr val="tx2">
                        <a:satMod val="155000"/>
                      </a:schemeClr>
                    </a:solidFill>
                    <a:prstDash val="solid"/>
                  </a:ln>
                  <a:solidFill>
                    <a:srgbClr val="000000"/>
                  </a:solidFill>
                  <a:effectLst>
                    <a:outerShdw blurRad="41275" dist="20320" dir="1800000" algn="tl" rotWithShape="0">
                      <a:srgbClr val="000000">
                        <a:alpha val="40000"/>
                      </a:srgbClr>
                    </a:outerShdw>
                  </a:effectLst>
                  <a:latin typeface="Arial" charset="0"/>
                  <a:ea typeface="ＭＳ Ｐゴシック" charset="-128"/>
                </a:rPr>
                <a:t>Fragen ?</a:t>
              </a:r>
            </a:p>
          </p:txBody>
        </p:sp>
      </p:grpSp>
      <p:sp>
        <p:nvSpPr>
          <p:cNvPr id="17" name="Textfeld 16">
            <a:extLst>
              <a:ext uri="{FF2B5EF4-FFF2-40B4-BE49-F238E27FC236}">
                <a16:creationId xmlns:a16="http://schemas.microsoft.com/office/drawing/2014/main" id="{E58293AD-E0DB-0842-89A5-D7FFE0A6F9DC}"/>
              </a:ext>
            </a:extLst>
          </p:cNvPr>
          <p:cNvSpPr txBox="1"/>
          <p:nvPr/>
        </p:nvSpPr>
        <p:spPr>
          <a:xfrm>
            <a:off x="5772794" y="5574004"/>
            <a:ext cx="6182975" cy="1191545"/>
          </a:xfrm>
          <a:prstGeom prst="rect">
            <a:avLst/>
          </a:prstGeom>
          <a:noFill/>
        </p:spPr>
        <p:txBody>
          <a:bodyPr wrap="none" rtlCol="0">
            <a:spAutoFit/>
          </a:bodyPr>
          <a:lstStyle/>
          <a:p>
            <a:pPr algn="r">
              <a:lnSpc>
                <a:spcPts val="2220"/>
              </a:lnSpc>
            </a:pPr>
            <a:r>
              <a:rPr lang="de-AT" sz="1600" dirty="0">
                <a:solidFill>
                  <a:srgbClr val="0070C0"/>
                </a:solidFill>
              </a:rPr>
              <a:t>Univ. Prof. Dr. Regina Roller-Wirnsberger </a:t>
            </a:r>
          </a:p>
          <a:p>
            <a:pPr algn="r">
              <a:lnSpc>
                <a:spcPts val="2220"/>
              </a:lnSpc>
            </a:pPr>
            <a:r>
              <a:rPr lang="de-AT" sz="1600" dirty="0">
                <a:solidFill>
                  <a:srgbClr val="0070C0"/>
                </a:solidFill>
              </a:rPr>
              <a:t>Medizinische Universität Graz</a:t>
            </a:r>
          </a:p>
          <a:p>
            <a:pPr algn="r">
              <a:lnSpc>
                <a:spcPts val="2220"/>
              </a:lnSpc>
            </a:pPr>
            <a:r>
              <a:rPr lang="de-AT" sz="1600" dirty="0">
                <a:solidFill>
                  <a:srgbClr val="0070C0"/>
                </a:solidFill>
              </a:rPr>
              <a:t>Forschungseinheit für Altersmedizin und Lebenslange Gesundheit</a:t>
            </a:r>
          </a:p>
          <a:p>
            <a:pPr algn="r">
              <a:lnSpc>
                <a:spcPts val="2220"/>
              </a:lnSpc>
            </a:pPr>
            <a:r>
              <a:rPr lang="de-AT" sz="1400" dirty="0">
                <a:solidFill>
                  <a:srgbClr val="0070C0"/>
                </a:solidFill>
                <a:hlinkClick r:id="rId5">
                  <a:extLst>
                    <a:ext uri="{A12FA001-AC4F-418D-AE19-62706E023703}">
                      <ahyp:hlinkClr xmlns:ahyp="http://schemas.microsoft.com/office/drawing/2018/hyperlinkcolor" val="tx"/>
                    </a:ext>
                  </a:extLst>
                </a:hlinkClick>
              </a:rPr>
              <a:t>regina.roller-wirnsberger@medunigraz.at</a:t>
            </a:r>
            <a:endParaRPr lang="de-AT" sz="1400" dirty="0">
              <a:solidFill>
                <a:srgbClr val="0070C0"/>
              </a:solidFill>
            </a:endParaRPr>
          </a:p>
        </p:txBody>
      </p:sp>
    </p:spTree>
    <p:extLst>
      <p:ext uri="{BB962C8B-B14F-4D97-AF65-F5344CB8AC3E}">
        <p14:creationId xmlns:p14="http://schemas.microsoft.com/office/powerpoint/2010/main" val="17179085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6000"/>
                                        <p:tgtEl>
                                          <p:spTgt spid="14"/>
                                        </p:tgtEl>
                                      </p:cBhvr>
                                    </p:animEffect>
                                    <p:anim calcmode="lin" valueType="num">
                                      <p:cBhvr>
                                        <p:cTn id="8" dur="6000" fill="hold"/>
                                        <p:tgtEl>
                                          <p:spTgt spid="14"/>
                                        </p:tgtEl>
                                        <p:attrNameLst>
                                          <p:attrName>ppt_x</p:attrName>
                                        </p:attrNameLst>
                                      </p:cBhvr>
                                      <p:tavLst>
                                        <p:tav tm="0">
                                          <p:val>
                                            <p:strVal val="#ppt_x"/>
                                          </p:val>
                                        </p:tav>
                                        <p:tav tm="100000">
                                          <p:val>
                                            <p:strVal val="#ppt_x"/>
                                          </p:val>
                                        </p:tav>
                                      </p:tavLst>
                                    </p:anim>
                                    <p:anim calcmode="lin" valueType="num">
                                      <p:cBhvr>
                                        <p:cTn id="9" dur="6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6000"/>
                            </p:stCondLst>
                            <p:childTnLst>
                              <p:par>
                                <p:cTn id="11" presetID="53" presetClass="entr" presetSubtype="16"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2750" fill="hold"/>
                                        <p:tgtEl>
                                          <p:spTgt spid="17"/>
                                        </p:tgtEl>
                                        <p:attrNameLst>
                                          <p:attrName>ppt_w</p:attrName>
                                        </p:attrNameLst>
                                      </p:cBhvr>
                                      <p:tavLst>
                                        <p:tav tm="0">
                                          <p:val>
                                            <p:fltVal val="0"/>
                                          </p:val>
                                        </p:tav>
                                        <p:tav tm="100000">
                                          <p:val>
                                            <p:strVal val="#ppt_w"/>
                                          </p:val>
                                        </p:tav>
                                      </p:tavLst>
                                    </p:anim>
                                    <p:anim calcmode="lin" valueType="num">
                                      <p:cBhvr>
                                        <p:cTn id="14" dur="2750" fill="hold"/>
                                        <p:tgtEl>
                                          <p:spTgt spid="17"/>
                                        </p:tgtEl>
                                        <p:attrNameLst>
                                          <p:attrName>ppt_h</p:attrName>
                                        </p:attrNameLst>
                                      </p:cBhvr>
                                      <p:tavLst>
                                        <p:tav tm="0">
                                          <p:val>
                                            <p:fltVal val="0"/>
                                          </p:val>
                                        </p:tav>
                                        <p:tav tm="100000">
                                          <p:val>
                                            <p:strVal val="#ppt_h"/>
                                          </p:val>
                                        </p:tav>
                                      </p:tavLst>
                                    </p:anim>
                                    <p:animEffect transition="in" filter="fade">
                                      <p:cBhvr>
                                        <p:cTn id="15" dur="27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EF7559-86B7-A944-98FB-AAC6DA9C4F10}"/>
              </a:ext>
            </a:extLst>
          </p:cNvPr>
          <p:cNvSpPr>
            <a:spLocks noGrp="1"/>
          </p:cNvSpPr>
          <p:nvPr>
            <p:ph type="title"/>
          </p:nvPr>
        </p:nvSpPr>
        <p:spPr>
          <a:xfrm>
            <a:off x="541408" y="745067"/>
            <a:ext cx="8596668" cy="911929"/>
          </a:xfrm>
        </p:spPr>
        <p:txBody>
          <a:bodyPr/>
          <a:lstStyle/>
          <a:p>
            <a:r>
              <a:rPr lang="de-DE" dirty="0"/>
              <a:t>Der “chronische“ Patient ...</a:t>
            </a:r>
          </a:p>
        </p:txBody>
      </p:sp>
      <p:sp>
        <p:nvSpPr>
          <p:cNvPr id="3" name="Inhaltsplatzhalter 2">
            <a:extLst>
              <a:ext uri="{FF2B5EF4-FFF2-40B4-BE49-F238E27FC236}">
                <a16:creationId xmlns:a16="http://schemas.microsoft.com/office/drawing/2014/main" id="{3B8E0988-E3EA-FF4E-8E48-976E66EF3395}"/>
              </a:ext>
            </a:extLst>
          </p:cNvPr>
          <p:cNvSpPr>
            <a:spLocks noGrp="1"/>
          </p:cNvSpPr>
          <p:nvPr>
            <p:ph idx="1"/>
          </p:nvPr>
        </p:nvSpPr>
        <p:spPr>
          <a:xfrm>
            <a:off x="541408" y="1778001"/>
            <a:ext cx="9889525" cy="5080000"/>
          </a:xfrm>
        </p:spPr>
        <p:txBody>
          <a:bodyPr>
            <a:normAutofit fontScale="92500"/>
          </a:bodyPr>
          <a:lstStyle/>
          <a:p>
            <a:pPr>
              <a:lnSpc>
                <a:spcPts val="3820"/>
              </a:lnSpc>
              <a:buClr>
                <a:schemeClr val="tx1"/>
              </a:buClr>
              <a:buSzPct val="100000"/>
              <a:buFont typeface="Wingdings" pitchFamily="2" charset="2"/>
              <a:buChar char="§"/>
            </a:pPr>
            <a:r>
              <a:rPr lang="de-DE" i="1" dirty="0">
                <a:latin typeface="Arial" panose="020B0604020202020204" pitchFamily="34" charset="0"/>
                <a:cs typeface="Arial" panose="020B0604020202020204" pitchFamily="34" charset="0"/>
              </a:rPr>
              <a:t>Vorbestehende lange andauernde Erkrankung(en)</a:t>
            </a:r>
          </a:p>
          <a:p>
            <a:pPr>
              <a:lnSpc>
                <a:spcPts val="3820"/>
              </a:lnSpc>
              <a:buClr>
                <a:schemeClr val="tx1"/>
              </a:buClr>
              <a:buSzPct val="100000"/>
              <a:buFont typeface="Wingdings" pitchFamily="2" charset="2"/>
              <a:buChar char="§"/>
            </a:pPr>
            <a:r>
              <a:rPr lang="de-AT" i="1" dirty="0">
                <a:latin typeface="Arial" panose="020B0604020202020204" pitchFamily="34" charset="0"/>
                <a:cs typeface="Arial" panose="020B0604020202020204" pitchFamily="34" charset="0"/>
              </a:rPr>
              <a:t>Ursachen: Kombination aus genetischen, physiologischen, umgebungsbedingten und Verhaltens-assoziierten Faktoren.</a:t>
            </a:r>
          </a:p>
          <a:p>
            <a:pPr>
              <a:lnSpc>
                <a:spcPts val="3820"/>
              </a:lnSpc>
              <a:buClr>
                <a:schemeClr val="tx1"/>
              </a:buClr>
              <a:buSzPct val="100000"/>
              <a:buFont typeface="Wingdings" pitchFamily="2" charset="2"/>
              <a:buChar char="§"/>
            </a:pPr>
            <a:r>
              <a:rPr lang="de-DE" i="1" dirty="0">
                <a:latin typeface="Arial" panose="020B0604020202020204" pitchFamily="34" charset="0"/>
                <a:cs typeface="Arial" panose="020B0604020202020204" pitchFamily="34" charset="0"/>
              </a:rPr>
              <a:t>Häufigste chronische Erkrankungen: </a:t>
            </a:r>
            <a:r>
              <a:rPr lang="de-AT" i="1" dirty="0">
                <a:latin typeface="Arial" panose="020B0604020202020204" pitchFamily="34" charset="0"/>
                <a:cs typeface="Arial" panose="020B0604020202020204" pitchFamily="34" charset="0"/>
              </a:rPr>
              <a:t>kardiovaskuläre Erkrankungen (17,9 Mill. Todesfälle), maligne Erkrankungen (9,0 Mill. Todesfälle), pulmonale Erkrankungen (3,9 Mill. Todesfälle), Diabetes mellitus (1,6 Mill. Todesfälle).</a:t>
            </a:r>
          </a:p>
          <a:p>
            <a:pPr marL="0" indent="0">
              <a:buNone/>
            </a:pPr>
            <a:endParaRPr lang="de-DE" dirty="0"/>
          </a:p>
          <a:p>
            <a:pPr marL="0" indent="0" algn="ctr">
              <a:buNone/>
            </a:pPr>
            <a:r>
              <a:rPr lang="de-DE" b="1" dirty="0"/>
              <a:t>Unbehandelt Übergang in Behinderungen des täglichen Lebens</a:t>
            </a:r>
          </a:p>
        </p:txBody>
      </p:sp>
    </p:spTree>
    <p:extLst>
      <p:ext uri="{BB962C8B-B14F-4D97-AF65-F5344CB8AC3E}">
        <p14:creationId xmlns:p14="http://schemas.microsoft.com/office/powerpoint/2010/main" val="9073847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AF93D5-3995-6A4D-918C-E5959CA7DDE3}"/>
              </a:ext>
            </a:extLst>
          </p:cNvPr>
          <p:cNvSpPr>
            <a:spLocks noGrp="1"/>
          </p:cNvSpPr>
          <p:nvPr>
            <p:ph type="title"/>
          </p:nvPr>
        </p:nvSpPr>
        <p:spPr>
          <a:xfrm>
            <a:off x="2591934" y="2237404"/>
            <a:ext cx="8596668" cy="911929"/>
          </a:xfrm>
        </p:spPr>
        <p:txBody>
          <a:bodyPr/>
          <a:lstStyle/>
          <a:p>
            <a:r>
              <a:rPr lang="de-DE" b="1" dirty="0"/>
              <a:t>78 Jahre </a:t>
            </a:r>
            <a:r>
              <a:rPr lang="de-DE" dirty="0"/>
              <a:t>...</a:t>
            </a:r>
          </a:p>
        </p:txBody>
      </p:sp>
      <p:sp>
        <p:nvSpPr>
          <p:cNvPr id="6" name="Textfeld 5">
            <a:extLst>
              <a:ext uri="{FF2B5EF4-FFF2-40B4-BE49-F238E27FC236}">
                <a16:creationId xmlns:a16="http://schemas.microsoft.com/office/drawing/2014/main" id="{9DB5B14E-B475-5A4C-9C73-A11589EFB76D}"/>
              </a:ext>
            </a:extLst>
          </p:cNvPr>
          <p:cNvSpPr txBox="1"/>
          <p:nvPr/>
        </p:nvSpPr>
        <p:spPr>
          <a:xfrm>
            <a:off x="1186357" y="3220753"/>
            <a:ext cx="9430842" cy="3212226"/>
          </a:xfrm>
          <a:prstGeom prst="rect">
            <a:avLst/>
          </a:prstGeom>
          <a:noFill/>
        </p:spPr>
        <p:txBody>
          <a:bodyPr wrap="square" rtlCol="0">
            <a:spAutoFit/>
          </a:bodyPr>
          <a:lstStyle/>
          <a:p>
            <a:pPr marL="457200" indent="-457200">
              <a:lnSpc>
                <a:spcPts val="4040"/>
              </a:lnSpc>
              <a:spcBef>
                <a:spcPts val="600"/>
              </a:spcBef>
              <a:buFont typeface="Wingdings" pitchFamily="2" charset="2"/>
              <a:buChar char="§"/>
            </a:pPr>
            <a:r>
              <a:rPr lang="de-DE" sz="3200" b="1" dirty="0">
                <a:latin typeface="Arial" panose="020B0604020202020204" pitchFamily="34" charset="0"/>
                <a:cs typeface="Arial" panose="020B0604020202020204" pitchFamily="34" charset="0"/>
              </a:rPr>
              <a:t>Chronische Erkrankungen</a:t>
            </a:r>
            <a:r>
              <a:rPr lang="de-DE" sz="3200" dirty="0">
                <a:latin typeface="Arial" panose="020B0604020202020204" pitchFamily="34" charset="0"/>
                <a:cs typeface="Arial" panose="020B0604020202020204" pitchFamily="34" charset="0"/>
              </a:rPr>
              <a:t>: Diabetes mellitus, arterielle Hypertonie, vorbekannte Osteoporose, Chronisch obstruktive Atemwegserkrankung (COPD), chronische Rückenschmerzen</a:t>
            </a:r>
          </a:p>
          <a:p>
            <a:pPr marL="457200" indent="-457200">
              <a:lnSpc>
                <a:spcPts val="4040"/>
              </a:lnSpc>
              <a:spcBef>
                <a:spcPts val="600"/>
              </a:spcBef>
              <a:buFont typeface="Wingdings" pitchFamily="2" charset="2"/>
              <a:buChar char="§"/>
            </a:pPr>
            <a:r>
              <a:rPr lang="de-DE" sz="3200" b="1" dirty="0">
                <a:latin typeface="Arial" panose="020B0604020202020204" pitchFamily="34" charset="0"/>
                <a:cs typeface="Arial" panose="020B0604020202020204" pitchFamily="34" charset="0"/>
              </a:rPr>
              <a:t>Medikation</a:t>
            </a:r>
            <a:r>
              <a:rPr lang="de-DE" sz="3200" dirty="0">
                <a:latin typeface="Arial" panose="020B0604020202020204" pitchFamily="34" charset="0"/>
                <a:cs typeface="Arial" panose="020B0604020202020204" pitchFamily="34" charset="0"/>
              </a:rPr>
              <a:t>: 8 permanente Medikationen, 3 Bedarfsmedikationen</a:t>
            </a:r>
          </a:p>
        </p:txBody>
      </p:sp>
      <p:grpSp>
        <p:nvGrpSpPr>
          <p:cNvPr id="7" name="Gruppieren 6">
            <a:extLst>
              <a:ext uri="{FF2B5EF4-FFF2-40B4-BE49-F238E27FC236}">
                <a16:creationId xmlns:a16="http://schemas.microsoft.com/office/drawing/2014/main" id="{A5B3104F-7422-9247-AA3C-419BD5B452E2}"/>
              </a:ext>
            </a:extLst>
          </p:cNvPr>
          <p:cNvGrpSpPr/>
          <p:nvPr/>
        </p:nvGrpSpPr>
        <p:grpSpPr>
          <a:xfrm>
            <a:off x="188464" y="271212"/>
            <a:ext cx="2436202" cy="2559959"/>
            <a:chOff x="9936114" y="395293"/>
            <a:chExt cx="1813961" cy="1813961"/>
          </a:xfrm>
        </p:grpSpPr>
        <p:sp>
          <p:nvSpPr>
            <p:cNvPr id="8" name="Ellipse 33">
              <a:extLst>
                <a:ext uri="{FF2B5EF4-FFF2-40B4-BE49-F238E27FC236}">
                  <a16:creationId xmlns:a16="http://schemas.microsoft.com/office/drawing/2014/main" id="{EAAA4783-9CFE-A64A-90C0-5B1A9F15EAE4}"/>
                </a:ext>
              </a:extLst>
            </p:cNvPr>
            <p:cNvSpPr/>
            <p:nvPr/>
          </p:nvSpPr>
          <p:spPr>
            <a:xfrm>
              <a:off x="9936114" y="395293"/>
              <a:ext cx="1813961" cy="1813961"/>
            </a:xfrm>
            <a:prstGeom prst="ellipse">
              <a:avLst/>
            </a:prstGeom>
          </p:spPr>
          <p:style>
            <a:lnRef idx="2">
              <a:schemeClr val="dk1"/>
            </a:lnRef>
            <a:fillRef idx="1">
              <a:schemeClr val="lt1"/>
            </a:fillRef>
            <a:effectRef idx="0">
              <a:schemeClr val="dk1"/>
            </a:effectRef>
            <a:fontRef idx="minor">
              <a:schemeClr val="dk1"/>
            </a:fontRef>
          </p:style>
        </p:sp>
        <p:sp>
          <p:nvSpPr>
            <p:cNvPr id="9" name="Textfeld 8">
              <a:extLst>
                <a:ext uri="{FF2B5EF4-FFF2-40B4-BE49-F238E27FC236}">
                  <a16:creationId xmlns:a16="http://schemas.microsoft.com/office/drawing/2014/main" id="{2DDEAAAF-46C4-BE46-99BB-22C0AAF83BC5}"/>
                </a:ext>
              </a:extLst>
            </p:cNvPr>
            <p:cNvSpPr txBox="1"/>
            <p:nvPr/>
          </p:nvSpPr>
          <p:spPr>
            <a:xfrm>
              <a:off x="10400486" y="1849904"/>
              <a:ext cx="885217" cy="261705"/>
            </a:xfrm>
            <a:prstGeom prst="rect">
              <a:avLst/>
            </a:prstGeom>
            <a:noFill/>
          </p:spPr>
          <p:txBody>
            <a:bodyPr wrap="square" rtlCol="0">
              <a:spAutoFit/>
            </a:bodyPr>
            <a:lstStyle/>
            <a:p>
              <a:pPr algn="ctr"/>
              <a:r>
                <a:rPr lang="de-DE" dirty="0">
                  <a:latin typeface="Arial" panose="020B0604020202020204" pitchFamily="34" charset="0"/>
                  <a:cs typeface="Arial" panose="020B0604020202020204" pitchFamily="34" charset="0"/>
                </a:rPr>
                <a:t>Mathilde</a:t>
              </a:r>
              <a:endParaRPr lang="de-AT" dirty="0">
                <a:latin typeface="Arial" panose="020B0604020202020204" pitchFamily="34" charset="0"/>
                <a:cs typeface="Arial" panose="020B0604020202020204" pitchFamily="34" charset="0"/>
              </a:endParaRPr>
            </a:p>
          </p:txBody>
        </p:sp>
        <p:pic>
          <p:nvPicPr>
            <p:cNvPr id="10" name="Grafik 9" descr="alte frau kostenlos Icon">
              <a:extLst>
                <a:ext uri="{FF2B5EF4-FFF2-40B4-BE49-F238E27FC236}">
                  <a16:creationId xmlns:a16="http://schemas.microsoft.com/office/drawing/2014/main" id="{65E4BA7B-296B-F640-A5F5-C3B717E161D4}"/>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49044" y="635567"/>
              <a:ext cx="1163729" cy="1163729"/>
            </a:xfrm>
            <a:prstGeom prst="rect">
              <a:avLst/>
            </a:prstGeom>
            <a:noFill/>
            <a:ln>
              <a:noFill/>
            </a:ln>
          </p:spPr>
        </p:pic>
      </p:grpSp>
    </p:spTree>
    <p:extLst>
      <p:ext uri="{BB962C8B-B14F-4D97-AF65-F5344CB8AC3E}">
        <p14:creationId xmlns:p14="http://schemas.microsoft.com/office/powerpoint/2010/main" val="2906816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2A6853-2270-554B-8BC7-143D427C8646}"/>
              </a:ext>
            </a:extLst>
          </p:cNvPr>
          <p:cNvSpPr>
            <a:spLocks noGrp="1"/>
          </p:cNvSpPr>
          <p:nvPr>
            <p:ph type="title"/>
          </p:nvPr>
        </p:nvSpPr>
        <p:spPr>
          <a:xfrm>
            <a:off x="558799" y="762000"/>
            <a:ext cx="8596668" cy="911929"/>
          </a:xfrm>
        </p:spPr>
        <p:txBody>
          <a:bodyPr>
            <a:normAutofit/>
          </a:bodyPr>
          <a:lstStyle/>
          <a:p>
            <a:r>
              <a:rPr lang="de-DE" sz="3800" dirty="0"/>
              <a:t>Was ist das Behandlungsziel ?</a:t>
            </a:r>
          </a:p>
        </p:txBody>
      </p:sp>
      <p:sp>
        <p:nvSpPr>
          <p:cNvPr id="3" name="Inhaltsplatzhalter 2">
            <a:extLst>
              <a:ext uri="{FF2B5EF4-FFF2-40B4-BE49-F238E27FC236}">
                <a16:creationId xmlns:a16="http://schemas.microsoft.com/office/drawing/2014/main" id="{5E434297-7E7E-7A4B-8444-3B55165ECF2E}"/>
              </a:ext>
            </a:extLst>
          </p:cNvPr>
          <p:cNvSpPr>
            <a:spLocks noGrp="1"/>
          </p:cNvSpPr>
          <p:nvPr>
            <p:ph idx="1"/>
          </p:nvPr>
        </p:nvSpPr>
        <p:spPr>
          <a:xfrm>
            <a:off x="795865" y="1822852"/>
            <a:ext cx="9787467" cy="4730349"/>
          </a:xfrm>
        </p:spPr>
        <p:txBody>
          <a:bodyPr>
            <a:normAutofit/>
          </a:bodyPr>
          <a:lstStyle/>
          <a:p>
            <a:pPr>
              <a:buClr>
                <a:schemeClr val="tx1"/>
              </a:buClr>
              <a:buSzPct val="100000"/>
              <a:buFont typeface="Wingdings" pitchFamily="2" charset="2"/>
              <a:buChar char="§"/>
            </a:pPr>
            <a:r>
              <a:rPr lang="de-DE" b="1" dirty="0"/>
              <a:t>Diabetes mellitus </a:t>
            </a:r>
            <a:r>
              <a:rPr lang="de-DE" sz="2400" dirty="0"/>
              <a:t>(https://</a:t>
            </a:r>
            <a:r>
              <a:rPr lang="de-DE" sz="2400" dirty="0" err="1"/>
              <a:t>www.oedg.at</a:t>
            </a:r>
            <a:r>
              <a:rPr lang="de-DE" sz="2400" dirty="0"/>
              <a:t>/</a:t>
            </a:r>
            <a:r>
              <a:rPr lang="de-DE" sz="2400" dirty="0" err="1"/>
              <a:t>oedg_leitlinien.html</a:t>
            </a:r>
            <a:r>
              <a:rPr lang="de-DE" sz="2400" dirty="0"/>
              <a:t>) </a:t>
            </a:r>
            <a:endParaRPr lang="de-DE" dirty="0"/>
          </a:p>
          <a:p>
            <a:pPr>
              <a:buClr>
                <a:schemeClr val="tx1"/>
              </a:buClr>
              <a:buSzPct val="100000"/>
              <a:buFont typeface="Wingdings" pitchFamily="2" charset="2"/>
              <a:buChar char="§"/>
            </a:pPr>
            <a:r>
              <a:rPr lang="de-DE" b="1" dirty="0"/>
              <a:t>Arterielle Hypertonie </a:t>
            </a:r>
            <a:r>
              <a:rPr lang="de-DE" sz="2400" dirty="0"/>
              <a:t>(https://</a:t>
            </a:r>
            <a:r>
              <a:rPr lang="de-DE" sz="2400" dirty="0" err="1"/>
              <a:t>www.hochdruckliga.at</a:t>
            </a:r>
            <a:r>
              <a:rPr lang="de-DE" sz="2400" dirty="0"/>
              <a:t>/</a:t>
            </a:r>
            <a:r>
              <a:rPr lang="de-DE" sz="2400" dirty="0" err="1"/>
              <a:t>aerzte</a:t>
            </a:r>
            <a:r>
              <a:rPr lang="de-DE" sz="2400" dirty="0"/>
              <a:t>/</a:t>
            </a:r>
            <a:r>
              <a:rPr lang="de-DE" sz="2400" dirty="0" err="1"/>
              <a:t>guidelines</a:t>
            </a:r>
            <a:r>
              <a:rPr lang="de-DE" sz="2400" dirty="0"/>
              <a:t>/)</a:t>
            </a:r>
            <a:endParaRPr lang="de-DE" dirty="0"/>
          </a:p>
          <a:p>
            <a:pPr>
              <a:buClr>
                <a:schemeClr val="tx1"/>
              </a:buClr>
              <a:buSzPct val="100000"/>
              <a:buFont typeface="Wingdings" pitchFamily="2" charset="2"/>
              <a:buChar char="§"/>
            </a:pPr>
            <a:r>
              <a:rPr lang="de-DE" b="1" dirty="0"/>
              <a:t>Osteoporose</a:t>
            </a:r>
            <a:r>
              <a:rPr lang="de-DE" dirty="0"/>
              <a:t> </a:t>
            </a:r>
            <a:r>
              <a:rPr lang="de-DE" sz="2400" dirty="0"/>
              <a:t>(https://</a:t>
            </a:r>
            <a:r>
              <a:rPr lang="de-DE" sz="2400" dirty="0" err="1"/>
              <a:t>www.oegkm.at</a:t>
            </a:r>
            <a:r>
              <a:rPr lang="de-DE" sz="2400" dirty="0"/>
              <a:t>/</a:t>
            </a:r>
            <a:r>
              <a:rPr lang="de-DE" sz="2400" dirty="0" err="1"/>
              <a:t>publikationen</a:t>
            </a:r>
            <a:r>
              <a:rPr lang="de-DE" sz="2400" dirty="0"/>
              <a:t>/)</a:t>
            </a:r>
            <a:endParaRPr lang="de-DE" dirty="0"/>
          </a:p>
          <a:p>
            <a:pPr>
              <a:buClr>
                <a:schemeClr val="tx1"/>
              </a:buClr>
              <a:buSzPct val="100000"/>
              <a:buFont typeface="Wingdings" pitchFamily="2" charset="2"/>
              <a:buChar char="§"/>
            </a:pPr>
            <a:r>
              <a:rPr lang="de-DE" b="1" dirty="0"/>
              <a:t>Chronisch obstruktive Atemwegserkrankung </a:t>
            </a:r>
            <a:r>
              <a:rPr lang="de-DE" dirty="0"/>
              <a:t>(COPD) </a:t>
            </a:r>
            <a:r>
              <a:rPr lang="de-DE" sz="2400" dirty="0"/>
              <a:t>(https://</a:t>
            </a:r>
            <a:r>
              <a:rPr lang="de-DE" sz="2400" dirty="0" err="1"/>
              <a:t>www.awmf.org</a:t>
            </a:r>
            <a:r>
              <a:rPr lang="de-DE" sz="2400" dirty="0"/>
              <a:t>/</a:t>
            </a:r>
            <a:r>
              <a:rPr lang="de-DE" sz="2400" dirty="0" err="1"/>
              <a:t>leitlinien</a:t>
            </a:r>
            <a:r>
              <a:rPr lang="de-DE" sz="2400" dirty="0"/>
              <a:t>/</a:t>
            </a:r>
            <a:r>
              <a:rPr lang="de-DE" sz="2400" dirty="0" err="1"/>
              <a:t>detail</a:t>
            </a:r>
            <a:r>
              <a:rPr lang="de-DE" sz="2400" dirty="0"/>
              <a:t>/</a:t>
            </a:r>
            <a:r>
              <a:rPr lang="de-DE" sz="2400" dirty="0" err="1"/>
              <a:t>ll</a:t>
            </a:r>
            <a:r>
              <a:rPr lang="de-DE" sz="2400" dirty="0"/>
              <a:t>/020-006.html)</a:t>
            </a:r>
          </a:p>
          <a:p>
            <a:pPr>
              <a:buClr>
                <a:schemeClr val="tx1"/>
              </a:buClr>
              <a:buSzPct val="100000"/>
              <a:buFont typeface="Wingdings" pitchFamily="2" charset="2"/>
              <a:buChar char="§"/>
            </a:pPr>
            <a:r>
              <a:rPr lang="de-DE" b="1" dirty="0"/>
              <a:t>Chronische Rückenschmerzen </a:t>
            </a:r>
            <a:r>
              <a:rPr lang="de-DE" sz="2400" dirty="0"/>
              <a:t>(https://</a:t>
            </a:r>
            <a:r>
              <a:rPr lang="de-DE" sz="2400" dirty="0" err="1"/>
              <a:t>www.sozialministerium.at</a:t>
            </a:r>
            <a:r>
              <a:rPr lang="de-DE" sz="2400" dirty="0"/>
              <a:t>/Themen/Gesundheit/Gesundheitssystem/Gesundheitssystem-und-</a:t>
            </a:r>
            <a:r>
              <a:rPr lang="de-DE" sz="2400" dirty="0" err="1"/>
              <a:t>Qualitaetssicherung</a:t>
            </a:r>
            <a:r>
              <a:rPr lang="de-DE" sz="2400" dirty="0"/>
              <a:t>/ </a:t>
            </a:r>
            <a:r>
              <a:rPr lang="de-DE" sz="2400" dirty="0" err="1"/>
              <a:t>Qualitaetsstandards</a:t>
            </a:r>
            <a:r>
              <a:rPr lang="de-DE" sz="2400" dirty="0"/>
              <a:t>/Leitlinie-Kreuzschmerz-2018.html)</a:t>
            </a:r>
            <a:endParaRPr lang="de-DE" dirty="0"/>
          </a:p>
        </p:txBody>
      </p:sp>
    </p:spTree>
    <p:extLst>
      <p:ext uri="{BB962C8B-B14F-4D97-AF65-F5344CB8AC3E}">
        <p14:creationId xmlns:p14="http://schemas.microsoft.com/office/powerpoint/2010/main" val="35142307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1A2E41-F18C-0746-8DAE-39D22FAF174A}"/>
              </a:ext>
            </a:extLst>
          </p:cNvPr>
          <p:cNvSpPr>
            <a:spLocks noGrp="1"/>
          </p:cNvSpPr>
          <p:nvPr>
            <p:ph type="title"/>
          </p:nvPr>
        </p:nvSpPr>
        <p:spPr>
          <a:xfrm>
            <a:off x="711201" y="832205"/>
            <a:ext cx="8596668" cy="911929"/>
          </a:xfrm>
        </p:spPr>
        <p:txBody>
          <a:bodyPr/>
          <a:lstStyle/>
          <a:p>
            <a:r>
              <a:rPr lang="de-DE" dirty="0" err="1"/>
              <a:t>Mathilde‘s</a:t>
            </a:r>
            <a:r>
              <a:rPr lang="de-DE" dirty="0"/>
              <a:t> Realität ...</a:t>
            </a:r>
          </a:p>
        </p:txBody>
      </p:sp>
      <p:sp>
        <p:nvSpPr>
          <p:cNvPr id="3" name="Inhaltsplatzhalter 2">
            <a:extLst>
              <a:ext uri="{FF2B5EF4-FFF2-40B4-BE49-F238E27FC236}">
                <a16:creationId xmlns:a16="http://schemas.microsoft.com/office/drawing/2014/main" id="{53106A23-D7A2-DC48-BADC-22F1341A5D4D}"/>
              </a:ext>
            </a:extLst>
          </p:cNvPr>
          <p:cNvSpPr>
            <a:spLocks noGrp="1"/>
          </p:cNvSpPr>
          <p:nvPr>
            <p:ph idx="1"/>
          </p:nvPr>
        </p:nvSpPr>
        <p:spPr>
          <a:xfrm>
            <a:off x="829734" y="1744134"/>
            <a:ext cx="9533466" cy="4910666"/>
          </a:xfrm>
        </p:spPr>
        <p:txBody>
          <a:bodyPr>
            <a:normAutofit/>
          </a:bodyPr>
          <a:lstStyle/>
          <a:p>
            <a:pPr marL="457200" indent="-457200">
              <a:lnSpc>
                <a:spcPts val="3520"/>
              </a:lnSpc>
              <a:buClr>
                <a:schemeClr val="tx1"/>
              </a:buClr>
              <a:buFont typeface="Abadi MT Condensed Extra Bold" panose="020B0306030101010103" pitchFamily="34" charset="77"/>
              <a:buChar char="…"/>
            </a:pPr>
            <a:r>
              <a:rPr lang="de-DE" b="1" dirty="0">
                <a:latin typeface="Arial" panose="020B0604020202020204" pitchFamily="34" charset="0"/>
                <a:cs typeface="Arial" panose="020B0604020202020204" pitchFamily="34" charset="0"/>
              </a:rPr>
              <a:t>Sozialanamnese: </a:t>
            </a:r>
            <a:r>
              <a:rPr lang="de-DE" sz="2600" i="1" dirty="0">
                <a:latin typeface="Arial" panose="020B0604020202020204" pitchFamily="34" charset="0"/>
                <a:cs typeface="Arial" panose="020B0604020202020204" pitchFamily="34" charset="0"/>
              </a:rPr>
              <a:t>Witwe seit Jahren, lebt alleine in Wien in einem Altbau ohne Lift, 3 erwachsene Kinder</a:t>
            </a:r>
          </a:p>
          <a:p>
            <a:pPr marL="457200" indent="-457200">
              <a:lnSpc>
                <a:spcPts val="3520"/>
              </a:lnSpc>
              <a:buClr>
                <a:schemeClr val="tx1"/>
              </a:buClr>
              <a:buFont typeface="Abadi MT Condensed Extra Bold" panose="020B0306030101010103" pitchFamily="34" charset="77"/>
              <a:buChar char="…"/>
            </a:pPr>
            <a:r>
              <a:rPr lang="de-DE" b="1" dirty="0">
                <a:latin typeface="Arial" panose="020B0604020202020204" pitchFamily="34" charset="0"/>
                <a:cs typeface="Arial" panose="020B0604020202020204" pitchFamily="34" charset="0"/>
              </a:rPr>
              <a:t>Funktioneller Status: </a:t>
            </a:r>
            <a:r>
              <a:rPr lang="de-DE" sz="2600" i="1" dirty="0">
                <a:latin typeface="Arial" panose="020B0604020202020204" pitchFamily="34" charset="0"/>
                <a:cs typeface="Arial" panose="020B0604020202020204" pitchFamily="34" charset="0"/>
              </a:rPr>
              <a:t>körperlich wenig aktiv, sitzt in der Wohnung, ist gezwungen zur Erhaltung der lebens-notwendigen Besorgungen außer Haus zu gehen. </a:t>
            </a:r>
          </a:p>
          <a:p>
            <a:pPr marL="457200" indent="-457200">
              <a:lnSpc>
                <a:spcPts val="3520"/>
              </a:lnSpc>
              <a:buClr>
                <a:schemeClr val="tx1"/>
              </a:buClr>
              <a:buFont typeface="Abadi MT Condensed Extra Bold" panose="020B0306030101010103" pitchFamily="34" charset="77"/>
              <a:buChar char="…"/>
            </a:pPr>
            <a:r>
              <a:rPr lang="de-DE" b="1" dirty="0">
                <a:latin typeface="Arial" panose="020B0604020202020204" pitchFamily="34" charset="0"/>
                <a:cs typeface="Arial" panose="020B0604020202020204" pitchFamily="34" charset="0"/>
              </a:rPr>
              <a:t>Soziale Versorgung: </a:t>
            </a:r>
            <a:r>
              <a:rPr lang="de-DE" sz="2600" i="1" dirty="0">
                <a:latin typeface="Arial" panose="020B0604020202020204" pitchFamily="34" charset="0"/>
                <a:cs typeface="Arial" panose="020B0604020202020204" pitchFamily="34" charset="0"/>
              </a:rPr>
              <a:t>Töchter kümmern sich um Mathilde (beide berufstätig), Sohn lebt in Deutschland, Haushaltshilfe 1x wöchentlich, kaum mehr soziale Anbindung an Freunde.</a:t>
            </a:r>
          </a:p>
          <a:p>
            <a:pPr marL="0" indent="0">
              <a:lnSpc>
                <a:spcPts val="2020"/>
              </a:lnSpc>
              <a:buClr>
                <a:schemeClr val="tx1"/>
              </a:buClr>
              <a:buNone/>
            </a:pPr>
            <a:r>
              <a:rPr lang="de-DE" sz="2600" i="1" dirty="0">
                <a:latin typeface="Arial" panose="020B0604020202020204" pitchFamily="34" charset="0"/>
                <a:cs typeface="Arial" panose="020B0604020202020204" pitchFamily="34" charset="0"/>
              </a:rPr>
              <a:t>  </a:t>
            </a:r>
          </a:p>
          <a:p>
            <a:pPr marL="0" indent="0" algn="ctr">
              <a:buNone/>
            </a:pPr>
            <a:r>
              <a:rPr lang="de-DE" b="1" dirty="0">
                <a:latin typeface="Arial" panose="020B0604020202020204" pitchFamily="34" charset="0"/>
                <a:cs typeface="Arial" panose="020B0604020202020204" pitchFamily="34" charset="0"/>
              </a:rPr>
              <a:t>                                      </a:t>
            </a:r>
            <a:r>
              <a:rPr lang="de-DE" b="1" dirty="0">
                <a:solidFill>
                  <a:schemeClr val="accent5"/>
                </a:solidFill>
                <a:latin typeface="Arial" panose="020B0604020202020204" pitchFamily="34" charset="0"/>
                <a:cs typeface="Arial" panose="020B0604020202020204" pitchFamily="34" charset="0"/>
              </a:rPr>
              <a:t> ... und was möchte Mathilde ?</a:t>
            </a:r>
            <a:endParaRPr lang="de-DE" dirty="0">
              <a:solidFill>
                <a:schemeClr val="accent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95059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fik 21">
            <a:extLst>
              <a:ext uri="{FF2B5EF4-FFF2-40B4-BE49-F238E27FC236}">
                <a16:creationId xmlns:a16="http://schemas.microsoft.com/office/drawing/2014/main" id="{F9706960-41B1-454E-A35B-9B8F643E91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18150" y="2261614"/>
            <a:ext cx="2681861" cy="2681861"/>
          </a:xfrm>
          <a:prstGeom prst="rect">
            <a:avLst/>
          </a:prstGeom>
        </p:spPr>
      </p:pic>
      <p:sp>
        <p:nvSpPr>
          <p:cNvPr id="2" name="Titel 1">
            <a:extLst>
              <a:ext uri="{FF2B5EF4-FFF2-40B4-BE49-F238E27FC236}">
                <a16:creationId xmlns:a16="http://schemas.microsoft.com/office/drawing/2014/main" id="{A6707AD9-D283-0745-A91F-E74B0D784F95}"/>
              </a:ext>
            </a:extLst>
          </p:cNvPr>
          <p:cNvSpPr>
            <a:spLocks noGrp="1"/>
          </p:cNvSpPr>
          <p:nvPr>
            <p:ph type="title"/>
          </p:nvPr>
        </p:nvSpPr>
        <p:spPr>
          <a:xfrm>
            <a:off x="362224" y="408684"/>
            <a:ext cx="10072687" cy="607190"/>
          </a:xfrm>
        </p:spPr>
        <p:txBody>
          <a:bodyPr>
            <a:normAutofit/>
          </a:bodyPr>
          <a:lstStyle/>
          <a:p>
            <a:r>
              <a:rPr lang="de-DE" sz="2400" dirty="0"/>
              <a:t>Der Einstieg in die personenzentrierte Versorgung ...</a:t>
            </a:r>
          </a:p>
        </p:txBody>
      </p:sp>
      <p:sp>
        <p:nvSpPr>
          <p:cNvPr id="19" name="Textfeld 18">
            <a:extLst>
              <a:ext uri="{FF2B5EF4-FFF2-40B4-BE49-F238E27FC236}">
                <a16:creationId xmlns:a16="http://schemas.microsoft.com/office/drawing/2014/main" id="{3A1759BA-0F94-5541-8CDE-528D9D32462D}"/>
              </a:ext>
            </a:extLst>
          </p:cNvPr>
          <p:cNvSpPr txBox="1"/>
          <p:nvPr/>
        </p:nvSpPr>
        <p:spPr>
          <a:xfrm>
            <a:off x="5697089" y="4190410"/>
            <a:ext cx="885217" cy="307777"/>
          </a:xfrm>
          <a:prstGeom prst="rect">
            <a:avLst/>
          </a:prstGeom>
          <a:noFill/>
        </p:spPr>
        <p:txBody>
          <a:bodyPr wrap="square" rtlCol="0">
            <a:spAutoFit/>
          </a:bodyPr>
          <a:lstStyle/>
          <a:p>
            <a:pPr algn="ctr"/>
            <a:r>
              <a:rPr lang="de-DE" sz="1400" dirty="0">
                <a:latin typeface="Arial" panose="020B0604020202020204" pitchFamily="34" charset="0"/>
                <a:cs typeface="Arial" panose="020B0604020202020204" pitchFamily="34" charset="0"/>
              </a:rPr>
              <a:t>Mathilde</a:t>
            </a:r>
            <a:endParaRPr lang="de-AT" sz="1400" dirty="0">
              <a:latin typeface="Arial" panose="020B0604020202020204" pitchFamily="34" charset="0"/>
              <a:cs typeface="Arial" panose="020B0604020202020204" pitchFamily="34" charset="0"/>
            </a:endParaRPr>
          </a:p>
        </p:txBody>
      </p:sp>
      <p:pic>
        <p:nvPicPr>
          <p:cNvPr id="20" name="Grafik 19" descr="alte frau kostenlos Icon">
            <a:extLst>
              <a:ext uri="{FF2B5EF4-FFF2-40B4-BE49-F238E27FC236}">
                <a16:creationId xmlns:a16="http://schemas.microsoft.com/office/drawing/2014/main" id="{B36F0A0D-D1CE-0E48-86D2-B2F0308B398D}"/>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70019" y="2924500"/>
            <a:ext cx="1163729" cy="1163729"/>
          </a:xfrm>
          <a:prstGeom prst="rect">
            <a:avLst/>
          </a:prstGeom>
          <a:noFill/>
          <a:ln>
            <a:noFill/>
          </a:ln>
        </p:spPr>
      </p:pic>
      <p:sp>
        <p:nvSpPr>
          <p:cNvPr id="3" name="Oval 2">
            <a:extLst>
              <a:ext uri="{FF2B5EF4-FFF2-40B4-BE49-F238E27FC236}">
                <a16:creationId xmlns:a16="http://schemas.microsoft.com/office/drawing/2014/main" id="{5A56F0DA-267B-1741-A8EF-B7EC668BF3CF}"/>
              </a:ext>
            </a:extLst>
          </p:cNvPr>
          <p:cNvSpPr/>
          <p:nvPr/>
        </p:nvSpPr>
        <p:spPr>
          <a:xfrm>
            <a:off x="3159807" y="2412177"/>
            <a:ext cx="1938669" cy="18564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Angehörige</a:t>
            </a:r>
          </a:p>
        </p:txBody>
      </p:sp>
      <p:sp>
        <p:nvSpPr>
          <p:cNvPr id="15" name="Oval 14">
            <a:extLst>
              <a:ext uri="{FF2B5EF4-FFF2-40B4-BE49-F238E27FC236}">
                <a16:creationId xmlns:a16="http://schemas.microsoft.com/office/drawing/2014/main" id="{8D331D6B-3663-2A4D-8448-935E91BB6B67}"/>
              </a:ext>
            </a:extLst>
          </p:cNvPr>
          <p:cNvSpPr/>
          <p:nvPr/>
        </p:nvSpPr>
        <p:spPr>
          <a:xfrm>
            <a:off x="1549581" y="3747811"/>
            <a:ext cx="1804798" cy="18151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380"/>
              </a:lnSpc>
            </a:pPr>
            <a:r>
              <a:rPr lang="de-DE" sz="1400" dirty="0"/>
              <a:t>PFLEGE-VERSORGUNG</a:t>
            </a:r>
          </a:p>
        </p:txBody>
      </p:sp>
      <p:grpSp>
        <p:nvGrpSpPr>
          <p:cNvPr id="5" name="Gruppieren 4">
            <a:extLst>
              <a:ext uri="{FF2B5EF4-FFF2-40B4-BE49-F238E27FC236}">
                <a16:creationId xmlns:a16="http://schemas.microsoft.com/office/drawing/2014/main" id="{BDEFB398-6F7D-7548-ABBF-A312B3EF20EA}"/>
              </a:ext>
            </a:extLst>
          </p:cNvPr>
          <p:cNvGrpSpPr/>
          <p:nvPr/>
        </p:nvGrpSpPr>
        <p:grpSpPr>
          <a:xfrm>
            <a:off x="7176172" y="2955515"/>
            <a:ext cx="1682885" cy="1614791"/>
            <a:chOff x="3656710" y="5039677"/>
            <a:chExt cx="1682885" cy="1614791"/>
          </a:xfrm>
        </p:grpSpPr>
        <p:sp>
          <p:nvSpPr>
            <p:cNvPr id="9" name="Oval 8">
              <a:extLst>
                <a:ext uri="{FF2B5EF4-FFF2-40B4-BE49-F238E27FC236}">
                  <a16:creationId xmlns:a16="http://schemas.microsoft.com/office/drawing/2014/main" id="{01D886FE-5D6D-A848-8C92-B27738D07222}"/>
                </a:ext>
              </a:extLst>
            </p:cNvPr>
            <p:cNvSpPr/>
            <p:nvPr/>
          </p:nvSpPr>
          <p:spPr>
            <a:xfrm>
              <a:off x="3656710" y="5039677"/>
              <a:ext cx="1682885" cy="16147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extfeld 9">
              <a:extLst>
                <a:ext uri="{FF2B5EF4-FFF2-40B4-BE49-F238E27FC236}">
                  <a16:creationId xmlns:a16="http://schemas.microsoft.com/office/drawing/2014/main" id="{A41A2B62-8CA8-1841-89DE-D14ED21E07BE}"/>
                </a:ext>
              </a:extLst>
            </p:cNvPr>
            <p:cNvSpPr txBox="1"/>
            <p:nvPr/>
          </p:nvSpPr>
          <p:spPr>
            <a:xfrm>
              <a:off x="3656710" y="5505510"/>
              <a:ext cx="1682885" cy="909416"/>
            </a:xfrm>
            <a:prstGeom prst="rect">
              <a:avLst/>
            </a:prstGeom>
            <a:noFill/>
          </p:spPr>
          <p:txBody>
            <a:bodyPr wrap="square" rtlCol="0">
              <a:spAutoFit/>
            </a:bodyPr>
            <a:lstStyle/>
            <a:p>
              <a:pPr algn="ctr">
                <a:lnSpc>
                  <a:spcPts val="2180"/>
                </a:lnSpc>
              </a:pPr>
              <a:r>
                <a:rPr lang="de-DE" sz="1400" dirty="0">
                  <a:solidFill>
                    <a:schemeClr val="bg1"/>
                  </a:solidFill>
                </a:rPr>
                <a:t>FACHSPEZIFISCHES MEDIZINISCHES MANAGEMENT</a:t>
              </a:r>
            </a:p>
          </p:txBody>
        </p:sp>
      </p:grpSp>
      <p:sp>
        <p:nvSpPr>
          <p:cNvPr id="13" name="Oval 12">
            <a:extLst>
              <a:ext uri="{FF2B5EF4-FFF2-40B4-BE49-F238E27FC236}">
                <a16:creationId xmlns:a16="http://schemas.microsoft.com/office/drawing/2014/main" id="{2056DBB4-CAA1-C244-86B6-F080487A8D85}"/>
              </a:ext>
            </a:extLst>
          </p:cNvPr>
          <p:cNvSpPr/>
          <p:nvPr/>
        </p:nvSpPr>
        <p:spPr>
          <a:xfrm>
            <a:off x="3695406" y="4323256"/>
            <a:ext cx="2358022" cy="23092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280"/>
              </a:lnSpc>
            </a:pPr>
            <a:r>
              <a:rPr lang="de-DE" sz="1400" dirty="0"/>
              <a:t>REHABILITATIONS-EINRICHTUNGEN, AG / REM, AMBULANTE REHABILITATION</a:t>
            </a:r>
          </a:p>
        </p:txBody>
      </p:sp>
      <p:sp>
        <p:nvSpPr>
          <p:cNvPr id="11" name="Oval 10">
            <a:extLst>
              <a:ext uri="{FF2B5EF4-FFF2-40B4-BE49-F238E27FC236}">
                <a16:creationId xmlns:a16="http://schemas.microsoft.com/office/drawing/2014/main" id="{1C89CD88-1CDB-CA47-8A7B-E6954794DBA7}"/>
              </a:ext>
            </a:extLst>
          </p:cNvPr>
          <p:cNvSpPr/>
          <p:nvPr/>
        </p:nvSpPr>
        <p:spPr>
          <a:xfrm>
            <a:off x="1437835" y="1387464"/>
            <a:ext cx="1870752" cy="17297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t>SOZIALE VERSORGUNG FÜR DEN ALLTAG</a:t>
            </a:r>
          </a:p>
        </p:txBody>
      </p:sp>
      <p:sp>
        <p:nvSpPr>
          <p:cNvPr id="12" name="Oval 11">
            <a:extLst>
              <a:ext uri="{FF2B5EF4-FFF2-40B4-BE49-F238E27FC236}">
                <a16:creationId xmlns:a16="http://schemas.microsoft.com/office/drawing/2014/main" id="{648C908A-2FB7-C149-9BBA-B9018D9443E4}"/>
              </a:ext>
            </a:extLst>
          </p:cNvPr>
          <p:cNvSpPr/>
          <p:nvPr/>
        </p:nvSpPr>
        <p:spPr>
          <a:xfrm>
            <a:off x="6629182" y="1318416"/>
            <a:ext cx="1720339" cy="1591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280"/>
              </a:lnSpc>
            </a:pPr>
            <a:r>
              <a:rPr lang="de-DE" sz="1400" dirty="0"/>
              <a:t>STATIONÄRE AKUTVER-SORGUNG</a:t>
            </a:r>
          </a:p>
        </p:txBody>
      </p:sp>
      <p:sp>
        <p:nvSpPr>
          <p:cNvPr id="14" name="Oval 13">
            <a:extLst>
              <a:ext uri="{FF2B5EF4-FFF2-40B4-BE49-F238E27FC236}">
                <a16:creationId xmlns:a16="http://schemas.microsoft.com/office/drawing/2014/main" id="{510A5598-D144-2340-A037-5E5A6C561ABA}"/>
              </a:ext>
            </a:extLst>
          </p:cNvPr>
          <p:cNvSpPr/>
          <p:nvPr/>
        </p:nvSpPr>
        <p:spPr>
          <a:xfrm>
            <a:off x="6207169" y="4576299"/>
            <a:ext cx="2142352" cy="19732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480"/>
              </a:lnSpc>
            </a:pPr>
            <a:r>
              <a:rPr lang="de-DE" sz="1400" dirty="0"/>
              <a:t>BEHANDLUNGS- ERGÄNZENDE FACHBERUFE</a:t>
            </a:r>
          </a:p>
        </p:txBody>
      </p:sp>
      <p:grpSp>
        <p:nvGrpSpPr>
          <p:cNvPr id="4" name="Gruppieren 3">
            <a:extLst>
              <a:ext uri="{FF2B5EF4-FFF2-40B4-BE49-F238E27FC236}">
                <a16:creationId xmlns:a16="http://schemas.microsoft.com/office/drawing/2014/main" id="{2CE7D6F7-2098-2E4F-8DB5-AE6C9BAE436C}"/>
              </a:ext>
            </a:extLst>
          </p:cNvPr>
          <p:cNvGrpSpPr/>
          <p:nvPr/>
        </p:nvGrpSpPr>
        <p:grpSpPr>
          <a:xfrm>
            <a:off x="4675072" y="1021867"/>
            <a:ext cx="1789889" cy="1695305"/>
            <a:chOff x="4764814" y="1161557"/>
            <a:chExt cx="1789889" cy="1695305"/>
          </a:xfrm>
        </p:grpSpPr>
        <p:sp>
          <p:nvSpPr>
            <p:cNvPr id="7" name="Oval 6">
              <a:extLst>
                <a:ext uri="{FF2B5EF4-FFF2-40B4-BE49-F238E27FC236}">
                  <a16:creationId xmlns:a16="http://schemas.microsoft.com/office/drawing/2014/main" id="{A998678B-ECEC-B648-A8B2-961AFF23B789}"/>
                </a:ext>
              </a:extLst>
            </p:cNvPr>
            <p:cNvSpPr/>
            <p:nvPr/>
          </p:nvSpPr>
          <p:spPr>
            <a:xfrm>
              <a:off x="4764814" y="1161557"/>
              <a:ext cx="1789889" cy="16953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extfeld 7">
              <a:extLst>
                <a:ext uri="{FF2B5EF4-FFF2-40B4-BE49-F238E27FC236}">
                  <a16:creationId xmlns:a16="http://schemas.microsoft.com/office/drawing/2014/main" id="{607466CF-EE76-604E-87A2-125A889EABEC}"/>
                </a:ext>
              </a:extLst>
            </p:cNvPr>
            <p:cNvSpPr txBox="1"/>
            <p:nvPr/>
          </p:nvSpPr>
          <p:spPr>
            <a:xfrm>
              <a:off x="4935143" y="1413436"/>
              <a:ext cx="1400783" cy="1191545"/>
            </a:xfrm>
            <a:prstGeom prst="rect">
              <a:avLst/>
            </a:prstGeom>
            <a:noFill/>
          </p:spPr>
          <p:txBody>
            <a:bodyPr wrap="square" rtlCol="0">
              <a:spAutoFit/>
            </a:bodyPr>
            <a:lstStyle/>
            <a:p>
              <a:pPr algn="ctr">
                <a:lnSpc>
                  <a:spcPts val="2180"/>
                </a:lnSpc>
              </a:pPr>
              <a:r>
                <a:rPr lang="de-DE" sz="1400" dirty="0">
                  <a:solidFill>
                    <a:schemeClr val="bg1"/>
                  </a:solidFill>
                </a:rPr>
                <a:t>CHRONISCHES MEDIZINISCHES MANAGEMENT- HAUSARZT</a:t>
              </a:r>
            </a:p>
          </p:txBody>
        </p:sp>
      </p:grpSp>
    </p:spTree>
    <p:extLst>
      <p:ext uri="{BB962C8B-B14F-4D97-AF65-F5344CB8AC3E}">
        <p14:creationId xmlns:p14="http://schemas.microsoft.com/office/powerpoint/2010/main" val="16031485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3">
            <a:extLst>
              <a:ext uri="{FF2B5EF4-FFF2-40B4-BE49-F238E27FC236}">
                <a16:creationId xmlns:a16="http://schemas.microsoft.com/office/drawing/2014/main" id="{F32984C7-5AC3-2148-9E41-73A3B796CCA9}"/>
              </a:ext>
            </a:extLst>
          </p:cNvPr>
          <p:cNvSpPr>
            <a:spLocks noGrp="1" noChangeArrowheads="1"/>
          </p:cNvSpPr>
          <p:nvPr>
            <p:ph type="body" idx="1"/>
          </p:nvPr>
        </p:nvSpPr>
        <p:spPr bwMode="auto">
          <a:xfrm>
            <a:off x="148282" y="6233167"/>
            <a:ext cx="10070500" cy="622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marL="0" indent="0">
              <a:lnSpc>
                <a:spcPts val="1975"/>
              </a:lnSpc>
              <a:buClr>
                <a:schemeClr val="tx1"/>
              </a:buClr>
              <a:buNone/>
            </a:pPr>
            <a:r>
              <a:rPr lang="en-US" altLang="de-DE" sz="1200" i="1" dirty="0">
                <a:ea typeface="ＭＳ Ｐゴシック" panose="020B0600070205080204" pitchFamily="34" charset="-128"/>
                <a:cs typeface="Arial" panose="020B0604020202020204" pitchFamily="34" charset="0"/>
              </a:rPr>
              <a:t>Prevalence of selected chronic conditions, expressed in percentages, as a function of age for the US population (2002-2003 dataset). </a:t>
            </a:r>
            <a:br>
              <a:rPr lang="en-US" altLang="de-DE" sz="1200" i="1" dirty="0">
                <a:ea typeface="ＭＳ Ｐゴシック" panose="020B0600070205080204" pitchFamily="34" charset="-128"/>
                <a:cs typeface="Arial" panose="020B0604020202020204" pitchFamily="34" charset="0"/>
              </a:rPr>
            </a:br>
            <a:r>
              <a:rPr lang="en-US" altLang="de-DE" sz="1200" i="1" dirty="0">
                <a:ea typeface="ＭＳ Ｐゴシック" panose="020B0600070205080204" pitchFamily="34" charset="-128"/>
                <a:cs typeface="Arial" panose="020B0604020202020204" pitchFamily="34" charset="0"/>
              </a:rPr>
              <a:t>National Center for Health Statistics, Data Warehouse on Trends in Health and Aging.</a:t>
            </a:r>
          </a:p>
        </p:txBody>
      </p:sp>
      <p:pic>
        <p:nvPicPr>
          <p:cNvPr id="22530" name="Picture 4" descr="pathology_age">
            <a:extLst>
              <a:ext uri="{FF2B5EF4-FFF2-40B4-BE49-F238E27FC236}">
                <a16:creationId xmlns:a16="http://schemas.microsoft.com/office/drawing/2014/main" id="{ABD51A69-DB75-C648-8F9B-9FB05C252C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4695" y="1517650"/>
            <a:ext cx="8464418" cy="4715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feld 6">
            <a:extLst>
              <a:ext uri="{FF2B5EF4-FFF2-40B4-BE49-F238E27FC236}">
                <a16:creationId xmlns:a16="http://schemas.microsoft.com/office/drawing/2014/main" id="{4B1C0198-B387-484D-BB31-821DD1FDB3E3}"/>
              </a:ext>
            </a:extLst>
          </p:cNvPr>
          <p:cNvSpPr txBox="1"/>
          <p:nvPr/>
        </p:nvSpPr>
        <p:spPr>
          <a:xfrm>
            <a:off x="2945028" y="723901"/>
            <a:ext cx="5580063" cy="646113"/>
          </a:xfrm>
          <a:prstGeom prst="rect">
            <a:avLst/>
          </a:prstGeom>
          <a:noFill/>
        </p:spPr>
        <p:txBody>
          <a:bodyPr>
            <a:spAutoFit/>
          </a:bodyPr>
          <a:lstStyle/>
          <a:p>
            <a:pPr algn="ctr" eaLnBrk="1" hangingPunct="1">
              <a:defRPr/>
            </a:pPr>
            <a:r>
              <a:rPr lang="de-DE" sz="3600" dirty="0">
                <a:solidFill>
                  <a:srgbClr val="007934"/>
                </a:solidFill>
                <a:latin typeface="+mj-lt"/>
                <a:ea typeface="ＭＳ Ｐゴシック" charset="0"/>
                <a:cs typeface="ＭＳ Ｐゴシック" charset="0"/>
              </a:rPr>
              <a:t>Pathologie im Alter</a:t>
            </a:r>
          </a:p>
        </p:txBody>
      </p:sp>
    </p:spTree>
    <p:extLst>
      <p:ext uri="{BB962C8B-B14F-4D97-AF65-F5344CB8AC3E}">
        <p14:creationId xmlns:p14="http://schemas.microsoft.com/office/powerpoint/2010/main" val="19812720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theme/theme1.xml><?xml version="1.0" encoding="utf-8"?>
<a:theme xmlns:a="http://schemas.openxmlformats.org/drawingml/2006/main" name="3_Facette">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StartDate xmlns="http://schemas.microsoft.com/sharepoint/v3" xsi:nil="true"/>
    <PublishingExpirationDate xmlns="http://schemas.microsoft.com/sharepoint/v3" xsi:nil="true"/>
    <Keyword xmlns="f92ec548-c5d1-4f40-b754-cf9c33bb80ac"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0ADE1DBA7BB31F47B47CDCF03A23D083" ma:contentTypeVersion="2" ma:contentTypeDescription="Ein neues Dokument erstellen." ma:contentTypeScope="" ma:versionID="902bf1c5299abf02b14ad2c7780aa871">
  <xsd:schema xmlns:xsd="http://www.w3.org/2001/XMLSchema" xmlns:xs="http://www.w3.org/2001/XMLSchema" xmlns:p="http://schemas.microsoft.com/office/2006/metadata/properties" xmlns:ns1="http://schemas.microsoft.com/sharepoint/v3" xmlns:ns2="f92ec548-c5d1-4f40-b754-cf9c33bb80ac" targetNamespace="http://schemas.microsoft.com/office/2006/metadata/properties" ma:root="true" ma:fieldsID="78d0caf2e9ef69ce59832a1e286d239c" ns1:_="" ns2:_="">
    <xsd:import namespace="http://schemas.microsoft.com/sharepoint/v3"/>
    <xsd:import namespace="f92ec548-c5d1-4f40-b754-cf9c33bb80ac"/>
    <xsd:element name="properties">
      <xsd:complexType>
        <xsd:sequence>
          <xsd:element name="documentManagement">
            <xsd:complexType>
              <xsd:all>
                <xsd:element ref="ns1:PublishingStartDate" minOccurs="0"/>
                <xsd:element ref="ns1:PublishingExpirationDate" minOccurs="0"/>
                <xsd:element ref="ns2:SharedWithUsers" minOccurs="0"/>
                <xsd:element ref="ns2:Keywor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Geplantes Startdatum" ma:description="Geplantes Startdatum ist eine Websitespalte, die über das Feature zum Veröffentlichen erstellt wird. Es wird zur Angabe des Datums und der Uhrzeit verwendet, wann diese Seite Besuchern zum ersten Mal angezeigt wird." ma:hidden="true" ma:internalName="PublishingStartDate">
      <xsd:simpleType>
        <xsd:restriction base="dms:Unknown"/>
      </xsd:simpleType>
    </xsd:element>
    <xsd:element name="PublishingExpirationDate" ma:index="9" nillable="true" ma:displayName="Geplantes Enddatum" ma:description="Geplantes Enddatum ist eine Websitespalte, die über das Feature zum Veröffentlichen erstellt wird. Es wird zur Angabe des Datums und der Uhrzeit verwendet, wann diese Seite Besuchern nicht mehr angezeigt wird."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92ec548-c5d1-4f40-b754-cf9c33bb80ac" elementFormDefault="qualified">
    <xsd:import namespace="http://schemas.microsoft.com/office/2006/documentManagement/types"/>
    <xsd:import namespace="http://schemas.microsoft.com/office/infopath/2007/PartnerControls"/>
    <xsd:element name="SharedWithUsers" ma:index="10" nillable="true" ma:displayName="Freigegeben für"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Keyword" ma:index="11" nillable="true" ma:displayName="Keyword" ma:internalName="Keyword">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14DCE18-3A4C-4A6A-A298-D9DF88065D0C}">
  <ds:schemaRefs>
    <ds:schemaRef ds:uri="http://schemas.microsoft.com/office/2006/documentManagement/types"/>
    <ds:schemaRef ds:uri="http://schemas.microsoft.com/office/infopath/2007/PartnerControls"/>
    <ds:schemaRef ds:uri="f92ec548-c5d1-4f40-b754-cf9c33bb80ac"/>
    <ds:schemaRef ds:uri="http://purl.org/dc/elements/1.1/"/>
    <ds:schemaRef ds:uri="http://schemas.microsoft.com/office/2006/metadata/properties"/>
    <ds:schemaRef ds:uri="http://schemas.microsoft.com/sharepoint/v3"/>
    <ds:schemaRef ds:uri="http://purl.org/dc/term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C8E2CA94-C441-4CB1-B8B2-5BC6D1A3C5B7}">
  <ds:schemaRefs>
    <ds:schemaRef ds:uri="http://schemas.microsoft.com/sharepoint/v3/contenttype/forms"/>
  </ds:schemaRefs>
</ds:datastoreItem>
</file>

<file path=customXml/itemProps3.xml><?xml version="1.0" encoding="utf-8"?>
<ds:datastoreItem xmlns:ds="http://schemas.openxmlformats.org/officeDocument/2006/customXml" ds:itemID="{A52B0A6F-BB45-4BB9-877D-62611E6B748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f92ec548-c5d1-4f40-b754-cf9c33bb80a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1413</Words>
  <Application>Microsoft Macintosh PowerPoint</Application>
  <PresentationFormat>Breitbild</PresentationFormat>
  <Paragraphs>208</Paragraphs>
  <Slides>30</Slides>
  <Notes>7</Notes>
  <HiddenSlides>0</HiddenSlides>
  <MMClips>0</MMClips>
  <ScaleCrop>false</ScaleCrop>
  <HeadingPairs>
    <vt:vector size="6" baseType="variant">
      <vt:variant>
        <vt:lpstr>Verwendete Schriftarten</vt:lpstr>
      </vt:variant>
      <vt:variant>
        <vt:i4>9</vt:i4>
      </vt:variant>
      <vt:variant>
        <vt:lpstr>Design</vt:lpstr>
      </vt:variant>
      <vt:variant>
        <vt:i4>1</vt:i4>
      </vt:variant>
      <vt:variant>
        <vt:lpstr>Folientitel</vt:lpstr>
      </vt:variant>
      <vt:variant>
        <vt:i4>30</vt:i4>
      </vt:variant>
    </vt:vector>
  </HeadingPairs>
  <TitlesOfParts>
    <vt:vector size="40" baseType="lpstr">
      <vt:lpstr>Abadi MT Condensed Extra Bold</vt:lpstr>
      <vt:lpstr>Arial</vt:lpstr>
      <vt:lpstr>Arial Narrow</vt:lpstr>
      <vt:lpstr>Calibri</vt:lpstr>
      <vt:lpstr>Systemschrift Normal</vt:lpstr>
      <vt:lpstr>Trebuchet MS</vt:lpstr>
      <vt:lpstr>Webdings</vt:lpstr>
      <vt:lpstr>Wingdings</vt:lpstr>
      <vt:lpstr>Wingdings 3</vt:lpstr>
      <vt:lpstr>3_Facette</vt:lpstr>
      <vt:lpstr>PowerPoint-Präsentation</vt:lpstr>
      <vt:lpstr>Potentielle Interessenskonflikte ...</vt:lpstr>
      <vt:lpstr>PowerPoint-Präsentation</vt:lpstr>
      <vt:lpstr>Der “chronische“ Patient ...</vt:lpstr>
      <vt:lpstr>78 Jahre ...</vt:lpstr>
      <vt:lpstr>Was ist das Behandlungsziel ?</vt:lpstr>
      <vt:lpstr>Mathilde‘s Realität ...</vt:lpstr>
      <vt:lpstr>Der Einstieg in die personenzentrierte Versorgung ...</vt:lpstr>
      <vt:lpstr>PowerPoint-Präsentation</vt:lpstr>
      <vt:lpstr>PowerPoint-Präsentation</vt:lpstr>
      <vt:lpstr>PowerPoint-Präsentation</vt:lpstr>
      <vt:lpstr>PowerPoint-Präsentation</vt:lpstr>
      <vt:lpstr>Multimorbidität ...</vt:lpstr>
      <vt:lpstr>Soziale Isolation und Mortalität ...</vt:lpstr>
      <vt:lpstr>Isolation und physische Folgen bei älteren Menschen ...</vt:lpstr>
      <vt:lpstr>PowerPoint-Präsentation</vt:lpstr>
      <vt:lpstr>PowerPoint-Präsentation</vt:lpstr>
      <vt:lpstr>Was ist zu tun ?</vt:lpstr>
      <vt:lpstr>Who is part of a healthcare ecosystem ?</vt:lpstr>
      <vt:lpstr>Unser Gesundheitssystem</vt:lpstr>
      <vt:lpstr>PowerPoint-Präsentation</vt:lpstr>
      <vt:lpstr>PowerPoint-Präsentation</vt:lpstr>
      <vt:lpstr>Was bedeutet das für Mathilde ?</vt:lpstr>
      <vt:lpstr>Ansätze für eine integrierte Versorgung</vt:lpstr>
      <vt:lpstr>PowerPoint-Präsentation</vt:lpstr>
      <vt:lpstr>Roadmap zu einem Programm ...</vt:lpstr>
      <vt:lpstr>PowerPoint-Präsentation</vt:lpstr>
      <vt:lpstr>Take Home Message</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Gollner, Sylvia</dc:creator>
  <cp:lastModifiedBy>regina roller-wirnsberger</cp:lastModifiedBy>
  <cp:revision>85</cp:revision>
  <dcterms:created xsi:type="dcterms:W3CDTF">2019-09-27T07:15:26Z</dcterms:created>
  <dcterms:modified xsi:type="dcterms:W3CDTF">2021-11-22T09:21:58Z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0x0101000ADE1DBA7BB31F47B47CDCF03A23D083</vt:lpwstr>
  </property>
</Properties>
</file>