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81" r:id="rId3"/>
    <p:sldId id="294" r:id="rId4"/>
    <p:sldId id="296" r:id="rId5"/>
    <p:sldId id="295" r:id="rId6"/>
    <p:sldId id="299" r:id="rId7"/>
    <p:sldId id="301" r:id="rId8"/>
    <p:sldId id="300" r:id="rId9"/>
    <p:sldId id="302" r:id="rId10"/>
    <p:sldId id="297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260" r:id="rId2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EDF9F9"/>
    <a:srgbClr val="F9FDFD"/>
    <a:srgbClr val="FF0000"/>
    <a:srgbClr val="FF9900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 autoAdjust="0"/>
    <p:restoredTop sz="94641" autoAdjust="0"/>
  </p:normalViewPr>
  <p:slideViewPr>
    <p:cSldViewPr>
      <p:cViewPr varScale="1">
        <p:scale>
          <a:sx n="75" d="100"/>
          <a:sy n="75" d="100"/>
        </p:scale>
        <p:origin x="-96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05507-BC20-43D7-A3F4-4A1E1BC1369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545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0B69F-9D2A-448F-9EB7-8B226BC0E03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07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436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4361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120DB-D2D2-4230-B18F-EDC99198A77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004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FE14E-D934-45C1-8E2C-4349919882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854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02E8C-4D91-42A1-B13D-F749232E7E6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251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2383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2383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9FD0C-02B7-463D-BDBB-7FA1AA8B432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3949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7B717-21A4-45F6-8A30-BAB9AE2E581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083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CA6A8-013E-4000-A27E-B4FDB8408B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94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5D763-274C-488E-80DE-BFA0A6EF7F3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630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19266-C1FC-49A5-A645-891B1007DB3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737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C5431-9B82-4DE0-845F-523B8CE42A0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684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38375"/>
            <a:ext cx="8229600" cy="384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 die ganze ölaksjd fölakjs dföja sdfölkja södlfkj asödlkjf asödlkfj asdölkfj sd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84888" y="404813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A8FB46E2-9DE4-4FCB-B2A2-57229F01806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442913" indent="-442913" algn="l" rtl="0" fontAlgn="base">
        <a:spcBef>
          <a:spcPct val="20000"/>
        </a:spcBef>
        <a:spcAft>
          <a:spcPct val="0"/>
        </a:spcAft>
        <a:buClr>
          <a:srgbClr val="FF0000"/>
        </a:buClr>
        <a:buSzPct val="125000"/>
        <a:buFont typeface="Arial" charset="0"/>
        <a:buChar char="►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39713" algn="l" rtl="0" fontAlgn="base"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900" i="1">
          <a:solidFill>
            <a:srgbClr val="4D4D4D"/>
          </a:solidFill>
          <a:latin typeface="+mn-lt"/>
        </a:defRPr>
      </a:lvl2pPr>
      <a:lvl3pPr marL="1304925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1209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781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0353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925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497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1.gif"/><Relationship Id="rId7" Type="http://schemas.openxmlformats.org/officeDocument/2006/relationships/image" Target="../media/image24.gif"/><Relationship Id="rId12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6.gif"/><Relationship Id="rId5" Type="http://schemas.openxmlformats.org/officeDocument/2006/relationships/image" Target="../media/image22.gif"/><Relationship Id="rId10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8" t="22405" r="30456" b="30559"/>
          <a:stretch/>
        </p:blipFill>
        <p:spPr bwMode="auto">
          <a:xfrm>
            <a:off x="4572000" y="0"/>
            <a:ext cx="4572000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 descr="bg_titel_gr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647700" y="4916488"/>
            <a:ext cx="6400800" cy="1752600"/>
          </a:xfrm>
          <a:noFill/>
          <a:ln/>
        </p:spPr>
        <p:txBody>
          <a:bodyPr/>
          <a:lstStyle/>
          <a:p>
            <a:pPr algn="l">
              <a:spcBef>
                <a:spcPct val="10000"/>
              </a:spcBef>
            </a:pPr>
            <a:r>
              <a:rPr lang="de-DE" altLang="de-DE" sz="1800" b="1" dirty="0" smtClean="0"/>
              <a:t>Wie die Sprachmauer doch</a:t>
            </a:r>
            <a:br>
              <a:rPr lang="de-DE" altLang="de-DE" sz="1800" b="1" dirty="0" smtClean="0"/>
            </a:br>
            <a:r>
              <a:rPr lang="de-DE" altLang="de-DE" sz="1800" b="1" dirty="0" smtClean="0"/>
              <a:t>niedergerissen werden kann</a:t>
            </a:r>
            <a:endParaRPr lang="de-DE" altLang="de-DE" sz="1800" b="1" dirty="0"/>
          </a:p>
          <a:p>
            <a:pPr algn="l">
              <a:spcBef>
                <a:spcPct val="10000"/>
              </a:spcBef>
            </a:pPr>
            <a:r>
              <a:rPr lang="de-DE" altLang="de-DE" sz="1800" dirty="0" smtClean="0"/>
              <a:t>Mag.(FH) Andreas Tichy</a:t>
            </a:r>
            <a:endParaRPr lang="de-DE" altLang="de-DE" sz="1800" dirty="0"/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58813" y="3556000"/>
            <a:ext cx="4993307" cy="1470025"/>
          </a:xfrm>
          <a:noFill/>
          <a:ln/>
        </p:spPr>
        <p:txBody>
          <a:bodyPr/>
          <a:lstStyle/>
          <a:p>
            <a:pPr>
              <a:lnSpc>
                <a:spcPct val="85000"/>
              </a:lnSpc>
            </a:pPr>
            <a:r>
              <a:rPr lang="de-DE" altLang="de-DE" sz="3600" dirty="0" smtClean="0"/>
              <a:t>BABYLONISCHES SPRACHENGEWIRR</a:t>
            </a:r>
            <a:endParaRPr lang="de-DE" altLang="de-DE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PROBLEMSTELLUNG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dirty="0" smtClean="0"/>
              <a:t>Mitarbeiterinnen und Mitarbeiter wollten nicht mehr unqualifiziert zu Dolmetscherleistungen herangezogen werden</a:t>
            </a:r>
          </a:p>
          <a:p>
            <a:r>
              <a:rPr lang="de-DE" altLang="de-DE" b="0" dirty="0" smtClean="0"/>
              <a:t>Mitarbeiterinnen und Mitarbeiter, die übersetzen fehlen in ihrem eigenen Arbeitsbereich</a:t>
            </a:r>
          </a:p>
          <a:p>
            <a:r>
              <a:rPr lang="de-DE" altLang="de-DE" b="0" dirty="0" smtClean="0"/>
              <a:t>Lösungsvorschlag: </a:t>
            </a:r>
            <a:r>
              <a:rPr lang="de-DE" altLang="de-DE" dirty="0" smtClean="0"/>
              <a:t>Telefonischer Dolmetscherdienst</a:t>
            </a:r>
          </a:p>
          <a:p>
            <a:r>
              <a:rPr lang="de-DE" altLang="de-DE" b="0" dirty="0" smtClean="0"/>
              <a:t>Rahmenvertrag mit Anbieter eines telefonischen Dolmetscherdienstes</a:t>
            </a:r>
          </a:p>
          <a:p>
            <a:r>
              <a:rPr lang="de-DE" altLang="de-DE" b="0" dirty="0" smtClean="0"/>
              <a:t>Rahmenrichtlinie zur Inanspruchnahme</a:t>
            </a:r>
            <a:endParaRPr lang="de-DE" altLang="de-DE" b="0" dirty="0"/>
          </a:p>
          <a:p>
            <a:endParaRPr lang="de-DE" altLang="de-DE" b="0" dirty="0"/>
          </a:p>
        </p:txBody>
      </p:sp>
    </p:spTree>
    <p:extLst>
      <p:ext uri="{BB962C8B-B14F-4D97-AF65-F5344CB8AC3E}">
        <p14:creationId xmlns:p14="http://schemas.microsoft.com/office/powerpoint/2010/main" val="153082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ERARBEITETE MASSMAHMEN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de-DE" altLang="de-DE" b="0" dirty="0" smtClean="0"/>
              <a:t>Multiprofessionell erarbeitete Maßnahmen:</a:t>
            </a:r>
          </a:p>
          <a:p>
            <a:r>
              <a:rPr lang="de-DE" altLang="de-DE" b="0" dirty="0" smtClean="0"/>
              <a:t>Implementierung des </a:t>
            </a:r>
            <a:r>
              <a:rPr lang="de-DE" altLang="de-DE" dirty="0" smtClean="0"/>
              <a:t>telefonischen Dolmetscherdienstes</a:t>
            </a:r>
          </a:p>
          <a:p>
            <a:r>
              <a:rPr lang="de-DE" altLang="de-DE" b="0" dirty="0" smtClean="0"/>
              <a:t>Erklärung für Übersetzung durch </a:t>
            </a:r>
            <a:r>
              <a:rPr lang="de-DE" altLang="de-DE" dirty="0" smtClean="0"/>
              <a:t>Begleitpersonen</a:t>
            </a:r>
          </a:p>
          <a:p>
            <a:r>
              <a:rPr lang="de-DE" altLang="de-DE" b="0" dirty="0" smtClean="0"/>
              <a:t>Dienstleistungsvereinbarung für </a:t>
            </a:r>
            <a:r>
              <a:rPr lang="de-DE" altLang="de-DE" dirty="0" smtClean="0"/>
              <a:t>vor Ort</a:t>
            </a:r>
            <a:r>
              <a:rPr lang="de-DE" altLang="de-DE" b="0" dirty="0" smtClean="0"/>
              <a:t> erbrachte Dolmetscherleistungen</a:t>
            </a:r>
          </a:p>
          <a:p>
            <a:r>
              <a:rPr lang="de-DE" altLang="de-DE" b="0" dirty="0" smtClean="0"/>
              <a:t>Neuorganisation der hausinternen </a:t>
            </a:r>
            <a:r>
              <a:rPr lang="de-DE" altLang="de-DE" dirty="0" smtClean="0"/>
              <a:t>Dolmetscherliste</a:t>
            </a:r>
          </a:p>
          <a:p>
            <a:pPr marL="0" indent="0">
              <a:buNone/>
            </a:pPr>
            <a:endParaRPr lang="de-DE" altLang="de-DE" b="0" dirty="0"/>
          </a:p>
          <a:p>
            <a:pPr marL="0" indent="0">
              <a:buNone/>
            </a:pPr>
            <a:r>
              <a:rPr lang="de-DE" altLang="de-DE" b="0" dirty="0" smtClean="0"/>
              <a:t>Betrifft nur jene Gespräche in denen eine </a:t>
            </a:r>
            <a:r>
              <a:rPr lang="de-DE" altLang="de-DE" dirty="0" smtClean="0"/>
              <a:t>qualifizierte Übersetzung</a:t>
            </a:r>
            <a:r>
              <a:rPr lang="de-DE" altLang="de-DE" b="0" dirty="0" smtClean="0"/>
              <a:t> von Nöten ist.</a:t>
            </a:r>
            <a:endParaRPr lang="de-DE" altLang="de-DE" b="0" dirty="0"/>
          </a:p>
          <a:p>
            <a:endParaRPr lang="de-DE" altLang="de-DE" b="0" dirty="0"/>
          </a:p>
        </p:txBody>
      </p:sp>
    </p:spTree>
    <p:extLst>
      <p:ext uri="{BB962C8B-B14F-4D97-AF65-F5344CB8AC3E}">
        <p14:creationId xmlns:p14="http://schemas.microsoft.com/office/powerpoint/2010/main" val="11975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TELEFONISCHER DOLMETSCHERDIENST</a:t>
            </a:r>
            <a:endParaRPr lang="de-DE" alt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0306"/>
            <a:ext cx="1800000" cy="11880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54" y="1806251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08" y="2202996"/>
            <a:ext cx="1800000" cy="89396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62" y="2294901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16" y="2691646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70" y="3088391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24" y="3485136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8" y="3881881"/>
            <a:ext cx="1800000" cy="12492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32" y="4329026"/>
            <a:ext cx="1800000" cy="12384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89" y="4765371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</p:spTree>
    <p:extLst>
      <p:ext uri="{BB962C8B-B14F-4D97-AF65-F5344CB8AC3E}">
        <p14:creationId xmlns:p14="http://schemas.microsoft.com/office/powerpoint/2010/main" val="30692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TELEFONISCHER DOLMETSCHERDIENST</a:t>
            </a:r>
            <a:endParaRPr lang="de-DE" altLang="de-DE" dirty="0"/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4242" r="2206"/>
          <a:stretch/>
        </p:blipFill>
        <p:spPr>
          <a:xfrm>
            <a:off x="374452" y="2035944"/>
            <a:ext cx="4473575" cy="317355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03526"/>
            <a:ext cx="3165820" cy="4481298"/>
          </a:xfrm>
          <a:prstGeom prst="rect">
            <a:avLst/>
          </a:prstGeom>
          <a:ln>
            <a:solidFill>
              <a:srgbClr val="4D4D4D"/>
            </a:solidFill>
          </a:ln>
        </p:spPr>
      </p:pic>
    </p:spTree>
    <p:extLst>
      <p:ext uri="{BB962C8B-B14F-4D97-AF65-F5344CB8AC3E}">
        <p14:creationId xmlns:p14="http://schemas.microsoft.com/office/powerpoint/2010/main" val="15484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TELEFONISCHER DOLMETSCHERDIENST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de-DE" altLang="de-DE" b="0" dirty="0" smtClean="0"/>
              <a:t>Erkenntnisse aus dem Pilotbetrieb:</a:t>
            </a:r>
          </a:p>
          <a:p>
            <a:r>
              <a:rPr lang="de-DE" altLang="de-DE" b="0" dirty="0" smtClean="0"/>
              <a:t>Technische Voraussetzungen</a:t>
            </a:r>
          </a:p>
          <a:p>
            <a:r>
              <a:rPr lang="de-DE" altLang="de-DE" b="0" dirty="0" smtClean="0"/>
              <a:t>Benutzung einfach halten</a:t>
            </a:r>
          </a:p>
          <a:p>
            <a:r>
              <a:rPr lang="de-DE" altLang="de-DE" b="0" dirty="0" smtClean="0"/>
              <a:t>Fehlende Körpersprache des Dolmetschers</a:t>
            </a:r>
          </a:p>
          <a:p>
            <a:r>
              <a:rPr lang="de-DE" altLang="de-DE" b="0" dirty="0" smtClean="0"/>
              <a:t>Manche Sprachen klingen für europäische Ohren anders als sie gemeint sind.</a:t>
            </a:r>
          </a:p>
        </p:txBody>
      </p:sp>
    </p:spTree>
    <p:extLst>
      <p:ext uri="{BB962C8B-B14F-4D97-AF65-F5344CB8AC3E}">
        <p14:creationId xmlns:p14="http://schemas.microsoft.com/office/powerpoint/2010/main" val="226793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ÜBERSETZUNG DURCH BEGLEITPERSONEN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de-DE" altLang="de-DE" b="0" dirty="0" smtClean="0"/>
              <a:t>Formular mit folgenden Erklärungen wurde entwickelt</a:t>
            </a:r>
          </a:p>
          <a:p>
            <a:r>
              <a:rPr lang="de-DE" altLang="de-DE" b="0" dirty="0" smtClean="0"/>
              <a:t>Erklärung der </a:t>
            </a:r>
            <a:r>
              <a:rPr lang="de-DE" altLang="de-DE" dirty="0" smtClean="0"/>
              <a:t>behandelten Person</a:t>
            </a:r>
          </a:p>
          <a:p>
            <a:r>
              <a:rPr lang="de-DE" altLang="de-DE" b="0" dirty="0" smtClean="0"/>
              <a:t>Erklärung der </a:t>
            </a:r>
            <a:r>
              <a:rPr lang="de-DE" altLang="de-DE" dirty="0" smtClean="0"/>
              <a:t>Begleitperson</a:t>
            </a:r>
          </a:p>
          <a:p>
            <a:r>
              <a:rPr lang="de-DE" altLang="de-DE" b="0" dirty="0" smtClean="0"/>
              <a:t>Erklärung der </a:t>
            </a:r>
            <a:r>
              <a:rPr lang="de-DE" altLang="de-DE" dirty="0" smtClean="0"/>
              <a:t>behandelnden Person </a:t>
            </a:r>
            <a:r>
              <a:rPr lang="de-DE" altLang="de-DE" b="0" dirty="0" smtClean="0"/>
              <a:t>(Medizin, Pflege)</a:t>
            </a:r>
          </a:p>
        </p:txBody>
      </p:sp>
    </p:spTree>
    <p:extLst>
      <p:ext uri="{BB962C8B-B14F-4D97-AF65-F5344CB8AC3E}">
        <p14:creationId xmlns:p14="http://schemas.microsoft.com/office/powerpoint/2010/main" val="168998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ÜBERSETZUNG DURCH BEGLEITPERSONEN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dirty="0" smtClean="0"/>
              <a:t>Ausschluss der Begleitperson vom weiteren Gesprächsverlauf, wenn nicht das Einverständnis aller Beteiligten vorliegt.</a:t>
            </a:r>
          </a:p>
          <a:p>
            <a:r>
              <a:rPr lang="de-DE" altLang="de-DE" b="0" dirty="0" smtClean="0"/>
              <a:t>Professionelle Übersetzung in 28 Sprachen</a:t>
            </a:r>
          </a:p>
          <a:p>
            <a:r>
              <a:rPr lang="de-DE" altLang="de-DE" b="0" dirty="0" smtClean="0"/>
              <a:t>Ablage des unterschriebenen Formulars in elektronischer Form in der Patientenakte</a:t>
            </a:r>
          </a:p>
          <a:p>
            <a:r>
              <a:rPr lang="de-DE" altLang="de-DE" b="0" dirty="0" smtClean="0"/>
              <a:t>Erarbeitung eines Leitfadens mit den wesentlichsten Punkten</a:t>
            </a:r>
          </a:p>
          <a:p>
            <a:pPr marL="0" indent="0">
              <a:buNone/>
            </a:pPr>
            <a:endParaRPr lang="de-DE" altLang="de-DE" b="0" dirty="0" smtClean="0"/>
          </a:p>
        </p:txBody>
      </p:sp>
    </p:spTree>
    <p:extLst>
      <p:ext uri="{BB962C8B-B14F-4D97-AF65-F5344CB8AC3E}">
        <p14:creationId xmlns:p14="http://schemas.microsoft.com/office/powerpoint/2010/main" val="24594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ÜBERSETZUNG VOR ORT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dirty="0" smtClean="0"/>
              <a:t>Vorlage zur Beauftragung</a:t>
            </a:r>
          </a:p>
          <a:p>
            <a:r>
              <a:rPr lang="de-DE" altLang="de-DE" b="0" dirty="0" smtClean="0"/>
              <a:t>Regelung der Rahmenbedingungen und des sozialversicherungsrechtlichen Status</a:t>
            </a:r>
          </a:p>
          <a:p>
            <a:r>
              <a:rPr lang="de-DE" altLang="de-DE" b="0" dirty="0" smtClean="0"/>
              <a:t>Verschwiegenheitsverpflichtung</a:t>
            </a:r>
          </a:p>
          <a:p>
            <a:r>
              <a:rPr lang="de-DE" altLang="de-DE" b="0" dirty="0" smtClean="0"/>
              <a:t>Erleichterung für die Inanspruchnahme durch Mitarbeiterinnen und Mitarbeiter.</a:t>
            </a:r>
          </a:p>
          <a:p>
            <a:pPr marL="0" indent="0">
              <a:buNone/>
            </a:pPr>
            <a:endParaRPr lang="de-DE" altLang="de-DE" b="0" dirty="0" smtClean="0"/>
          </a:p>
        </p:txBody>
      </p:sp>
    </p:spTree>
    <p:extLst>
      <p:ext uri="{BB962C8B-B14F-4D97-AF65-F5344CB8AC3E}">
        <p14:creationId xmlns:p14="http://schemas.microsoft.com/office/powerpoint/2010/main" val="3135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HAUSINTERNE DOLMETSCHERLISTE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dirty="0" smtClean="0"/>
              <a:t>Mindestanforderungen wurden definiert</a:t>
            </a:r>
          </a:p>
          <a:p>
            <a:r>
              <a:rPr lang="de-DE" altLang="de-DE" b="0" dirty="0" smtClean="0"/>
              <a:t>Schriftliche Zustimmung erforderlich</a:t>
            </a:r>
          </a:p>
          <a:p>
            <a:r>
              <a:rPr lang="de-DE" altLang="de-DE" b="0" dirty="0" smtClean="0"/>
              <a:t>Medizinische Gespräche dürfen nur durch medizinische und pflegerische Fachkräfte erfolgen</a:t>
            </a:r>
          </a:p>
          <a:p>
            <a:r>
              <a:rPr lang="de-DE" altLang="de-DE" b="0" dirty="0" smtClean="0"/>
              <a:t>Recht auf Verweigerung der Übersetzungsleistung</a:t>
            </a:r>
          </a:p>
          <a:p>
            <a:pPr marL="0" indent="0">
              <a:buNone/>
            </a:pPr>
            <a:endParaRPr lang="de-DE" altLang="de-DE" b="0" dirty="0" smtClean="0"/>
          </a:p>
        </p:txBody>
      </p:sp>
    </p:spTree>
    <p:extLst>
      <p:ext uri="{BB962C8B-B14F-4D97-AF65-F5344CB8AC3E}">
        <p14:creationId xmlns:p14="http://schemas.microsoft.com/office/powerpoint/2010/main" val="33494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FAZIT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dirty="0" smtClean="0"/>
              <a:t>Durchdringung in den Einrichtungen unterschiedlich</a:t>
            </a:r>
          </a:p>
          <a:p>
            <a:r>
              <a:rPr lang="de-DE" altLang="de-DE" b="0" dirty="0" smtClean="0"/>
              <a:t>Verzögerung durch fehlende technische Voraussetzungen</a:t>
            </a:r>
          </a:p>
          <a:p>
            <a:r>
              <a:rPr lang="de-DE" altLang="de-DE" b="0" dirty="0" smtClean="0"/>
              <a:t>Bisher überwiegend positive Rückmeldungen</a:t>
            </a:r>
          </a:p>
          <a:p>
            <a:r>
              <a:rPr lang="de-DE" altLang="de-DE" b="0" dirty="0" smtClean="0"/>
              <a:t>Deutliche Verbesserung</a:t>
            </a:r>
          </a:p>
          <a:p>
            <a:pPr marL="0" indent="0">
              <a:buNone/>
            </a:pPr>
            <a:endParaRPr lang="de-DE" altLang="de-DE" b="0" dirty="0" smtClean="0"/>
          </a:p>
        </p:txBody>
      </p:sp>
    </p:spTree>
    <p:extLst>
      <p:ext uri="{BB962C8B-B14F-4D97-AF65-F5344CB8AC3E}">
        <p14:creationId xmlns:p14="http://schemas.microsoft.com/office/powerpoint/2010/main" val="406960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SPRECHEN SIE FREMD?</a:t>
            </a:r>
            <a:endParaRPr lang="de-DE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2854800"/>
            <a:ext cx="1800000" cy="11484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0" y="1656000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1656000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0" y="4003200"/>
            <a:ext cx="1800000" cy="1249200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4003200"/>
            <a:ext cx="1800000" cy="1198800"/>
          </a:xfrm>
          <a:prstGeom prst="rect">
            <a:avLst/>
          </a:prstGeom>
          <a:ln>
            <a:solidFill>
              <a:srgbClr val="4D4D4D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End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SPRACHENGEWIRR</a:t>
            </a:r>
            <a:endParaRPr lang="de-DE" alt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238375"/>
            <a:ext cx="5905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WAS TUN?</a:t>
            </a:r>
            <a:endParaRPr lang="de-DE" alt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700213"/>
            <a:ext cx="8229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2913" indent="-442913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buChar char="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84213" indent="-239713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304925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71291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209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781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353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925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497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b="0" dirty="0" smtClean="0"/>
              <a:t>Übersetzung durch Begleitpersonen?</a:t>
            </a:r>
          </a:p>
          <a:p>
            <a:r>
              <a:rPr lang="de-DE" altLang="de-DE" b="0" dirty="0" smtClean="0"/>
              <a:t>Hinzuziehen fremdsprachiger Mitarbeiterinnen und Mitarbeiter?</a:t>
            </a:r>
          </a:p>
          <a:p>
            <a:r>
              <a:rPr lang="de-DE" altLang="de-DE" b="0" dirty="0" smtClean="0"/>
              <a:t>Dolmetscher hinzuziehen?</a:t>
            </a:r>
            <a:endParaRPr lang="de-DE" altLang="de-DE" b="0" dirty="0"/>
          </a:p>
          <a:p>
            <a:endParaRPr lang="de-DE" altLang="de-DE" b="0" dirty="0"/>
          </a:p>
        </p:txBody>
      </p:sp>
      <p:pic>
        <p:nvPicPr>
          <p:cNvPr id="73730" name="Picture 2" descr="Z:\User Tichy Andreas\Personalmanagement\Vortrag IIR\dislikefacebookbutt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3971"/>
            <a:ext cx="3953196" cy="22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724128" y="298450"/>
            <a:ext cx="3167461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QUALIFIZIERTE ÜBERSETZUNG VON PATIENTENGESPRÄCHEN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WER ICH BIN</a:t>
            </a:r>
            <a:endParaRPr lang="de-DE" altLang="de-DE" dirty="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2285207" y="4811927"/>
            <a:ext cx="45735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de-AT" sz="2400" dirty="0" smtClean="0">
                <a:solidFill>
                  <a:srgbClr val="292929"/>
                </a:solidFill>
                <a:latin typeface="+mj-lt"/>
                <a:cs typeface="+mn-cs"/>
              </a:rPr>
              <a:t>Mag.(FH) Andreas Tichy</a:t>
            </a:r>
            <a:br>
              <a:rPr lang="de-AT" sz="2400" dirty="0" smtClean="0">
                <a:solidFill>
                  <a:srgbClr val="292929"/>
                </a:solidFill>
                <a:latin typeface="+mj-lt"/>
                <a:cs typeface="+mn-cs"/>
              </a:rPr>
            </a:br>
            <a:r>
              <a:rPr lang="de-AT" sz="2000" b="0" i="1" dirty="0" smtClean="0">
                <a:solidFill>
                  <a:srgbClr val="676767"/>
                </a:solidFill>
                <a:latin typeface="+mj-lt"/>
                <a:cs typeface="+mn-cs"/>
              </a:rPr>
              <a:t>Personalmanagement</a:t>
            </a:r>
            <a:br>
              <a:rPr lang="de-AT" sz="2000" b="0" i="1" dirty="0" smtClean="0">
                <a:solidFill>
                  <a:srgbClr val="676767"/>
                </a:solidFill>
                <a:latin typeface="+mj-lt"/>
                <a:cs typeface="+mn-cs"/>
              </a:rPr>
            </a:br>
            <a:r>
              <a:rPr lang="de-AT" sz="2000" b="0" i="1" dirty="0" smtClean="0">
                <a:solidFill>
                  <a:srgbClr val="676767"/>
                </a:solidFill>
                <a:latin typeface="+mj-lt"/>
                <a:cs typeface="+mn-cs"/>
              </a:rPr>
              <a:t>Barmherzige Brüder Österreich</a:t>
            </a:r>
            <a:endParaRPr lang="de-AT" sz="2000" b="0" i="1" dirty="0" smtClean="0">
              <a:solidFill>
                <a:srgbClr val="0091E6"/>
              </a:solidFill>
              <a:latin typeface="+mj-lt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501" y="1916832"/>
            <a:ext cx="2024999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08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940153" y="298450"/>
            <a:ext cx="2951436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VON REAKTIVER PERSONALSUCHE ZUR MITARBEITERBINDUNG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WER WIR SIND</a:t>
            </a:r>
            <a:endParaRPr lang="de-DE" alt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7" y="1340768"/>
            <a:ext cx="8815387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5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940153" y="298450"/>
            <a:ext cx="2951436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VON REAKTIVER PERSONALSUCHE ZUR MITARBEITERBINDUNG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WO WIR SIND</a:t>
            </a:r>
            <a:endParaRPr lang="de-DE" alt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307" y="1268760"/>
            <a:ext cx="8815387" cy="518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8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940153" y="298450"/>
            <a:ext cx="2951436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VON REAKTIVER PERSONALSUCHE ZUR MITARBEITERBINDUNG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473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WO WIR SIND</a:t>
            </a:r>
            <a:endParaRPr lang="de-DE" alt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62"/>
          <a:stretch/>
        </p:blipFill>
        <p:spPr bwMode="auto">
          <a:xfrm>
            <a:off x="688560" y="1442196"/>
            <a:ext cx="7766880" cy="458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6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 descr="bg_screen_gre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940153" y="298450"/>
            <a:ext cx="2951436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Arial" charset="0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98450" algn="ctr">
              <a:spcBef>
                <a:spcPct val="40000"/>
              </a:spcBef>
              <a:buClr>
                <a:schemeClr val="bg2"/>
              </a:buClr>
              <a:buFont typeface="Arial" charset="0"/>
              <a:buChar char="–"/>
              <a:defRPr sz="1900" i="1">
                <a:solidFill>
                  <a:srgbClr val="4D4D4D"/>
                </a:solidFill>
                <a:latin typeface="Arial" charset="0"/>
              </a:defRPr>
            </a:lvl2pPr>
            <a:lvl3pPr marL="1143000" indent="-66675" algn="ctr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115888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1651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1651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1600" b="0" dirty="0" smtClean="0">
                <a:solidFill>
                  <a:srgbClr val="1A1A1A"/>
                </a:solidFill>
              </a:rPr>
              <a:t>VON REAKTIVER PERSONALSUCHE ZUR MITARBEITERBINDUNG</a:t>
            </a:r>
            <a:endParaRPr lang="de-DE" altLang="de-DE" sz="1600" b="0" dirty="0">
              <a:solidFill>
                <a:srgbClr val="1A1A1A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15875"/>
            <a:ext cx="48348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Arial" charset="0"/>
              </a:defRPr>
            </a:lvl1pPr>
            <a:lvl2pPr>
              <a:defRPr sz="2400" b="1">
                <a:solidFill>
                  <a:schemeClr val="bg1"/>
                </a:solidFill>
                <a:latin typeface="Arial" charset="0"/>
              </a:defRPr>
            </a:lvl2pPr>
            <a:lvl3pPr>
              <a:defRPr sz="2400" b="1">
                <a:solidFill>
                  <a:schemeClr val="bg1"/>
                </a:solidFill>
                <a:latin typeface="Arial" charset="0"/>
              </a:defRPr>
            </a:lvl3pPr>
            <a:lvl4pPr>
              <a:defRPr sz="2400" b="1">
                <a:solidFill>
                  <a:schemeClr val="bg1"/>
                </a:solidFill>
                <a:latin typeface="Arial" charset="0"/>
              </a:defRPr>
            </a:lvl4pPr>
            <a:lvl5pPr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altLang="de-DE" dirty="0" smtClean="0"/>
              <a:t>GUTES TUN UND ES GUT TUN</a:t>
            </a:r>
            <a:endParaRPr lang="de-DE" alt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672005" y="3070501"/>
            <a:ext cx="1800000" cy="2097524"/>
            <a:chOff x="3672000" y="2924944"/>
            <a:chExt cx="1800000" cy="2097524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92" r="1"/>
            <a:stretch/>
          </p:blipFill>
          <p:spPr>
            <a:xfrm>
              <a:off x="3672000" y="2924944"/>
              <a:ext cx="1800000" cy="18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feld 7"/>
            <p:cNvSpPr txBox="1"/>
            <p:nvPr/>
          </p:nvSpPr>
          <p:spPr>
            <a:xfrm>
              <a:off x="3672000" y="4653136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800" dirty="0" smtClean="0">
                  <a:solidFill>
                    <a:srgbClr val="686868"/>
                  </a:solidFill>
                </a:rPr>
                <a:t>Hospitalität</a:t>
              </a:r>
              <a:endParaRPr lang="de-AT" sz="1800" dirty="0">
                <a:solidFill>
                  <a:srgbClr val="686868"/>
                </a:solidFill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007813" y="1655612"/>
            <a:ext cx="1800008" cy="2169332"/>
            <a:chOff x="1187616" y="2105536"/>
            <a:chExt cx="1800008" cy="2169332"/>
          </a:xfrm>
        </p:grpSpPr>
        <p:pic>
          <p:nvPicPr>
            <p:cNvPr id="10" name="Grafik 9"/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3264"/>
            <a:stretch/>
          </p:blipFill>
          <p:spPr>
            <a:xfrm>
              <a:off x="1187616" y="2105536"/>
              <a:ext cx="1800000" cy="18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feld 10"/>
            <p:cNvSpPr txBox="1"/>
            <p:nvPr/>
          </p:nvSpPr>
          <p:spPr>
            <a:xfrm>
              <a:off x="1187624" y="3905536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800" dirty="0" smtClean="0">
                  <a:solidFill>
                    <a:srgbClr val="35599D"/>
                  </a:solidFill>
                </a:rPr>
                <a:t>Qualität</a:t>
              </a:r>
              <a:endParaRPr lang="de-AT" sz="1800" dirty="0">
                <a:solidFill>
                  <a:srgbClr val="35599D"/>
                </a:solidFill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336188" y="1655612"/>
            <a:ext cx="1800000" cy="2169332"/>
            <a:chOff x="6516216" y="2105536"/>
            <a:chExt cx="1800000" cy="2169332"/>
          </a:xfrm>
        </p:grpSpPr>
        <p:pic>
          <p:nvPicPr>
            <p:cNvPr id="13" name="Grafik 12"/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768"/>
            <a:stretch/>
          </p:blipFill>
          <p:spPr>
            <a:xfrm>
              <a:off x="6516216" y="2105536"/>
              <a:ext cx="1800000" cy="18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feld 13"/>
            <p:cNvSpPr txBox="1"/>
            <p:nvPr/>
          </p:nvSpPr>
          <p:spPr>
            <a:xfrm>
              <a:off x="6516216" y="3905536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800" dirty="0" smtClean="0">
                  <a:solidFill>
                    <a:srgbClr val="FF8C00"/>
                  </a:solidFill>
                </a:rPr>
                <a:t>Respekt</a:t>
              </a:r>
              <a:endParaRPr lang="de-AT" sz="1800" dirty="0">
                <a:solidFill>
                  <a:srgbClr val="FF8C00"/>
                </a:solidFill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007821" y="3824944"/>
            <a:ext cx="1800225" cy="2169332"/>
            <a:chOff x="1187624" y="4413582"/>
            <a:chExt cx="1800225" cy="2169332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556" r="9769"/>
            <a:stretch/>
          </p:blipFill>
          <p:spPr>
            <a:xfrm>
              <a:off x="1187624" y="4413582"/>
              <a:ext cx="1800225" cy="18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feld 16"/>
            <p:cNvSpPr txBox="1"/>
            <p:nvPr/>
          </p:nvSpPr>
          <p:spPr>
            <a:xfrm>
              <a:off x="1187624" y="6213582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800" dirty="0" smtClean="0">
                  <a:solidFill>
                    <a:srgbClr val="00692D"/>
                  </a:solidFill>
                </a:rPr>
                <a:t>Verantwortung</a:t>
              </a:r>
              <a:endParaRPr lang="de-AT" sz="1800" dirty="0">
                <a:solidFill>
                  <a:srgbClr val="00692D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6336188" y="3824944"/>
            <a:ext cx="1800000" cy="2169332"/>
            <a:chOff x="6516216" y="4413582"/>
            <a:chExt cx="1800000" cy="2169332"/>
          </a:xfrm>
        </p:grpSpPr>
        <p:pic>
          <p:nvPicPr>
            <p:cNvPr id="19" name="Grafik 18"/>
            <p:cNvPicPr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135" t="192" r="8730" b="-192"/>
            <a:stretch/>
          </p:blipFill>
          <p:spPr>
            <a:xfrm>
              <a:off x="6516216" y="4413582"/>
              <a:ext cx="1800000" cy="180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feld 19"/>
            <p:cNvSpPr txBox="1"/>
            <p:nvPr/>
          </p:nvSpPr>
          <p:spPr>
            <a:xfrm>
              <a:off x="6516216" y="6213582"/>
              <a:ext cx="18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800" dirty="0" smtClean="0">
                  <a:solidFill>
                    <a:srgbClr val="AF0000"/>
                  </a:solidFill>
                </a:rPr>
                <a:t>Spiritualität</a:t>
              </a:r>
              <a:endParaRPr lang="de-AT" sz="1800" dirty="0">
                <a:solidFill>
                  <a:srgbClr val="A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3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4000" tIns="10800" rIns="54000" bIns="10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4000" tIns="10800" rIns="54000" bIns="10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366</Words>
  <Application>Microsoft Office PowerPoint</Application>
  <PresentationFormat>Bildschirmpräsentation (4:3)</PresentationFormat>
  <Paragraphs>85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3" baseType="lpstr">
      <vt:lpstr>Arial</vt:lpstr>
      <vt:lpstr>RotisSansSerif</vt:lpstr>
      <vt:lpstr>Standarddesign</vt:lpstr>
      <vt:lpstr>BABYLONISCHES SPRACHENGEWIRR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Professionelle Lösungen für das Gesundheitswesen</dc:title>
  <dc:creator>Michael Hierner</dc:creator>
  <cp:lastModifiedBy>A. Tichy</cp:lastModifiedBy>
  <cp:revision>68</cp:revision>
  <dcterms:created xsi:type="dcterms:W3CDTF">2010-05-19T07:15:01Z</dcterms:created>
  <dcterms:modified xsi:type="dcterms:W3CDTF">2015-11-05T17:48:30Z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vDocumentId">
    <vt:lpwstr/>
  </property>
  <property fmtid="{D5CDD505-2E9C-101B-9397-08002B2CF9AE}" pid="3" name="SvIsCheckedOut">
    <vt:lpwstr>False</vt:lpwstr>
  </property>
  <property fmtid="{D5CDD505-2E9C-101B-9397-08002B2CF9AE}" pid="4" name="SvIsCheckedOutToCurrentUser">
    <vt:lpwstr>False</vt:lpwstr>
  </property>
  <property fmtid="{D5CDD505-2E9C-101B-9397-08002B2CF9AE}" pid="5" name="SvItemId">
    <vt:lpwstr/>
  </property>
  <property fmtid="{D5CDD505-2E9C-101B-9397-08002B2CF9AE}" pid="6" name="SvDocClassId">
    <vt:lpwstr/>
  </property>
  <property fmtid="{D5CDD505-2E9C-101B-9397-08002B2CF9AE}" pid="7" name="SvVersionControlType">
    <vt:lpwstr>Unknown</vt:lpwstr>
  </property>
  <property fmtid="{D5CDD505-2E9C-101B-9397-08002B2CF9AE}" pid="8" name="SvUnknownFile">
    <vt:lpwstr>True</vt:lpwstr>
  </property>
  <property fmtid="{D5CDD505-2E9C-101B-9397-08002B2CF9AE}" pid="9" name="SvItemFallbackUnknown">
    <vt:lpwstr>False</vt:lpwstr>
  </property>
  <property fmtid="{D5CDD505-2E9C-101B-9397-08002B2CF9AE}" pid="10" name="SvDocWasSaved">
    <vt:lpwstr>True</vt:lpwstr>
  </property>
</Properties>
</file>