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506" r:id="rId2"/>
    <p:sldId id="474" r:id="rId3"/>
    <p:sldId id="507" r:id="rId4"/>
    <p:sldId id="484" r:id="rId5"/>
    <p:sldId id="508" r:id="rId6"/>
    <p:sldId id="511" r:id="rId7"/>
    <p:sldId id="528" r:id="rId8"/>
    <p:sldId id="519" r:id="rId9"/>
    <p:sldId id="524" r:id="rId10"/>
    <p:sldId id="525" r:id="rId11"/>
    <p:sldId id="526" r:id="rId12"/>
    <p:sldId id="527" r:id="rId13"/>
    <p:sldId id="529" r:id="rId14"/>
    <p:sldId id="530" r:id="rId15"/>
    <p:sldId id="531" r:id="rId16"/>
    <p:sldId id="532" r:id="rId17"/>
    <p:sldId id="533" r:id="rId18"/>
    <p:sldId id="534" r:id="rId19"/>
    <p:sldId id="389" r:id="rId20"/>
  </p:sldIdLst>
  <p:sldSz cx="12190413" cy="6858000"/>
  <p:notesSz cx="6797675" cy="9872663"/>
  <p:embeddedFontLst>
    <p:embeddedFont>
      <p:font typeface="Bebas Neue" panose="020B0506020202020201" charset="0"/>
      <p:regular r:id="rId22"/>
    </p:embeddedFont>
    <p:embeddedFont>
      <p:font typeface="Arial Black" panose="020B0A04020102020204" pitchFamily="34" charset="0"/>
      <p:bold r:id="rId23"/>
    </p:embeddedFont>
    <p:embeddedFont>
      <p:font typeface="Arial Unicode MS" panose="020B0604020202020204" pitchFamily="34" charset="-128"/>
      <p:regular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Arial Narrow" panose="020B0606020202030204" pitchFamily="3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6464"/>
    <a:srgbClr val="000000"/>
    <a:srgbClr val="FFFFFF"/>
    <a:srgbClr val="E6E6E6"/>
    <a:srgbClr val="D7D7D7"/>
    <a:srgbClr val="C8C8C8"/>
    <a:srgbClr val="C0C0C0"/>
    <a:srgbClr val="AFAFAF"/>
    <a:srgbClr val="969696"/>
    <a:srgbClr val="7D7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71" autoAdjust="0"/>
    <p:restoredTop sz="94434" autoAdjust="0"/>
  </p:normalViewPr>
  <p:slideViewPr>
    <p:cSldViewPr snapToGrid="0" snapToObjects="1" showGuides="1">
      <p:cViewPr varScale="1">
        <p:scale>
          <a:sx n="71" d="100"/>
          <a:sy n="71" d="100"/>
        </p:scale>
        <p:origin x="558" y="60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3468"/>
    </p:cViewPr>
  </p:sorterViewPr>
  <p:notesViewPr>
    <p:cSldViewPr snapToGrid="0" snapToObjects="1">
      <p:cViewPr varScale="1">
        <p:scale>
          <a:sx n="86" d="100"/>
          <a:sy n="86" d="100"/>
        </p:scale>
        <p:origin x="-2250" y="-78"/>
      </p:cViewPr>
      <p:guideLst>
        <p:guide orient="horz" pos="3110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C9874-DE1E-48CB-A603-4C70CD126593}" type="datetimeFigureOut">
              <a:rPr lang="de-DE" smtClean="0"/>
              <a:pPr/>
              <a:t>09.11.2015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39775"/>
            <a:ext cx="6584950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CEB38-DA38-4F43-AFB8-94FE45CA586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6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 txBox="1">
            <a:spLocks noGrp="1" noChangeArrowheads="1"/>
          </p:cNvSpPr>
          <p:nvPr/>
        </p:nvSpPr>
        <p:spPr bwMode="auto">
          <a:xfrm>
            <a:off x="3850444" y="9377316"/>
            <a:ext cx="2945659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3" rIns="91426" bIns="45713" anchor="b"/>
          <a:lstStyle/>
          <a:p>
            <a:pPr algn="r" defTabSz="914309"/>
            <a:fld id="{F57D06E3-AE3D-498F-94DB-DD6B1B9AA1BA}" type="slidenum">
              <a:rPr sz="1200" noProof="1">
                <a:solidFill>
                  <a:prstClr val="black"/>
                </a:solidFill>
              </a:rPr>
              <a:pPr algn="r" defTabSz="914309"/>
              <a:t>1</a:t>
            </a:fld>
            <a:endParaRPr lang="de-DE" sz="1200" noProof="1">
              <a:solidFill>
                <a:prstClr val="black"/>
              </a:solidFill>
            </a:endParaRPr>
          </a:p>
        </p:txBody>
      </p:sp>
      <p:sp>
        <p:nvSpPr>
          <p:cNvPr id="231427" name="Rectangle 7"/>
          <p:cNvSpPr txBox="1">
            <a:spLocks noGrp="1" noChangeArrowheads="1"/>
          </p:cNvSpPr>
          <p:nvPr/>
        </p:nvSpPr>
        <p:spPr bwMode="auto">
          <a:xfrm>
            <a:off x="3853591" y="9382459"/>
            <a:ext cx="2944085" cy="49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09" tIns="47409" rIns="94809" bIns="47409" anchor="b"/>
          <a:lstStyle/>
          <a:p>
            <a:pPr algn="r" defTabSz="947592"/>
            <a:fld id="{4325F0E8-AEB7-4879-A06E-A5A28001E07F}" type="slidenum">
              <a:rPr lang="en-GB" sz="1300">
                <a:solidFill>
                  <a:prstClr val="black"/>
                </a:solidFill>
              </a:rPr>
              <a:pPr algn="r" defTabSz="947592"/>
              <a:t>1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2314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9775"/>
            <a:ext cx="6583363" cy="3705225"/>
          </a:xfrm>
          <a:ln/>
        </p:spPr>
      </p:sp>
      <p:sp>
        <p:nvSpPr>
          <p:cNvPr id="231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9" y="4689516"/>
            <a:ext cx="4984962" cy="4442698"/>
          </a:xfrm>
          <a:noFill/>
          <a:ln/>
        </p:spPr>
        <p:txBody>
          <a:bodyPr lIns="94809" tIns="47409" rIns="94809" bIns="47409"/>
          <a:lstStyle/>
          <a:p>
            <a:pPr eaLnBrk="1" hangingPunct="1"/>
            <a:endParaRPr lang="de-DE" noProof="1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253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A28DE1-A4A3-4DBE-A14E-ADF86238AFCF}" type="slidenum">
              <a:rPr lang="de-DE"/>
              <a:pPr/>
              <a:t>12</a:t>
            </a:fld>
            <a:endParaRPr lang="de-DE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8287" cy="3724275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3973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A28DE1-A4A3-4DBE-A14E-ADF86238AFCF}" type="slidenum">
              <a:rPr lang="de-DE"/>
              <a:pPr/>
              <a:t>13</a:t>
            </a:fld>
            <a:endParaRPr lang="de-DE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8287" cy="3724275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1252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A28DE1-A4A3-4DBE-A14E-ADF86238AFCF}" type="slidenum">
              <a:rPr lang="de-DE"/>
              <a:pPr/>
              <a:t>14</a:t>
            </a:fld>
            <a:endParaRPr lang="de-DE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8287" cy="3724275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4953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A28DE1-A4A3-4DBE-A14E-ADF86238AFCF}" type="slidenum">
              <a:rPr lang="de-DE"/>
              <a:pPr/>
              <a:t>15</a:t>
            </a:fld>
            <a:endParaRPr lang="de-DE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8287" cy="3724275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36574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A28DE1-A4A3-4DBE-A14E-ADF86238AFCF}" type="slidenum">
              <a:rPr lang="de-DE"/>
              <a:pPr/>
              <a:t>16</a:t>
            </a:fld>
            <a:endParaRPr lang="de-DE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8287" cy="3724275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5589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A28DE1-A4A3-4DBE-A14E-ADF86238AFCF}" type="slidenum">
              <a:rPr lang="de-DE"/>
              <a:pPr/>
              <a:t>17</a:t>
            </a:fld>
            <a:endParaRPr lang="de-DE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8287" cy="3724275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33789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A28DE1-A4A3-4DBE-A14E-ADF86238AFCF}" type="slidenum">
              <a:rPr lang="de-DE"/>
              <a:pPr/>
              <a:t>18</a:t>
            </a:fld>
            <a:endParaRPr lang="de-DE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8287" cy="3724275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23477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19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53590" y="9382459"/>
            <a:ext cx="2944085" cy="49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19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9775"/>
            <a:ext cx="6583363" cy="370522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8" y="4689515"/>
            <a:ext cx="4984962" cy="4442698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074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2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53590" y="9382459"/>
            <a:ext cx="2944085" cy="49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2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9775"/>
            <a:ext cx="6583363" cy="370522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8" y="4689515"/>
            <a:ext cx="4984962" cy="4442698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750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3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53590" y="9382459"/>
            <a:ext cx="2944085" cy="49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3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9775"/>
            <a:ext cx="6583363" cy="370522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8" y="4689515"/>
            <a:ext cx="4984962" cy="4442698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744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4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53590" y="9382459"/>
            <a:ext cx="2944085" cy="49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4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9775"/>
            <a:ext cx="6583363" cy="370522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8" y="4689515"/>
            <a:ext cx="4984962" cy="4442698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967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5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53590" y="9382459"/>
            <a:ext cx="2944085" cy="49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5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9775"/>
            <a:ext cx="6583363" cy="370522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8" y="4689515"/>
            <a:ext cx="4984962" cy="4442698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289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8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53590" y="9382459"/>
            <a:ext cx="2944085" cy="49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8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9775"/>
            <a:ext cx="6583363" cy="370522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8" y="4689515"/>
            <a:ext cx="4984962" cy="4442698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233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F8391B-D5C6-4ACD-BD60-CA1D10BF648B}" type="slidenum">
              <a:rPr lang="de-DE"/>
              <a:pPr/>
              <a:t>9</a:t>
            </a:fld>
            <a:endParaRPr lang="de-DE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8287" cy="3724275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</p:spPr>
        <p:txBody>
          <a:bodyPr/>
          <a:lstStyle/>
          <a:p>
            <a:endParaRPr lang="de-AT" noProof="1"/>
          </a:p>
        </p:txBody>
      </p:sp>
    </p:spTree>
    <p:extLst>
      <p:ext uri="{BB962C8B-B14F-4D97-AF65-F5344CB8AC3E}">
        <p14:creationId xmlns:p14="http://schemas.microsoft.com/office/powerpoint/2010/main" val="1880715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F4BFC6-AF8C-438C-B754-159E27C27939}" type="slidenum">
              <a:rPr lang="de-DE"/>
              <a:pPr/>
              <a:t>10</a:t>
            </a:fld>
            <a:endParaRPr lang="de-DE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103313" y="-14288"/>
            <a:ext cx="9007476" cy="5068888"/>
          </a:xfrm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7046" y="5301100"/>
            <a:ext cx="6374393" cy="4089569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</a:extLst>
        </p:spPr>
        <p:txBody>
          <a:bodyPr lIns="89715" tIns="44860" rIns="89715" bIns="44860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451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A28DE1-A4A3-4DBE-A14E-ADF86238AFCF}" type="slidenum">
              <a:rPr lang="de-DE"/>
              <a:pPr/>
              <a:t>11</a:t>
            </a:fld>
            <a:endParaRPr lang="de-DE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8287" cy="3724275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579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auto">
          <a:xfrm>
            <a:off x="2" y="0"/>
            <a:ext cx="12190410" cy="5803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5875" cap="flat">
            <a:noFill/>
            <a:prstDash val="solid"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defTabSz="914339"/>
            <a:endParaRPr lang="de-DE" sz="1900" dirty="0">
              <a:solidFill>
                <a:prstClr val="black"/>
              </a:solidFill>
            </a:endParaRPr>
          </a:p>
        </p:txBody>
      </p:sp>
      <p:sp>
        <p:nvSpPr>
          <p:cNvPr id="9" name="Rechteck 8"/>
          <p:cNvSpPr/>
          <p:nvPr userDrawn="1"/>
        </p:nvSpPr>
        <p:spPr bwMode="auto">
          <a:xfrm flipV="1">
            <a:off x="2" y="5803200"/>
            <a:ext cx="12190410" cy="1054800"/>
          </a:xfrm>
          <a:prstGeom prst="rect">
            <a:avLst/>
          </a:prstGeom>
          <a:solidFill>
            <a:srgbClr val="EAEAEA"/>
          </a:solidFill>
          <a:ln w="15875" cap="flat">
            <a:noFill/>
            <a:prstDash val="solid"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defTabSz="914339"/>
            <a:endParaRPr lang="de-DE" sz="1900" dirty="0">
              <a:solidFill>
                <a:prstClr val="black"/>
              </a:solidFill>
            </a:endParaRPr>
          </a:p>
        </p:txBody>
      </p:sp>
      <p:sp>
        <p:nvSpPr>
          <p:cNvPr id="6" name="Textfeld 5"/>
          <p:cNvSpPr txBox="1"/>
          <p:nvPr userDrawn="1"/>
        </p:nvSpPr>
        <p:spPr>
          <a:xfrm>
            <a:off x="-104500" y="-2129246"/>
            <a:ext cx="18473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9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044376" y="4"/>
            <a:ext cx="10101664" cy="3741441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8800" b="0" cap="all">
                <a:solidFill>
                  <a:schemeClr val="bg1"/>
                </a:solidFill>
                <a:latin typeface="Bebas Neue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idx="1"/>
          </p:nvPr>
        </p:nvSpPr>
        <p:spPr>
          <a:xfrm>
            <a:off x="1044376" y="3741445"/>
            <a:ext cx="10101664" cy="2061759"/>
          </a:xfrm>
        </p:spPr>
        <p:txBody>
          <a:bodyPr anchor="t" anchorCtr="0"/>
          <a:lstStyle>
            <a:lvl1pPr marL="0" indent="0">
              <a:lnSpc>
                <a:spcPct val="80000"/>
              </a:lnSpc>
              <a:buNone/>
              <a:defRPr sz="4400">
                <a:solidFill>
                  <a:srgbClr val="B2B2B2"/>
                </a:solidFill>
              </a:defRPr>
            </a:lvl1pPr>
            <a:lvl2pPr marL="45721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80161" y="6152561"/>
            <a:ext cx="6828818" cy="360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16253" y="6152561"/>
            <a:ext cx="914308" cy="360000"/>
          </a:xfrm>
        </p:spPr>
        <p:txBody>
          <a:bodyPr/>
          <a:lstStyle/>
          <a:p>
            <a:fld id="{75A4F164-3A46-4CEE-A25C-CA523D5E42F3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65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4001" y="238546"/>
            <a:ext cx="11541600" cy="616455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4001" y="854994"/>
            <a:ext cx="11541600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373F149-83C4-4179-9681-702531CCFDAC}" type="datetimeFigureOut">
              <a:rPr lang="de-DE" smtClean="0"/>
              <a:pPr/>
              <a:t>09.11.2015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F149-83C4-4179-9681-702531CCFDAC}" type="datetimeFigureOut">
              <a:rPr lang="de-DE" smtClean="0"/>
              <a:pPr/>
              <a:t>09.11.2015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Page </a:t>
            </a:r>
            <a:r>
              <a:rPr lang="de-DE">
                <a:sym typeface="Wingdings" pitchFamily="2" charset="2"/>
              </a:rPr>
              <a:t></a:t>
            </a:r>
            <a:r>
              <a:rPr lang="de-DE"/>
              <a:t> </a:t>
            </a:r>
            <a:fld id="{9803F363-0DE3-4695-ABC7-1375472D1E3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548538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 userDrawn="1"/>
        </p:nvSpPr>
        <p:spPr bwMode="gray">
          <a:xfrm>
            <a:off x="3" y="2017714"/>
            <a:ext cx="12190412" cy="484028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  <a:effectLst/>
        </p:spPr>
        <p:txBody>
          <a:bodyPr lIns="108001" tIns="108001" rIns="144000" bIns="72000"/>
          <a:lstStyle/>
          <a:p>
            <a:pPr marL="190506" indent="-190506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buFont typeface="Wingdings" pitchFamily="2" charset="2"/>
              <a:buChar char="§"/>
              <a:defRPr/>
            </a:pPr>
            <a:endParaRPr lang="de-DE" sz="1800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49" y="1554960"/>
            <a:ext cx="11542715" cy="42473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23850" y="-1"/>
            <a:ext cx="11542713" cy="109081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23847" y="6356350"/>
            <a:ext cx="2134799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3F149-83C4-4179-9681-702531CCFDAC}" type="datetimeFigureOut">
              <a:rPr lang="de-DE" smtClean="0"/>
              <a:pPr/>
              <a:t>09.11.2015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458648" y="6356350"/>
            <a:ext cx="727311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731761" y="6356350"/>
            <a:ext cx="2134799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1E638-3F78-4E0D-883A-B278700C48C0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4" r:id="rId2"/>
    <p:sldLayoutId id="2147483655" r:id="rId3"/>
    <p:sldLayoutId id="2147483659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30" rtl="0" eaLnBrk="1" latinLnBrk="0" hangingPunct="1"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6218" indent="-176218" algn="l" defTabSz="914430" rtl="0" eaLnBrk="1" latinLnBrk="0" hangingPunct="1">
        <a:spcBef>
          <a:spcPct val="200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75" indent="-184156" algn="l" defTabSz="914430" rtl="0" eaLnBrk="1" latinLnBrk="0" hangingPunct="1">
        <a:spcBef>
          <a:spcPct val="20000"/>
        </a:spcBef>
        <a:buFont typeface="Symbol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36593" indent="-176218" algn="l" defTabSz="914430" rtl="0" eaLnBrk="1" latinLnBrk="0" hangingPunct="1">
        <a:spcBef>
          <a:spcPct val="200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20749" indent="-184156" algn="l" defTabSz="914430" rtl="0" eaLnBrk="1" latinLnBrk="0" hangingPunct="1">
        <a:spcBef>
          <a:spcPct val="20000"/>
        </a:spcBef>
        <a:buFont typeface="Symbol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896968" indent="-176218" algn="l" defTabSz="914430" rtl="0" eaLnBrk="1" latinLnBrk="0" hangingPunct="1">
        <a:spcBef>
          <a:spcPct val="200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83" indent="-228608" algn="l" defTabSz="91443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9" indent="-228608" algn="l" defTabSz="91443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14" indent="-228608" algn="l" defTabSz="91443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30" indent="-228608" algn="l" defTabSz="91443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6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30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5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61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7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91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7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22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8" b="8540"/>
          <a:stretch/>
        </p:blipFill>
        <p:spPr>
          <a:xfrm>
            <a:off x="3" y="-32823"/>
            <a:ext cx="12190414" cy="583602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2" y="0"/>
            <a:ext cx="8914471" cy="5822708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9"/>
            <a:endParaRPr lang="de-DE" sz="1900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4377" y="3"/>
            <a:ext cx="10101665" cy="3741441"/>
          </a:xfrm>
        </p:spPr>
        <p:txBody>
          <a:bodyPr/>
          <a:lstStyle/>
          <a:p>
            <a:r>
              <a:rPr lang="en-US" sz="6600" dirty="0" smtClean="0">
                <a:effectLst>
                  <a:outerShdw blurRad="190500" algn="ctr" rotWithShape="0">
                    <a:prstClr val="black">
                      <a:alpha val="50000"/>
                    </a:prstClr>
                  </a:outerShdw>
                </a:effectLst>
              </a:rPr>
              <a:t>Gesundheit </a:t>
            </a:r>
            <a:r>
              <a:rPr lang="en-US" sz="6600" dirty="0" err="1">
                <a:effectLst>
                  <a:outerShdw blurRad="190500" algn="ctr" rotWithShape="0">
                    <a:prstClr val="black">
                      <a:alpha val="50000"/>
                    </a:prstClr>
                  </a:outerShdw>
                </a:effectLst>
              </a:rPr>
              <a:t>lernt</a:t>
            </a:r>
            <a:r>
              <a:rPr lang="en-US" sz="6600" dirty="0">
                <a:effectLst>
                  <a:outerShdw blurRad="190500" algn="ctr" rotWithShape="0">
                    <a:prstClr val="black">
                      <a:alpha val="50000"/>
                    </a:prstClr>
                  </a:outerShdw>
                </a:effectLst>
              </a:rPr>
              <a:t> </a:t>
            </a:r>
            <a:r>
              <a:rPr lang="en-US" sz="6600" dirty="0" err="1">
                <a:effectLst>
                  <a:outerShdw blurRad="190500" algn="ctr" rotWithShape="0">
                    <a:prstClr val="black">
                      <a:alpha val="50000"/>
                    </a:prstClr>
                  </a:outerShdw>
                </a:effectLst>
              </a:rPr>
              <a:t>Fremdsprachen</a:t>
            </a:r>
            <a:endParaRPr lang="en-US" sz="6600" dirty="0">
              <a:effectLst>
                <a:outerShdw blurRad="190500" algn="ctr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8" name="Rechteck 7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auto">
          <a:xfrm flipV="1">
            <a:off x="2" y="5803201"/>
            <a:ext cx="12190410" cy="1054800"/>
          </a:xfrm>
          <a:prstGeom prst="rect">
            <a:avLst/>
          </a:prstGeom>
          <a:solidFill>
            <a:schemeClr val="bg1"/>
          </a:solidFill>
          <a:ln w="15875" cap="flat">
            <a:noFill/>
            <a:prstDash val="solid"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defTabSz="914339"/>
            <a:endParaRPr lang="de-DE" sz="1900" dirty="0">
              <a:solidFill>
                <a:prstClr val="black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1" t="22724" r="10689" b="23339"/>
          <a:stretch/>
        </p:blipFill>
        <p:spPr>
          <a:xfrm>
            <a:off x="8914476" y="5993135"/>
            <a:ext cx="2920097" cy="67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4" cstate="print">
            <a:lum bright="-12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156" y="5145816"/>
            <a:ext cx="46101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5172" name="Rectangle 4"/>
          <p:cNvSpPr>
            <a:spLocks noChangeArrowheads="1"/>
          </p:cNvSpPr>
          <p:nvPr/>
        </p:nvSpPr>
        <p:spPr bwMode="gray">
          <a:xfrm>
            <a:off x="7928075" y="1612041"/>
            <a:ext cx="2431157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1B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EA501"/>
                  </a:outerShdw>
                </a:effectLst>
              </a14:hiddenEffects>
            </a:ext>
          </a:extLst>
        </p:spPr>
        <p:txBody>
          <a:bodyPr lIns="0" rIns="0"/>
          <a:lstStyle/>
          <a:p>
            <a:pPr algn="r" eaLnBrk="0" hangingPunct="0">
              <a:spcBef>
                <a:spcPct val="6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de-AT" sz="1600" noProof="1"/>
              <a:t>Ziele &amp; Visionen</a:t>
            </a:r>
            <a:br>
              <a:rPr lang="de-AT" sz="1600" noProof="1"/>
            </a:br>
            <a:r>
              <a:rPr lang="de-AT" sz="1600" noProof="1"/>
              <a:t>Projekt- &amp; Zeitplanung</a:t>
            </a:r>
            <a:br>
              <a:rPr lang="de-AT" sz="1600" noProof="1"/>
            </a:br>
            <a:r>
              <a:rPr lang="de-AT" sz="1600" noProof="1"/>
              <a:t>Grundsatzentscheidungen</a:t>
            </a:r>
            <a:br>
              <a:rPr lang="de-AT" sz="1600" noProof="1"/>
            </a:br>
            <a:r>
              <a:rPr lang="de-AT" sz="1600" noProof="1"/>
              <a:t>Milestones</a:t>
            </a:r>
            <a:br>
              <a:rPr lang="de-AT" sz="1600" noProof="1"/>
            </a:br>
            <a:r>
              <a:rPr lang="de-AT" sz="1600" noProof="1"/>
              <a:t>Lernerfolge</a:t>
            </a:r>
          </a:p>
          <a:p>
            <a:pPr algn="r" eaLnBrk="0" hangingPunct="0">
              <a:spcBef>
                <a:spcPct val="60000"/>
              </a:spcBef>
              <a:buClr>
                <a:schemeClr val="accent1"/>
              </a:buClr>
              <a:buFont typeface="Wingdings" pitchFamily="2" charset="2"/>
              <a:buNone/>
            </a:pPr>
            <a:endParaRPr lang="de-AT" sz="1600" noProof="1"/>
          </a:p>
        </p:txBody>
      </p:sp>
      <p:sp>
        <p:nvSpPr>
          <p:cNvPr id="135173" name="Rectangle 5"/>
          <p:cNvSpPr>
            <a:spLocks noChangeArrowheads="1"/>
          </p:cNvSpPr>
          <p:nvPr/>
        </p:nvSpPr>
        <p:spPr bwMode="gray">
          <a:xfrm>
            <a:off x="7674770" y="4242529"/>
            <a:ext cx="2684462" cy="156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1B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EA501"/>
                  </a:outerShdw>
                </a:effectLst>
              </a14:hiddenEffects>
            </a:ext>
          </a:extLst>
        </p:spPr>
        <p:txBody>
          <a:bodyPr lIns="0" rIns="0" anchor="b"/>
          <a:lstStyle/>
          <a:p>
            <a:pPr algn="r" eaLnBrk="0" hangingPunct="0">
              <a:spcBef>
                <a:spcPct val="6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de-AT" sz="1600" noProof="1">
                <a:ea typeface="Arial Unicode MS" pitchFamily="34" charset="-128"/>
                <a:cs typeface="Arial" charset="0"/>
              </a:rPr>
              <a:t>Information</a:t>
            </a:r>
            <a:br>
              <a:rPr lang="de-AT" sz="1600" noProof="1">
                <a:ea typeface="Arial Unicode MS" pitchFamily="34" charset="-128"/>
                <a:cs typeface="Arial" charset="0"/>
              </a:rPr>
            </a:br>
            <a:r>
              <a:rPr lang="de-AT" sz="1600" noProof="1">
                <a:ea typeface="Arial Unicode MS" pitchFamily="34" charset="-128"/>
                <a:cs typeface="Arial" charset="0"/>
              </a:rPr>
              <a:t>Weiterbildung</a:t>
            </a:r>
            <a:br>
              <a:rPr lang="de-AT" sz="1600" noProof="1">
                <a:ea typeface="Arial Unicode MS" pitchFamily="34" charset="-128"/>
                <a:cs typeface="Arial" charset="0"/>
              </a:rPr>
            </a:br>
            <a:r>
              <a:rPr lang="de-AT" sz="1600" noProof="1">
                <a:ea typeface="Arial Unicode MS" pitchFamily="34" charset="-128"/>
                <a:cs typeface="Arial" charset="0"/>
              </a:rPr>
              <a:t>Coachingeinheiten</a:t>
            </a:r>
            <a:br>
              <a:rPr lang="de-AT" sz="1600" noProof="1">
                <a:ea typeface="Arial Unicode MS" pitchFamily="34" charset="-128"/>
                <a:cs typeface="Arial" charset="0"/>
              </a:rPr>
            </a:br>
            <a:r>
              <a:rPr lang="de-AT" sz="1600" noProof="1">
                <a:ea typeface="Arial Unicode MS" pitchFamily="34" charset="-128"/>
                <a:cs typeface="Arial" charset="0"/>
              </a:rPr>
              <a:t>Sensibilisierungsmaßnahmen</a:t>
            </a:r>
            <a:br>
              <a:rPr lang="de-AT" sz="1600" noProof="1">
                <a:ea typeface="Arial Unicode MS" pitchFamily="34" charset="-128"/>
                <a:cs typeface="Arial" charset="0"/>
              </a:rPr>
            </a:br>
            <a:r>
              <a:rPr lang="de-AT" sz="1600" noProof="1">
                <a:ea typeface="Arial Unicode MS" pitchFamily="34" charset="-128"/>
                <a:cs typeface="Arial" charset="0"/>
              </a:rPr>
              <a:t>Austauschmöglichkeiten</a:t>
            </a:r>
          </a:p>
        </p:txBody>
      </p:sp>
      <p:sp>
        <p:nvSpPr>
          <p:cNvPr id="135174" name="Rectangle 6"/>
          <p:cNvSpPr>
            <a:spLocks noChangeArrowheads="1"/>
          </p:cNvSpPr>
          <p:nvPr/>
        </p:nvSpPr>
        <p:spPr bwMode="gray">
          <a:xfrm>
            <a:off x="1851819" y="1612041"/>
            <a:ext cx="2690358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1B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EA501"/>
                  </a:outerShdw>
                </a:effectLst>
              </a14:hiddenEffects>
            </a:ext>
          </a:extLst>
        </p:spPr>
        <p:txBody>
          <a:bodyPr lIns="0" rIns="0"/>
          <a:lstStyle/>
          <a:p>
            <a:pPr eaLnBrk="0" hangingPunct="0">
              <a:spcBef>
                <a:spcPct val="6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de-AT" sz="1600" noProof="1">
                <a:ea typeface="Arial Unicode MS" pitchFamily="34" charset="-128"/>
                <a:cs typeface="Arial" charset="0"/>
              </a:rPr>
              <a:t>Marktforschung</a:t>
            </a:r>
            <a:br>
              <a:rPr lang="de-AT" sz="1600" noProof="1">
                <a:ea typeface="Arial Unicode MS" pitchFamily="34" charset="-128"/>
                <a:cs typeface="Arial" charset="0"/>
              </a:rPr>
            </a:br>
            <a:r>
              <a:rPr lang="de-AT" sz="1600" noProof="1">
                <a:ea typeface="Arial Unicode MS" pitchFamily="34" charset="-128"/>
                <a:cs typeface="Arial" charset="0"/>
              </a:rPr>
              <a:t>Produkte &amp; Dienstleistungen</a:t>
            </a:r>
            <a:br>
              <a:rPr lang="de-AT" sz="1600" noProof="1">
                <a:ea typeface="Arial Unicode MS" pitchFamily="34" charset="-128"/>
                <a:cs typeface="Arial" charset="0"/>
              </a:rPr>
            </a:br>
            <a:r>
              <a:rPr lang="de-AT" sz="1600" noProof="1">
                <a:ea typeface="Arial Unicode MS" pitchFamily="34" charset="-128"/>
                <a:cs typeface="Arial" charset="0"/>
              </a:rPr>
              <a:t>Marke &amp; Kommunikation</a:t>
            </a:r>
            <a:br>
              <a:rPr lang="de-AT" sz="1600" noProof="1">
                <a:ea typeface="Arial Unicode MS" pitchFamily="34" charset="-128"/>
                <a:cs typeface="Arial" charset="0"/>
              </a:rPr>
            </a:br>
            <a:r>
              <a:rPr lang="de-AT" sz="1600" noProof="1">
                <a:ea typeface="Arial Unicode MS" pitchFamily="34" charset="-128"/>
                <a:cs typeface="Arial" charset="0"/>
              </a:rPr>
              <a:t>Zielgruppe &amp; Märkte</a:t>
            </a:r>
            <a:br>
              <a:rPr lang="de-AT" sz="1600" noProof="1">
                <a:ea typeface="Arial Unicode MS" pitchFamily="34" charset="-128"/>
                <a:cs typeface="Arial" charset="0"/>
              </a:rPr>
            </a:br>
            <a:r>
              <a:rPr lang="de-AT" sz="1600" noProof="1">
                <a:ea typeface="Arial Unicode MS" pitchFamily="34" charset="-128"/>
                <a:cs typeface="Arial" charset="0"/>
              </a:rPr>
              <a:t>Umwelt</a:t>
            </a:r>
            <a:endParaRPr lang="de-DE" sz="1600" noProof="1">
              <a:ea typeface="Arial Unicode MS" pitchFamily="34" charset="-128"/>
              <a:cs typeface="Arial" charset="0"/>
            </a:endParaRPr>
          </a:p>
        </p:txBody>
      </p:sp>
      <p:sp>
        <p:nvSpPr>
          <p:cNvPr id="135175" name="Rectangle 7"/>
          <p:cNvSpPr>
            <a:spLocks noChangeArrowheads="1"/>
          </p:cNvSpPr>
          <p:nvPr/>
        </p:nvSpPr>
        <p:spPr bwMode="gray">
          <a:xfrm>
            <a:off x="1851819" y="4242529"/>
            <a:ext cx="2690358" cy="156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1B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EA501"/>
                  </a:outerShdw>
                </a:effectLst>
              </a14:hiddenEffects>
            </a:ext>
          </a:extLst>
        </p:spPr>
        <p:txBody>
          <a:bodyPr lIns="0" rIns="0" anchor="b"/>
          <a:lstStyle/>
          <a:p>
            <a:pPr eaLnBrk="0" hangingPunct="0">
              <a:spcBef>
                <a:spcPct val="6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de-AT" sz="1600" noProof="1">
                <a:cs typeface="Arial" charset="0"/>
              </a:rPr>
              <a:t>Vertrieb &amp; Service</a:t>
            </a:r>
            <a:br>
              <a:rPr lang="de-AT" sz="1600" noProof="1">
                <a:cs typeface="Arial" charset="0"/>
              </a:rPr>
            </a:br>
            <a:r>
              <a:rPr lang="de-AT" sz="1600" noProof="1">
                <a:cs typeface="Arial" charset="0"/>
              </a:rPr>
              <a:t>Werbemittel</a:t>
            </a:r>
            <a:br>
              <a:rPr lang="de-AT" sz="1600" noProof="1">
                <a:cs typeface="Arial" charset="0"/>
              </a:rPr>
            </a:br>
            <a:r>
              <a:rPr lang="de-AT" sz="1600" noProof="1">
                <a:cs typeface="Arial" charset="0"/>
              </a:rPr>
              <a:t>PR &amp; Media</a:t>
            </a:r>
            <a:br>
              <a:rPr lang="de-AT" sz="1600" noProof="1">
                <a:cs typeface="Arial" charset="0"/>
              </a:rPr>
            </a:br>
            <a:r>
              <a:rPr lang="de-AT" sz="1600" noProof="1">
                <a:cs typeface="Arial" charset="0"/>
              </a:rPr>
              <a:t>Event &amp; Sponsoring</a:t>
            </a:r>
            <a:br>
              <a:rPr lang="de-AT" sz="1600" noProof="1">
                <a:cs typeface="Arial" charset="0"/>
              </a:rPr>
            </a:br>
            <a:r>
              <a:rPr lang="de-AT" sz="1600" noProof="1">
                <a:cs typeface="Arial" charset="0"/>
              </a:rPr>
              <a:t>Kooperationen</a:t>
            </a:r>
          </a:p>
        </p:txBody>
      </p:sp>
      <p:sp>
        <p:nvSpPr>
          <p:cNvPr id="135176" name="Freeform 8"/>
          <p:cNvSpPr>
            <a:spLocks/>
          </p:cNvSpPr>
          <p:nvPr/>
        </p:nvSpPr>
        <p:spPr bwMode="gray">
          <a:xfrm>
            <a:off x="4175920" y="3658329"/>
            <a:ext cx="1887537" cy="1890712"/>
          </a:xfrm>
          <a:custGeom>
            <a:avLst/>
            <a:gdLst>
              <a:gd name="T0" fmla="*/ 193 w 285"/>
              <a:gd name="T1" fmla="*/ 165 h 286"/>
              <a:gd name="T2" fmla="*/ 94 w 285"/>
              <a:gd name="T3" fmla="*/ 0 h 286"/>
              <a:gd name="T4" fmla="*/ 0 w 285"/>
              <a:gd name="T5" fmla="*/ 0 h 286"/>
              <a:gd name="T6" fmla="*/ 285 w 285"/>
              <a:gd name="T7" fmla="*/ 286 h 286"/>
              <a:gd name="T8" fmla="*/ 285 w 285"/>
              <a:gd name="T9" fmla="*/ 192 h 286"/>
              <a:gd name="T10" fmla="*/ 193 w 285"/>
              <a:gd name="T11" fmla="*/ 165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" h="286">
                <a:moveTo>
                  <a:pt x="193" y="165"/>
                </a:moveTo>
                <a:cubicBezTo>
                  <a:pt x="132" y="130"/>
                  <a:pt x="97" y="66"/>
                  <a:pt x="94" y="0"/>
                </a:cubicBezTo>
                <a:cubicBezTo>
                  <a:pt x="0" y="0"/>
                  <a:pt x="0" y="0"/>
                  <a:pt x="0" y="0"/>
                </a:cubicBezTo>
                <a:cubicBezTo>
                  <a:pt x="3" y="156"/>
                  <a:pt x="129" y="282"/>
                  <a:pt x="285" y="286"/>
                </a:cubicBezTo>
                <a:cubicBezTo>
                  <a:pt x="285" y="192"/>
                  <a:pt x="285" y="192"/>
                  <a:pt x="285" y="192"/>
                </a:cubicBezTo>
                <a:cubicBezTo>
                  <a:pt x="254" y="190"/>
                  <a:pt x="222" y="182"/>
                  <a:pt x="193" y="165"/>
                </a:cubicBezTo>
                <a:close/>
              </a:path>
            </a:pathLst>
          </a:custGeom>
          <a:solidFill>
            <a:srgbClr val="00B050"/>
          </a:solidFill>
          <a:ln w="28575" cmpd="sng">
            <a:solidFill>
              <a:srgbClr val="FFFFFF"/>
            </a:solidFill>
            <a:miter lim="800000"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de-AT"/>
          </a:p>
        </p:txBody>
      </p:sp>
      <p:sp>
        <p:nvSpPr>
          <p:cNvPr id="135177" name="Freeform 9"/>
          <p:cNvSpPr>
            <a:spLocks/>
          </p:cNvSpPr>
          <p:nvPr/>
        </p:nvSpPr>
        <p:spPr bwMode="gray">
          <a:xfrm>
            <a:off x="4175920" y="1648554"/>
            <a:ext cx="1887537" cy="1885950"/>
          </a:xfrm>
          <a:custGeom>
            <a:avLst/>
            <a:gdLst>
              <a:gd name="T0" fmla="*/ 121 w 285"/>
              <a:gd name="T1" fmla="*/ 193 h 285"/>
              <a:gd name="T2" fmla="*/ 285 w 285"/>
              <a:gd name="T3" fmla="*/ 94 h 285"/>
              <a:gd name="T4" fmla="*/ 285 w 285"/>
              <a:gd name="T5" fmla="*/ 0 h 285"/>
              <a:gd name="T6" fmla="*/ 0 w 285"/>
              <a:gd name="T7" fmla="*/ 285 h 285"/>
              <a:gd name="T8" fmla="*/ 94 w 285"/>
              <a:gd name="T9" fmla="*/ 285 h 285"/>
              <a:gd name="T10" fmla="*/ 121 w 285"/>
              <a:gd name="T11" fmla="*/ 193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" h="285">
                <a:moveTo>
                  <a:pt x="121" y="193"/>
                </a:moveTo>
                <a:cubicBezTo>
                  <a:pt x="156" y="132"/>
                  <a:pt x="219" y="96"/>
                  <a:pt x="285" y="94"/>
                </a:cubicBezTo>
                <a:cubicBezTo>
                  <a:pt x="285" y="0"/>
                  <a:pt x="285" y="0"/>
                  <a:pt x="285" y="0"/>
                </a:cubicBezTo>
                <a:cubicBezTo>
                  <a:pt x="129" y="3"/>
                  <a:pt x="4" y="129"/>
                  <a:pt x="0" y="285"/>
                </a:cubicBezTo>
                <a:cubicBezTo>
                  <a:pt x="94" y="285"/>
                  <a:pt x="94" y="285"/>
                  <a:pt x="94" y="285"/>
                </a:cubicBezTo>
                <a:cubicBezTo>
                  <a:pt x="95" y="253"/>
                  <a:pt x="104" y="222"/>
                  <a:pt x="121" y="193"/>
                </a:cubicBezTo>
                <a:close/>
              </a:path>
            </a:pathLst>
          </a:custGeom>
          <a:solidFill>
            <a:schemeClr val="hlink"/>
          </a:solidFill>
          <a:ln w="28575" cmpd="sng">
            <a:solidFill>
              <a:srgbClr val="FFFFFF"/>
            </a:solidFill>
            <a:miter lim="800000"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de-AT"/>
          </a:p>
        </p:txBody>
      </p:sp>
      <p:sp>
        <p:nvSpPr>
          <p:cNvPr id="135178" name="Freeform 10"/>
          <p:cNvSpPr>
            <a:spLocks/>
          </p:cNvSpPr>
          <p:nvPr/>
        </p:nvSpPr>
        <p:spPr bwMode="gray">
          <a:xfrm>
            <a:off x="6161881" y="1648554"/>
            <a:ext cx="1885950" cy="1885950"/>
          </a:xfrm>
          <a:custGeom>
            <a:avLst/>
            <a:gdLst>
              <a:gd name="T0" fmla="*/ 92 w 285"/>
              <a:gd name="T1" fmla="*/ 120 h 285"/>
              <a:gd name="T2" fmla="*/ 191 w 285"/>
              <a:gd name="T3" fmla="*/ 285 h 285"/>
              <a:gd name="T4" fmla="*/ 285 w 285"/>
              <a:gd name="T5" fmla="*/ 285 h 285"/>
              <a:gd name="T6" fmla="*/ 0 w 285"/>
              <a:gd name="T7" fmla="*/ 0 h 285"/>
              <a:gd name="T8" fmla="*/ 0 w 285"/>
              <a:gd name="T9" fmla="*/ 94 h 285"/>
              <a:gd name="T10" fmla="*/ 92 w 285"/>
              <a:gd name="T11" fmla="*/ 120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" h="285">
                <a:moveTo>
                  <a:pt x="92" y="120"/>
                </a:moveTo>
                <a:cubicBezTo>
                  <a:pt x="153" y="156"/>
                  <a:pt x="188" y="219"/>
                  <a:pt x="191" y="285"/>
                </a:cubicBezTo>
                <a:cubicBezTo>
                  <a:pt x="285" y="285"/>
                  <a:pt x="285" y="285"/>
                  <a:pt x="285" y="285"/>
                </a:cubicBezTo>
                <a:cubicBezTo>
                  <a:pt x="281" y="129"/>
                  <a:pt x="156" y="3"/>
                  <a:pt x="0" y="0"/>
                </a:cubicBezTo>
                <a:cubicBezTo>
                  <a:pt x="0" y="94"/>
                  <a:pt x="0" y="94"/>
                  <a:pt x="0" y="94"/>
                </a:cubicBezTo>
                <a:cubicBezTo>
                  <a:pt x="31" y="95"/>
                  <a:pt x="63" y="104"/>
                  <a:pt x="92" y="120"/>
                </a:cubicBezTo>
                <a:close/>
              </a:path>
            </a:pathLst>
          </a:custGeom>
          <a:solidFill>
            <a:schemeClr val="tx2"/>
          </a:solidFill>
          <a:ln w="28575" cmpd="sng">
            <a:solidFill>
              <a:srgbClr val="FFFFFF"/>
            </a:solidFill>
            <a:miter lim="800000"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de-AT"/>
          </a:p>
        </p:txBody>
      </p:sp>
      <p:sp>
        <p:nvSpPr>
          <p:cNvPr id="135179" name="Freeform 11"/>
          <p:cNvSpPr>
            <a:spLocks/>
          </p:cNvSpPr>
          <p:nvPr/>
        </p:nvSpPr>
        <p:spPr bwMode="gray">
          <a:xfrm>
            <a:off x="6161881" y="3658329"/>
            <a:ext cx="1885950" cy="1890712"/>
          </a:xfrm>
          <a:custGeom>
            <a:avLst/>
            <a:gdLst>
              <a:gd name="T0" fmla="*/ 164 w 285"/>
              <a:gd name="T1" fmla="*/ 92 h 286"/>
              <a:gd name="T2" fmla="*/ 0 w 285"/>
              <a:gd name="T3" fmla="*/ 191 h 286"/>
              <a:gd name="T4" fmla="*/ 0 w 285"/>
              <a:gd name="T5" fmla="*/ 286 h 286"/>
              <a:gd name="T6" fmla="*/ 285 w 285"/>
              <a:gd name="T7" fmla="*/ 0 h 286"/>
              <a:gd name="T8" fmla="*/ 191 w 285"/>
              <a:gd name="T9" fmla="*/ 0 h 286"/>
              <a:gd name="T10" fmla="*/ 164 w 285"/>
              <a:gd name="T11" fmla="*/ 92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" h="286">
                <a:moveTo>
                  <a:pt x="164" y="92"/>
                </a:moveTo>
                <a:cubicBezTo>
                  <a:pt x="129" y="154"/>
                  <a:pt x="66" y="189"/>
                  <a:pt x="0" y="191"/>
                </a:cubicBezTo>
                <a:cubicBezTo>
                  <a:pt x="0" y="286"/>
                  <a:pt x="0" y="286"/>
                  <a:pt x="0" y="286"/>
                </a:cubicBezTo>
                <a:cubicBezTo>
                  <a:pt x="156" y="282"/>
                  <a:pt x="282" y="156"/>
                  <a:pt x="285" y="0"/>
                </a:cubicBezTo>
                <a:cubicBezTo>
                  <a:pt x="191" y="0"/>
                  <a:pt x="191" y="0"/>
                  <a:pt x="191" y="0"/>
                </a:cubicBezTo>
                <a:cubicBezTo>
                  <a:pt x="190" y="32"/>
                  <a:pt x="181" y="63"/>
                  <a:pt x="164" y="92"/>
                </a:cubicBezTo>
                <a:close/>
              </a:path>
            </a:pathLst>
          </a:custGeom>
          <a:solidFill>
            <a:schemeClr val="accent1"/>
          </a:solidFill>
          <a:ln w="28575" cmpd="sng">
            <a:solidFill>
              <a:srgbClr val="FFFFFF"/>
            </a:solidFill>
            <a:miter lim="800000"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de-AT"/>
          </a:p>
        </p:txBody>
      </p:sp>
      <p:sp>
        <p:nvSpPr>
          <p:cNvPr id="135180" name="Freeform 12"/>
          <p:cNvSpPr>
            <a:spLocks/>
          </p:cNvSpPr>
          <p:nvPr/>
        </p:nvSpPr>
        <p:spPr bwMode="gray">
          <a:xfrm>
            <a:off x="4885532" y="3644041"/>
            <a:ext cx="1177925" cy="1181100"/>
          </a:xfrm>
          <a:custGeom>
            <a:avLst/>
            <a:gdLst>
              <a:gd name="T0" fmla="*/ 0 w 178"/>
              <a:gd name="T1" fmla="*/ 0 h 179"/>
              <a:gd name="T2" fmla="*/ 93 w 178"/>
              <a:gd name="T3" fmla="*/ 154 h 179"/>
              <a:gd name="T4" fmla="*/ 178 w 178"/>
              <a:gd name="T5" fmla="*/ 179 h 179"/>
              <a:gd name="T6" fmla="*/ 178 w 178"/>
              <a:gd name="T7" fmla="*/ 0 h 179"/>
              <a:gd name="T8" fmla="*/ 0 w 178"/>
              <a:gd name="T9" fmla="*/ 0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8" h="179">
                <a:moveTo>
                  <a:pt x="0" y="0"/>
                </a:moveTo>
                <a:cubicBezTo>
                  <a:pt x="2" y="62"/>
                  <a:pt x="35" y="121"/>
                  <a:pt x="93" y="154"/>
                </a:cubicBezTo>
                <a:cubicBezTo>
                  <a:pt x="120" y="170"/>
                  <a:pt x="149" y="178"/>
                  <a:pt x="178" y="179"/>
                </a:cubicBezTo>
                <a:cubicBezTo>
                  <a:pt x="178" y="0"/>
                  <a:pt x="178" y="0"/>
                  <a:pt x="178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C0C0C0">
                  <a:gamma/>
                  <a:tint val="26275"/>
                  <a:invGamma/>
                </a:srgbClr>
              </a:gs>
              <a:gs pos="100000">
                <a:srgbClr val="C0C0C0"/>
              </a:gs>
            </a:gsLst>
            <a:lin ang="5400000" scaled="1"/>
          </a:gradFill>
          <a:ln w="19050" cmpd="sng">
            <a:solidFill>
              <a:srgbClr val="FFFFFF"/>
            </a:solidFill>
            <a:miter lim="800000"/>
            <a:headEnd/>
            <a:tailEnd/>
          </a:ln>
          <a:effectLst>
            <a:outerShdw dist="45791" dir="2021404" algn="ctr" rotWithShape="0">
              <a:srgbClr val="292929">
                <a:alpha val="50000"/>
              </a:srgbClr>
            </a:outerShdw>
          </a:effectLst>
        </p:spPr>
        <p:txBody>
          <a:bodyPr/>
          <a:lstStyle/>
          <a:p>
            <a:endParaRPr lang="de-AT"/>
          </a:p>
        </p:txBody>
      </p:sp>
      <p:sp>
        <p:nvSpPr>
          <p:cNvPr id="135181" name="Freeform 13"/>
          <p:cNvSpPr>
            <a:spLocks/>
          </p:cNvSpPr>
          <p:nvPr/>
        </p:nvSpPr>
        <p:spPr bwMode="gray">
          <a:xfrm>
            <a:off x="6161881" y="2364517"/>
            <a:ext cx="1176338" cy="1184275"/>
          </a:xfrm>
          <a:custGeom>
            <a:avLst/>
            <a:gdLst>
              <a:gd name="T0" fmla="*/ 178 w 178"/>
              <a:gd name="T1" fmla="*/ 179 h 179"/>
              <a:gd name="T2" fmla="*/ 86 w 178"/>
              <a:gd name="T3" fmla="*/ 25 h 179"/>
              <a:gd name="T4" fmla="*/ 0 w 178"/>
              <a:gd name="T5" fmla="*/ 0 h 179"/>
              <a:gd name="T6" fmla="*/ 0 w 178"/>
              <a:gd name="T7" fmla="*/ 179 h 179"/>
              <a:gd name="T8" fmla="*/ 178 w 178"/>
              <a:gd name="T9" fmla="*/ 179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8" h="179">
                <a:moveTo>
                  <a:pt x="178" y="179"/>
                </a:moveTo>
                <a:cubicBezTo>
                  <a:pt x="176" y="117"/>
                  <a:pt x="143" y="58"/>
                  <a:pt x="86" y="25"/>
                </a:cubicBezTo>
                <a:cubicBezTo>
                  <a:pt x="58" y="9"/>
                  <a:pt x="29" y="1"/>
                  <a:pt x="0" y="0"/>
                </a:cubicBezTo>
                <a:cubicBezTo>
                  <a:pt x="0" y="179"/>
                  <a:pt x="0" y="179"/>
                  <a:pt x="0" y="179"/>
                </a:cubicBezTo>
                <a:lnTo>
                  <a:pt x="178" y="179"/>
                </a:lnTo>
                <a:close/>
              </a:path>
            </a:pathLst>
          </a:custGeom>
          <a:gradFill rotWithShape="1">
            <a:gsLst>
              <a:gs pos="0">
                <a:srgbClr val="C0C0C0">
                  <a:gamma/>
                  <a:tint val="26275"/>
                  <a:invGamma/>
                </a:srgbClr>
              </a:gs>
              <a:gs pos="100000">
                <a:srgbClr val="C0C0C0"/>
              </a:gs>
            </a:gsLst>
            <a:lin ang="5400000" scaled="1"/>
          </a:gradFill>
          <a:ln w="19050" cmpd="sng">
            <a:solidFill>
              <a:srgbClr val="FFFFFF"/>
            </a:solidFill>
            <a:miter lim="800000"/>
            <a:headEnd/>
            <a:tailEnd/>
          </a:ln>
          <a:effectLst>
            <a:outerShdw dist="45791" dir="2021404" algn="ctr" rotWithShape="0">
              <a:srgbClr val="292929">
                <a:alpha val="50000"/>
              </a:srgbClr>
            </a:outerShdw>
          </a:effectLst>
        </p:spPr>
        <p:txBody>
          <a:bodyPr/>
          <a:lstStyle/>
          <a:p>
            <a:endParaRPr lang="de-AT"/>
          </a:p>
        </p:txBody>
      </p:sp>
      <p:sp>
        <p:nvSpPr>
          <p:cNvPr id="135182" name="Freeform 14"/>
          <p:cNvSpPr>
            <a:spLocks/>
          </p:cNvSpPr>
          <p:nvPr/>
        </p:nvSpPr>
        <p:spPr bwMode="gray">
          <a:xfrm>
            <a:off x="4885532" y="2364517"/>
            <a:ext cx="1177925" cy="1184275"/>
          </a:xfrm>
          <a:custGeom>
            <a:avLst/>
            <a:gdLst>
              <a:gd name="T0" fmla="*/ 178 w 178"/>
              <a:gd name="T1" fmla="*/ 0 h 179"/>
              <a:gd name="T2" fmla="*/ 24 w 178"/>
              <a:gd name="T3" fmla="*/ 93 h 179"/>
              <a:gd name="T4" fmla="*/ 0 w 178"/>
              <a:gd name="T5" fmla="*/ 179 h 179"/>
              <a:gd name="T6" fmla="*/ 178 w 178"/>
              <a:gd name="T7" fmla="*/ 179 h 179"/>
              <a:gd name="T8" fmla="*/ 178 w 178"/>
              <a:gd name="T9" fmla="*/ 0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8" h="179">
                <a:moveTo>
                  <a:pt x="178" y="0"/>
                </a:moveTo>
                <a:cubicBezTo>
                  <a:pt x="117" y="3"/>
                  <a:pt x="58" y="36"/>
                  <a:pt x="24" y="93"/>
                </a:cubicBezTo>
                <a:cubicBezTo>
                  <a:pt x="9" y="120"/>
                  <a:pt x="1" y="150"/>
                  <a:pt x="0" y="179"/>
                </a:cubicBezTo>
                <a:cubicBezTo>
                  <a:pt x="178" y="179"/>
                  <a:pt x="178" y="179"/>
                  <a:pt x="178" y="179"/>
                </a:cubicBezTo>
                <a:lnTo>
                  <a:pt x="178" y="0"/>
                </a:lnTo>
                <a:close/>
              </a:path>
            </a:pathLst>
          </a:cu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tint val="26275"/>
                  <a:invGamma/>
                </a:srgbClr>
              </a:gs>
            </a:gsLst>
            <a:lin ang="5400000" scaled="1"/>
          </a:gradFill>
          <a:ln w="19050" cmpd="sng">
            <a:solidFill>
              <a:srgbClr val="FFFFFF"/>
            </a:solidFill>
            <a:miter lim="800000"/>
            <a:headEnd/>
            <a:tailEnd/>
          </a:ln>
          <a:effectLst>
            <a:outerShdw dist="45791" dir="2021404" algn="ctr" rotWithShape="0">
              <a:srgbClr val="292929">
                <a:alpha val="50000"/>
              </a:srgbClr>
            </a:outerShdw>
          </a:effectLst>
        </p:spPr>
        <p:txBody>
          <a:bodyPr/>
          <a:lstStyle/>
          <a:p>
            <a:endParaRPr lang="de-AT"/>
          </a:p>
        </p:txBody>
      </p:sp>
      <p:sp>
        <p:nvSpPr>
          <p:cNvPr id="135183" name="Freeform 15"/>
          <p:cNvSpPr>
            <a:spLocks/>
          </p:cNvSpPr>
          <p:nvPr/>
        </p:nvSpPr>
        <p:spPr bwMode="gray">
          <a:xfrm>
            <a:off x="6161881" y="3644041"/>
            <a:ext cx="1176338" cy="1181100"/>
          </a:xfrm>
          <a:custGeom>
            <a:avLst/>
            <a:gdLst>
              <a:gd name="T0" fmla="*/ 0 w 178"/>
              <a:gd name="T1" fmla="*/ 179 h 179"/>
              <a:gd name="T2" fmla="*/ 154 w 178"/>
              <a:gd name="T3" fmla="*/ 86 h 179"/>
              <a:gd name="T4" fmla="*/ 178 w 178"/>
              <a:gd name="T5" fmla="*/ 0 h 179"/>
              <a:gd name="T6" fmla="*/ 0 w 178"/>
              <a:gd name="T7" fmla="*/ 0 h 179"/>
              <a:gd name="T8" fmla="*/ 0 w 178"/>
              <a:gd name="T9" fmla="*/ 179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8" h="179">
                <a:moveTo>
                  <a:pt x="0" y="179"/>
                </a:moveTo>
                <a:cubicBezTo>
                  <a:pt x="61" y="177"/>
                  <a:pt x="120" y="144"/>
                  <a:pt x="154" y="86"/>
                </a:cubicBezTo>
                <a:cubicBezTo>
                  <a:pt x="169" y="59"/>
                  <a:pt x="177" y="29"/>
                  <a:pt x="178" y="0"/>
                </a:cubicBezTo>
                <a:cubicBezTo>
                  <a:pt x="0" y="0"/>
                  <a:pt x="0" y="0"/>
                  <a:pt x="0" y="0"/>
                </a:cubicBezTo>
                <a:lnTo>
                  <a:pt x="0" y="179"/>
                </a:lnTo>
                <a:close/>
              </a:path>
            </a:pathLst>
          </a:custGeom>
          <a:gradFill rotWithShape="1">
            <a:gsLst>
              <a:gs pos="0">
                <a:srgbClr val="C0C0C0">
                  <a:gamma/>
                  <a:tint val="26275"/>
                  <a:invGamma/>
                </a:srgbClr>
              </a:gs>
              <a:gs pos="100000">
                <a:srgbClr val="C0C0C0"/>
              </a:gs>
            </a:gsLst>
            <a:lin ang="5400000" scaled="1"/>
          </a:gradFill>
          <a:ln w="19050" cmpd="sng">
            <a:solidFill>
              <a:srgbClr val="FFFFFF"/>
            </a:solidFill>
            <a:miter lim="800000"/>
            <a:headEnd/>
            <a:tailEnd/>
          </a:ln>
          <a:effectLst>
            <a:outerShdw dist="45791" dir="2021404" algn="ctr" rotWithShape="0">
              <a:srgbClr val="292929">
                <a:alpha val="50000"/>
              </a:srgbClr>
            </a:outerShdw>
          </a:effectLst>
        </p:spPr>
        <p:txBody>
          <a:bodyPr/>
          <a:lstStyle/>
          <a:p>
            <a:endParaRPr lang="de-AT"/>
          </a:p>
        </p:txBody>
      </p:sp>
      <p:sp>
        <p:nvSpPr>
          <p:cNvPr id="135184" name="WordArt 16"/>
          <p:cNvSpPr>
            <a:spLocks noChangeArrowheads="1" noChangeShapeType="1" noTextEdit="1"/>
          </p:cNvSpPr>
          <p:nvPr/>
        </p:nvSpPr>
        <p:spPr bwMode="gray">
          <a:xfrm rot="2870101">
            <a:off x="5889625" y="2346260"/>
            <a:ext cx="1885950" cy="11604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2755322"/>
              </a:avLst>
            </a:prstTxWarp>
          </a:bodyPr>
          <a:lstStyle/>
          <a:p>
            <a:pPr algn="ctr"/>
            <a:r>
              <a:rPr lang="de-AT" sz="3600" kern="10" dirty="0">
                <a:solidFill>
                  <a:srgbClr val="FFFFFF"/>
                </a:solidFill>
                <a:latin typeface="Arial Black"/>
              </a:rPr>
              <a:t>Strategie</a:t>
            </a:r>
          </a:p>
        </p:txBody>
      </p:sp>
      <p:sp>
        <p:nvSpPr>
          <p:cNvPr id="135185" name="WordArt 17"/>
          <p:cNvSpPr>
            <a:spLocks noChangeArrowheads="1" noChangeShapeType="1" noTextEdit="1"/>
          </p:cNvSpPr>
          <p:nvPr/>
        </p:nvSpPr>
        <p:spPr bwMode="gray">
          <a:xfrm rot="-2650685">
            <a:off x="4509295" y="2253392"/>
            <a:ext cx="1887537" cy="11604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2754011"/>
              </a:avLst>
            </a:prstTxWarp>
          </a:bodyPr>
          <a:lstStyle/>
          <a:p>
            <a:pPr algn="ctr"/>
            <a:r>
              <a:rPr lang="de-AT" sz="3600" kern="10" dirty="0">
                <a:solidFill>
                  <a:srgbClr val="FFFFFF"/>
                </a:solidFill>
                <a:latin typeface="Arial Black"/>
              </a:rPr>
              <a:t>Analyse</a:t>
            </a:r>
          </a:p>
        </p:txBody>
      </p:sp>
      <p:sp>
        <p:nvSpPr>
          <p:cNvPr id="135186" name="WordArt 18"/>
          <p:cNvSpPr>
            <a:spLocks noChangeArrowheads="1" noChangeShapeType="1" noTextEdit="1"/>
          </p:cNvSpPr>
          <p:nvPr/>
        </p:nvSpPr>
        <p:spPr bwMode="gray">
          <a:xfrm rot="-13705877" flipH="1" flipV="1">
            <a:off x="6024563" y="3928998"/>
            <a:ext cx="1863725" cy="9445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1652628"/>
              </a:avLst>
            </a:prstTxWarp>
          </a:bodyPr>
          <a:lstStyle/>
          <a:p>
            <a:pPr algn="ctr"/>
            <a:r>
              <a:rPr lang="de-AT" sz="3600" kern="10" dirty="0">
                <a:solidFill>
                  <a:srgbClr val="FFFFFF"/>
                </a:solidFill>
                <a:latin typeface="Arial Black"/>
              </a:rPr>
              <a:t>Int. Kommunikation</a:t>
            </a:r>
          </a:p>
        </p:txBody>
      </p:sp>
      <p:sp>
        <p:nvSpPr>
          <p:cNvPr id="135187" name="WordArt 19"/>
          <p:cNvSpPr>
            <a:spLocks noChangeArrowheads="1" noChangeShapeType="1" noTextEdit="1"/>
          </p:cNvSpPr>
          <p:nvPr/>
        </p:nvSpPr>
        <p:spPr bwMode="gray">
          <a:xfrm rot="-8075575" flipH="1" flipV="1">
            <a:off x="4351338" y="3916298"/>
            <a:ext cx="1863725" cy="9445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1652628"/>
              </a:avLst>
            </a:prstTxWarp>
          </a:bodyPr>
          <a:lstStyle/>
          <a:p>
            <a:pPr algn="ctr"/>
            <a:r>
              <a:rPr lang="de-AT" sz="3600" kern="10" dirty="0">
                <a:solidFill>
                  <a:srgbClr val="FFFFFF"/>
                </a:solidFill>
                <a:latin typeface="Arial Black"/>
              </a:rPr>
              <a:t>Ext. Kommunikation</a:t>
            </a:r>
          </a:p>
        </p:txBody>
      </p:sp>
      <p:sp>
        <p:nvSpPr>
          <p:cNvPr id="135188" name="Line 20"/>
          <p:cNvSpPr>
            <a:spLocks noChangeShapeType="1"/>
          </p:cNvSpPr>
          <p:nvPr/>
        </p:nvSpPr>
        <p:spPr bwMode="gray">
          <a:xfrm>
            <a:off x="1847056" y="3593241"/>
            <a:ext cx="2051050" cy="0"/>
          </a:xfrm>
          <a:prstGeom prst="line">
            <a:avLst/>
          </a:prstGeom>
          <a:noFill/>
          <a:ln w="2857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EA50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135189" name="Line 21"/>
          <p:cNvSpPr>
            <a:spLocks noChangeShapeType="1"/>
          </p:cNvSpPr>
          <p:nvPr/>
        </p:nvSpPr>
        <p:spPr bwMode="gray">
          <a:xfrm>
            <a:off x="8327231" y="3593241"/>
            <a:ext cx="2051050" cy="0"/>
          </a:xfrm>
          <a:prstGeom prst="line">
            <a:avLst/>
          </a:prstGeom>
          <a:noFill/>
          <a:ln w="2857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EA50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3" name="Titel 5"/>
          <p:cNvSpPr>
            <a:spLocks noGrp="1"/>
          </p:cNvSpPr>
          <p:nvPr>
            <p:ph type="title"/>
          </p:nvPr>
        </p:nvSpPr>
        <p:spPr>
          <a:xfrm>
            <a:off x="324001" y="238546"/>
            <a:ext cx="11541600" cy="616455"/>
          </a:xfrm>
        </p:spPr>
        <p:txBody>
          <a:bodyPr/>
          <a:lstStyle/>
          <a:p>
            <a:r>
              <a:rPr lang="de-AT" dirty="0" smtClean="0"/>
              <a:t>Ethnomarketing – wie?</a:t>
            </a:r>
            <a:endParaRPr lang="de-AT" dirty="0"/>
          </a:p>
        </p:txBody>
      </p:sp>
      <p:sp>
        <p:nvSpPr>
          <p:cNvPr id="24" name="Textplatzhalter 6"/>
          <p:cNvSpPr txBox="1">
            <a:spLocks/>
          </p:cNvSpPr>
          <p:nvPr/>
        </p:nvSpPr>
        <p:spPr>
          <a:xfrm>
            <a:off x="324001" y="854994"/>
            <a:ext cx="11541600" cy="336244"/>
          </a:xfrm>
          <a:prstGeom prst="rect">
            <a:avLst/>
          </a:prstGeom>
        </p:spPr>
        <p:txBody>
          <a:bodyPr/>
          <a:lstStyle>
            <a:lvl1pPr marL="176218" indent="-176218" algn="l" defTabSz="91443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75" indent="-184156" algn="l" defTabSz="91443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93" indent="-176218" algn="l" defTabSz="91443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49" indent="-184156" algn="l" defTabSz="91443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68" indent="-176218" algn="l" defTabSz="91443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83" indent="-228608" algn="l" defTabSz="9144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9" indent="-228608" algn="l" defTabSz="9144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8" algn="l" defTabSz="9144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8" algn="l" defTabSz="9144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dirty="0" smtClean="0"/>
              <a:t>Schritte des Ethnomarketings</a:t>
            </a:r>
            <a:endParaRPr lang="de-A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87498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braeuhofer\Desktop\_DSC1544-2-Bearbeite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74"/>
          <a:stretch/>
        </p:blipFill>
        <p:spPr bwMode="auto">
          <a:xfrm>
            <a:off x="4736307" y="1464708"/>
            <a:ext cx="2744911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 r="8856"/>
          <a:stretch/>
        </p:blipFill>
        <p:spPr bwMode="auto">
          <a:xfrm>
            <a:off x="7635309" y="1483182"/>
            <a:ext cx="2723923" cy="2087561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noProof="1" smtClean="0"/>
              <a:t>Kommunikation EXTERN</a:t>
            </a:r>
            <a:endParaRPr lang="de-DE" noProof="1"/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gray">
          <a:xfrm>
            <a:off x="1851820" y="3556229"/>
            <a:ext cx="2738437" cy="2293029"/>
          </a:xfrm>
          <a:prstGeom prst="rect">
            <a:avLst/>
          </a:prstGeom>
          <a:solidFill>
            <a:schemeClr val="bg1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B2B2B2"/>
                  </a:outerShdw>
                </a:effectLst>
              </a14:hiddenEffects>
            </a:ext>
          </a:extLst>
        </p:spPr>
        <p:txBody>
          <a:bodyPr lIns="108000" tIns="108000" rIns="72000" bIns="72000"/>
          <a:lstStyle/>
          <a:p>
            <a:pPr marL="190500" indent="-190500">
              <a:spcBef>
                <a:spcPct val="4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de-AT" sz="1600" noProof="1"/>
              <a:t>Produktentwicklung</a:t>
            </a:r>
          </a:p>
          <a:p>
            <a:pPr marL="190500" indent="-190500">
              <a:spcBef>
                <a:spcPct val="4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de-AT" sz="1600" noProof="1"/>
              <a:t>Community-Werbung</a:t>
            </a:r>
          </a:p>
          <a:p>
            <a:pPr marL="190500" indent="-190500">
              <a:spcBef>
                <a:spcPct val="4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de-AT" sz="1600" noProof="1"/>
              <a:t>Vertriebsunterstütung</a:t>
            </a:r>
          </a:p>
          <a:p>
            <a:pPr marL="190500" indent="-190500">
              <a:spcBef>
                <a:spcPct val="4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de-AT" sz="1600" noProof="1"/>
              <a:t>Kooperationen</a:t>
            </a:r>
          </a:p>
          <a:p>
            <a:pPr marL="190500" indent="-190500">
              <a:spcBef>
                <a:spcPct val="4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de-AT" sz="1600" noProof="1"/>
              <a:t>Lobbiing</a:t>
            </a:r>
          </a:p>
          <a:p>
            <a:pPr marL="190500" indent="-190500">
              <a:spcBef>
                <a:spcPct val="4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de-AT" sz="1600" noProof="1"/>
          </a:p>
        </p:txBody>
      </p:sp>
      <p:sp>
        <p:nvSpPr>
          <p:cNvPr id="106500" name="Rectangle 4"/>
          <p:cNvSpPr>
            <a:spLocks noChangeArrowheads="1"/>
          </p:cNvSpPr>
          <p:nvPr/>
        </p:nvSpPr>
        <p:spPr bwMode="gray">
          <a:xfrm>
            <a:off x="4736306" y="3556229"/>
            <a:ext cx="2738438" cy="2293028"/>
          </a:xfrm>
          <a:prstGeom prst="rect">
            <a:avLst/>
          </a:prstGeom>
          <a:solidFill>
            <a:schemeClr val="bg1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B2B2B2"/>
                  </a:outerShdw>
                </a:effectLst>
              </a14:hiddenEffects>
            </a:ext>
          </a:extLst>
        </p:spPr>
        <p:txBody>
          <a:bodyPr lIns="108000" tIns="108000" rIns="72000" bIns="72000"/>
          <a:lstStyle/>
          <a:p>
            <a:pPr marL="190500" indent="-190500">
              <a:spcBef>
                <a:spcPct val="4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de-AT" sz="1600" noProof="1"/>
              <a:t>Mediaplanung</a:t>
            </a:r>
          </a:p>
          <a:p>
            <a:pPr marL="190500" indent="-190500">
              <a:spcBef>
                <a:spcPct val="4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de-AT" sz="1600" noProof="1"/>
              <a:t>Kreation und Übersetzung</a:t>
            </a:r>
          </a:p>
          <a:p>
            <a:pPr marL="190500" indent="-190500">
              <a:spcBef>
                <a:spcPct val="4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de-AT" sz="1600" noProof="1"/>
              <a:t>Schaltung von Anzeigen in Ethno-Medien</a:t>
            </a:r>
          </a:p>
          <a:p>
            <a:pPr marL="647700" lvl="1" indent="-190500">
              <a:spcBef>
                <a:spcPct val="4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de-AT" sz="1600" noProof="1"/>
              <a:t>Print, TV, Online</a:t>
            </a:r>
          </a:p>
          <a:p>
            <a:pPr marL="190500" indent="-190500">
              <a:spcBef>
                <a:spcPct val="4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de-AT" sz="1600" noProof="1"/>
              <a:t>Ethno-PR</a:t>
            </a: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gray">
          <a:xfrm>
            <a:off x="7620795" y="3556229"/>
            <a:ext cx="2738437" cy="2293028"/>
          </a:xfrm>
          <a:prstGeom prst="rect">
            <a:avLst/>
          </a:prstGeom>
          <a:solidFill>
            <a:schemeClr val="bg1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B2B2B2"/>
                  </a:outerShdw>
                </a:effectLst>
              </a14:hiddenEffects>
            </a:ext>
          </a:extLst>
        </p:spPr>
        <p:txBody>
          <a:bodyPr lIns="108000" tIns="108000" rIns="72000" bIns="72000"/>
          <a:lstStyle/>
          <a:p>
            <a:pPr marL="190500" indent="-190500">
              <a:spcBef>
                <a:spcPct val="4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de-AT" sz="1600" noProof="1"/>
              <a:t>Aktiver Vertrieb</a:t>
            </a:r>
          </a:p>
          <a:p>
            <a:pPr marL="190500" indent="-190500">
              <a:spcBef>
                <a:spcPct val="4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de-AT" sz="1600" noProof="1"/>
              <a:t>Promotionaktivitäten</a:t>
            </a:r>
          </a:p>
          <a:p>
            <a:pPr marL="190500" indent="-190500">
              <a:spcBef>
                <a:spcPct val="4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de-AT" sz="1600" noProof="1"/>
              <a:t>Events</a:t>
            </a:r>
          </a:p>
          <a:p>
            <a:pPr marL="647700" lvl="1" indent="-190500">
              <a:spcBef>
                <a:spcPct val="4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de-AT" sz="1600" noProof="1"/>
              <a:t>Konzept, Umsetzung</a:t>
            </a:r>
          </a:p>
          <a:p>
            <a:pPr marL="190500" indent="-190500">
              <a:spcBef>
                <a:spcPct val="4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de-AT" sz="1600" noProof="1"/>
              <a:t>Sponsoring</a:t>
            </a:r>
          </a:p>
          <a:p>
            <a:pPr marL="190500" indent="-190500">
              <a:spcBef>
                <a:spcPct val="4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de-AT" sz="1600" noProof="1"/>
          </a:p>
          <a:p>
            <a:pPr marL="190500" indent="-190500">
              <a:spcBef>
                <a:spcPct val="4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de-AT" sz="1600" noProof="1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" r="4414"/>
          <a:stretch/>
        </p:blipFill>
        <p:spPr bwMode="auto">
          <a:xfrm>
            <a:off x="1866334" y="1468667"/>
            <a:ext cx="2723923" cy="2087563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1177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noProof="1" smtClean="0"/>
              <a:t>Kommunikation INTERN</a:t>
            </a:r>
            <a:endParaRPr lang="de-DE" noProof="1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r="5428"/>
          <a:stretch/>
        </p:blipFill>
        <p:spPr bwMode="auto">
          <a:xfrm>
            <a:off x="1866334" y="1570265"/>
            <a:ext cx="2723923" cy="2087563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gray">
          <a:xfrm>
            <a:off x="1851820" y="3643313"/>
            <a:ext cx="2738437" cy="2152650"/>
          </a:xfrm>
          <a:prstGeom prst="rect">
            <a:avLst/>
          </a:prstGeom>
          <a:solidFill>
            <a:schemeClr val="bg1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B2B2B2"/>
                  </a:outerShdw>
                </a:effectLst>
              </a14:hiddenEffects>
            </a:ext>
          </a:extLst>
        </p:spPr>
        <p:txBody>
          <a:bodyPr lIns="108000" tIns="108000" rIns="72000" bIns="72000"/>
          <a:lstStyle/>
          <a:p>
            <a:pPr marL="190500" indent="-190500">
              <a:spcBef>
                <a:spcPct val="4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de-AT" sz="1600" noProof="1"/>
              <a:t>Sensibilisierung</a:t>
            </a:r>
          </a:p>
          <a:p>
            <a:pPr marL="190500" indent="-190500">
              <a:spcBef>
                <a:spcPct val="4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de-AT" sz="1600" noProof="1"/>
              <a:t>Workshops</a:t>
            </a:r>
          </a:p>
          <a:p>
            <a:pPr marL="190500" indent="-190500">
              <a:spcBef>
                <a:spcPct val="4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de-AT" sz="1600" noProof="1"/>
              <a:t>Interkulturelle Kompetenz</a:t>
            </a:r>
          </a:p>
          <a:p>
            <a:pPr marL="190500" indent="-190500">
              <a:spcBef>
                <a:spcPct val="4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de-AT" sz="1600" noProof="1"/>
              <a:t>Trainingsvideos</a:t>
            </a:r>
          </a:p>
          <a:p>
            <a:pPr>
              <a:spcBef>
                <a:spcPct val="40000"/>
              </a:spcBef>
              <a:buClr>
                <a:schemeClr val="accent2"/>
              </a:buClr>
            </a:pPr>
            <a:endParaRPr lang="de-AT" sz="1600" noProof="1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gray">
          <a:xfrm>
            <a:off x="4736306" y="3643313"/>
            <a:ext cx="2738438" cy="2152650"/>
          </a:xfrm>
          <a:prstGeom prst="rect">
            <a:avLst/>
          </a:prstGeom>
          <a:solidFill>
            <a:schemeClr val="bg1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B2B2B2"/>
                  </a:outerShdw>
                </a:effectLst>
              </a14:hiddenEffects>
            </a:ext>
          </a:extLst>
        </p:spPr>
        <p:txBody>
          <a:bodyPr lIns="108000" tIns="108000" rIns="72000" bIns="72000"/>
          <a:lstStyle/>
          <a:p>
            <a:pPr marL="190500" indent="-190500">
              <a:spcBef>
                <a:spcPct val="4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de-AT" sz="1600" noProof="1"/>
              <a:t>Einzelcoachings von MitarbeiterInnen</a:t>
            </a:r>
          </a:p>
          <a:p>
            <a:pPr marL="190500" indent="-190500">
              <a:spcBef>
                <a:spcPct val="4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de-AT" sz="1600" noProof="1"/>
              <a:t>Individuelle Feedbackgespräche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gray">
          <a:xfrm>
            <a:off x="7620795" y="3643313"/>
            <a:ext cx="2738437" cy="2152650"/>
          </a:xfrm>
          <a:prstGeom prst="rect">
            <a:avLst/>
          </a:prstGeom>
          <a:solidFill>
            <a:schemeClr val="bg1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B2B2B2"/>
                  </a:outerShdw>
                </a:effectLst>
              </a14:hiddenEffects>
            </a:ext>
          </a:extLst>
        </p:spPr>
        <p:txBody>
          <a:bodyPr lIns="108000" tIns="108000" rIns="72000" bIns="72000"/>
          <a:lstStyle/>
          <a:p>
            <a:pPr marL="190500" indent="-190500">
              <a:spcBef>
                <a:spcPct val="4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de-AT" sz="1600" noProof="1"/>
              <a:t>Erfahrungsaustausch Meetings für MitarbeiterInnen</a:t>
            </a:r>
          </a:p>
          <a:p>
            <a:pPr marL="190500" indent="-190500">
              <a:spcBef>
                <a:spcPct val="4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de-AT" sz="1600" noProof="1"/>
              <a:t>Erfahrungsaustausch Meeting auf der Management Ebene</a:t>
            </a:r>
          </a:p>
        </p:txBody>
      </p:sp>
      <p:sp>
        <p:nvSpPr>
          <p:cNvPr id="18" name="Rectangle 9" descr="Bild2"/>
          <p:cNvSpPr>
            <a:spLocks noChangeAspect="1" noChangeArrowheads="1"/>
          </p:cNvSpPr>
          <p:nvPr/>
        </p:nvSpPr>
        <p:spPr bwMode="auto">
          <a:xfrm>
            <a:off x="4736306" y="1555750"/>
            <a:ext cx="2738438" cy="20955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 b="-39"/>
            </a:stretch>
          </a:blipFill>
          <a:ln w="127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EA50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6"/>
          <a:stretch/>
        </p:blipFill>
        <p:spPr bwMode="auto">
          <a:xfrm>
            <a:off x="7631227" y="1570264"/>
            <a:ext cx="2728004" cy="2087563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2495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noProof="1" smtClean="0"/>
              <a:t>Fallbeispiel: Apothekerkammer Wien</a:t>
            </a:r>
            <a:endParaRPr lang="de-DE" noProof="1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716" y="1442022"/>
            <a:ext cx="3581057" cy="487434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2291" y="806455"/>
            <a:ext cx="4450816" cy="185838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1673" y="4835848"/>
            <a:ext cx="3601434" cy="185704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1145" y="2832637"/>
            <a:ext cx="4655549" cy="183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91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noProof="1" smtClean="0"/>
              <a:t>Fallbeispiel: Apothekerkammer Wien</a:t>
            </a:r>
            <a:endParaRPr lang="de-DE" noProof="1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97" y="1090808"/>
            <a:ext cx="7303322" cy="536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294" y="1975608"/>
            <a:ext cx="6353269" cy="447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541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noProof="1" smtClean="0"/>
              <a:t>Fallbeispiel: </a:t>
            </a:r>
            <a:r>
              <a:rPr lang="de-AT" dirty="0"/>
              <a:t>Österreichisches Brustkrebs-Früherkennungsprogram</a:t>
            </a:r>
            <a:endParaRPr lang="de-DE" noProof="1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00" y="1247322"/>
            <a:ext cx="4026688" cy="500604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9037" y="2059251"/>
            <a:ext cx="6917526" cy="338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170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noProof="1" smtClean="0"/>
              <a:t>Fallbeispiel: </a:t>
            </a:r>
            <a:r>
              <a:rPr lang="de-AT" dirty="0"/>
              <a:t>Österreichisches Brustkrebs-Früherkennungsprogram</a:t>
            </a:r>
            <a:endParaRPr lang="de-DE" noProof="1"/>
          </a:p>
        </p:txBody>
      </p:sp>
      <p:pic>
        <p:nvPicPr>
          <p:cNvPr id="1026" name="Picture 2" descr="https://a6.myqnapcloud.com/cgi-bin/filemanager/utilRequest.cgi/WGKK%201.JPG?tunnel_agent_id=52376275ef1a920dfb2d31bf&amp;access_token=2.54xA7cmW0yOAKSzp6YT9SuWkQNi1mOb0Vg4JYAkh.1447067238&amp;source_file=WGKK%201.JPG&amp;source_path=%2FBrainworker%2FKunden%2FWGKK%20-%20BKFP%2FFr%C3%BChjahr%202015%2FHochzeitshalle&amp;func=get_viewer&amp;sid=01xyyym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90809"/>
            <a:ext cx="5471832" cy="364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6.myqnapcloud.com/cgi-bin/filemanager/utilRequest.cgi/WGKK%203.JPG?tunnel_agent_id=52376275ef1a920dfb2d31bf&amp;access_token=2.54xA7cmW0yOAKSzp6YT9SuWkQNi1mOb0Vg4JYAkh.1447067238&amp;source_file=WGKK%203.JPG&amp;source_path=%2FBrainworker%2FKunden%2FWGKK%20-%20BKFP%2FFr%C3%BChjahr%202015%2FHochzeitshalle&amp;func=get_viewer&amp;sid=01xyyym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620" y="2653952"/>
            <a:ext cx="5935943" cy="395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6088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noProof="1" smtClean="0"/>
              <a:t>Fallbeispiel: </a:t>
            </a:r>
            <a:r>
              <a:rPr lang="de-AT" dirty="0"/>
              <a:t>Österreichisches Brustkrebs-Früherkennungsprogram</a:t>
            </a:r>
            <a:endParaRPr lang="de-DE" noProof="1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358153"/>
            <a:ext cx="6214735" cy="349578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829" y="1358153"/>
            <a:ext cx="2881873" cy="51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13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noProof="1" smtClean="0"/>
              <a:t>Fallbeispiel: </a:t>
            </a:r>
            <a:r>
              <a:rPr lang="de-AT" dirty="0"/>
              <a:t>Österreichisches Brustkrebs-Früherkennungsprogram</a:t>
            </a:r>
            <a:endParaRPr lang="de-DE" noProof="1"/>
          </a:p>
        </p:txBody>
      </p:sp>
      <p:pic>
        <p:nvPicPr>
          <p:cNvPr id="4" name="PP_Hochzeitshalle_v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0413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523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_h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Manuel Bräuhofer</a:t>
            </a:r>
            <a:endParaRPr lang="de-DE" noProof="1" smtClean="0"/>
          </a:p>
        </p:txBody>
      </p:sp>
      <p:grpSp>
        <p:nvGrpSpPr>
          <p:cNvPr id="20" name="Gruppieren 19"/>
          <p:cNvGrpSpPr/>
          <p:nvPr/>
        </p:nvGrpSpPr>
        <p:grpSpPr>
          <a:xfrm>
            <a:off x="324001" y="1792802"/>
            <a:ext cx="7529082" cy="3382041"/>
            <a:chOff x="323938" y="1493104"/>
            <a:chExt cx="4171230" cy="4227759"/>
          </a:xfrm>
          <a:solidFill>
            <a:srgbClr val="F8F8F8"/>
          </a:solidFill>
        </p:grpSpPr>
        <p:sp>
          <p:nvSpPr>
            <p:cNvPr id="21" name="Rectangle 5"/>
            <p:cNvSpPr>
              <a:spLocks noChangeArrowheads="1"/>
            </p:cNvSpPr>
            <p:nvPr/>
          </p:nvSpPr>
          <p:spPr bwMode="gray">
            <a:xfrm>
              <a:off x="323938" y="1493104"/>
              <a:ext cx="4171230" cy="5936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180001" tIns="108001" rIns="144000" bIns="72000" anchor="ctr" anchorCtr="0"/>
            <a:lstStyle/>
            <a:p>
              <a:pPr marL="342911" indent="-342911">
                <a:lnSpc>
                  <a:spcPct val="95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de-DE" sz="2400" dirty="0"/>
                <a:t>Geschäftsführer der Agentur brainworker</a:t>
              </a:r>
              <a:endParaRPr lang="en-US" sz="2400" dirty="0">
                <a:latin typeface="Calibri Light" panose="020F0302020204030204" pitchFamily="34" charset="0"/>
                <a:cs typeface="Arial" charset="0"/>
              </a:endParaRPr>
            </a:p>
          </p:txBody>
        </p:sp>
        <p:sp>
          <p:nvSpPr>
            <p:cNvPr id="22" name="Rectangle 5"/>
            <p:cNvSpPr>
              <a:spLocks noChangeArrowheads="1"/>
            </p:cNvSpPr>
            <p:nvPr/>
          </p:nvSpPr>
          <p:spPr bwMode="gray">
            <a:xfrm>
              <a:off x="323938" y="2219935"/>
              <a:ext cx="4171230" cy="5936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180001" tIns="108001" rIns="144000" bIns="72000" anchor="ctr" anchorCtr="0"/>
            <a:lstStyle/>
            <a:p>
              <a:pPr marL="342911" indent="-342911">
                <a:lnSpc>
                  <a:spcPct val="95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de-DE" sz="2400" dirty="0"/>
                <a:t>Experte für Diversity &amp; Migration seit 2005</a:t>
              </a:r>
            </a:p>
          </p:txBody>
        </p:sp>
        <p:sp>
          <p:nvSpPr>
            <p:cNvPr id="25" name="Rectangle 5"/>
            <p:cNvSpPr>
              <a:spLocks noChangeArrowheads="1"/>
            </p:cNvSpPr>
            <p:nvPr/>
          </p:nvSpPr>
          <p:spPr bwMode="gray">
            <a:xfrm>
              <a:off x="323938" y="2946765"/>
              <a:ext cx="4171230" cy="5936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180001" tIns="108001" rIns="144000" bIns="72000" anchor="ctr" anchorCtr="0"/>
            <a:lstStyle/>
            <a:p>
              <a:pPr marL="342911" indent="-342911">
                <a:buFont typeface="Arial" panose="020B0604020202020204" pitchFamily="34" charset="0"/>
                <a:buChar char="•"/>
              </a:pPr>
              <a:r>
                <a:rPr lang="de-DE" sz="2400" dirty="0"/>
                <a:t>Marketing- &amp; Salesmanager, Trainer, Coach</a:t>
              </a:r>
              <a:endParaRPr lang="en-US" sz="2400" dirty="0">
                <a:solidFill>
                  <a:srgbClr val="000000"/>
                </a:solidFill>
                <a:latin typeface="Calibri Light" panose="020F0302020204030204" pitchFamily="34" charset="0"/>
                <a:cs typeface="Arial" charset="0"/>
              </a:endParaRPr>
            </a:p>
          </p:txBody>
        </p:sp>
        <p:sp>
          <p:nvSpPr>
            <p:cNvPr id="26" name="Rectangle 5"/>
            <p:cNvSpPr>
              <a:spLocks noChangeArrowheads="1"/>
            </p:cNvSpPr>
            <p:nvPr/>
          </p:nvSpPr>
          <p:spPr bwMode="gray">
            <a:xfrm>
              <a:off x="323938" y="3673597"/>
              <a:ext cx="4171230" cy="5936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180001" tIns="108001" rIns="144000" bIns="72000" anchor="ctr" anchorCtr="0"/>
            <a:lstStyle/>
            <a:p>
              <a:pPr marL="342911" indent="-342911">
                <a:buFont typeface="Arial" panose="020B0604020202020204" pitchFamily="34" charset="0"/>
                <a:buChar char="•"/>
              </a:pPr>
              <a:r>
                <a:rPr lang="de-DE" sz="2400" dirty="0"/>
                <a:t>Autor von „Ethnomarketing in Österreich“</a:t>
              </a:r>
            </a:p>
          </p:txBody>
        </p:sp>
        <p:sp>
          <p:nvSpPr>
            <p:cNvPr id="28" name="Rectangle 5"/>
            <p:cNvSpPr>
              <a:spLocks noChangeArrowheads="1"/>
            </p:cNvSpPr>
            <p:nvPr/>
          </p:nvSpPr>
          <p:spPr bwMode="gray">
            <a:xfrm>
              <a:off x="323938" y="4400427"/>
              <a:ext cx="4171230" cy="5936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180001" tIns="108001" rIns="144000" bIns="72000" anchor="ctr" anchorCtr="0"/>
            <a:lstStyle/>
            <a:p>
              <a:pPr marL="342911" indent="-342911">
                <a:buFont typeface="Arial" panose="020B0604020202020204" pitchFamily="34" charset="0"/>
                <a:buChar char="•"/>
              </a:pPr>
              <a:r>
                <a:rPr lang="de-DE" sz="2400" dirty="0"/>
                <a:t>Co-Organisator der „fair.versity Austria“</a:t>
              </a:r>
            </a:p>
          </p:txBody>
        </p:sp>
        <p:sp>
          <p:nvSpPr>
            <p:cNvPr id="30" name="Rectangle 5"/>
            <p:cNvSpPr>
              <a:spLocks noChangeArrowheads="1"/>
            </p:cNvSpPr>
            <p:nvPr/>
          </p:nvSpPr>
          <p:spPr bwMode="gray">
            <a:xfrm>
              <a:off x="323938" y="5127259"/>
              <a:ext cx="4171230" cy="5936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180001" tIns="108001" rIns="144000" bIns="72000" anchor="ctr" anchorCtr="0"/>
            <a:lstStyle/>
            <a:p>
              <a:pPr marL="342911" indent="-342911">
                <a:buFont typeface="Arial" panose="020B0604020202020204" pitchFamily="34" charset="0"/>
                <a:buChar char="•"/>
              </a:pPr>
              <a:r>
                <a:rPr lang="de-DE" sz="2400" dirty="0"/>
                <a:t>Lektor für HR-Management an der FH Burgenland</a:t>
              </a:r>
            </a:p>
          </p:txBody>
        </p:sp>
      </p:grp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819" y="0"/>
            <a:ext cx="4618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7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32"/>
          <a:stretch/>
        </p:blipFill>
        <p:spPr>
          <a:xfrm>
            <a:off x="2" y="1"/>
            <a:ext cx="12190413" cy="6871446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 bwMode="auto">
          <a:xfrm>
            <a:off x="2" y="4529874"/>
            <a:ext cx="12190413" cy="1275617"/>
          </a:xfrm>
          <a:prstGeom prst="rect">
            <a:avLst/>
          </a:prstGeom>
          <a:solidFill>
            <a:schemeClr val="bg2">
              <a:lumMod val="25000"/>
            </a:schemeClr>
          </a:solidFill>
          <a:ln w="12700">
            <a:noFill/>
            <a:round/>
            <a:headEnd/>
            <a:tailEnd/>
          </a:ln>
        </p:spPr>
        <p:txBody>
          <a:bodyPr lIns="432000" rtlCol="0" anchor="ctr"/>
          <a:lstStyle/>
          <a:p>
            <a:r>
              <a:rPr lang="de-DE" sz="4000" b="1" noProof="1">
                <a:solidFill>
                  <a:schemeClr val="bg1"/>
                </a:solidFill>
                <a:latin typeface="Arial Narrow" panose="020B0606020202030204" pitchFamily="34" charset="0"/>
              </a:rPr>
              <a:t>DEMOGRAFISCHE DATEN</a:t>
            </a:r>
          </a:p>
        </p:txBody>
      </p:sp>
    </p:spTree>
    <p:extLst>
      <p:ext uri="{BB962C8B-B14F-4D97-AF65-F5344CB8AC3E}">
        <p14:creationId xmlns:p14="http://schemas.microsoft.com/office/powerpoint/2010/main" val="139875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derstandard.at/t/E800/2015/06/19/20150620-MigrantenoesterreichAgen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89" y="0"/>
            <a:ext cx="110390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92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34" y="0"/>
            <a:ext cx="105343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3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12"/>
          <a:stretch/>
        </p:blipFill>
        <p:spPr>
          <a:xfrm>
            <a:off x="1" y="-13446"/>
            <a:ext cx="12190413" cy="6871446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 bwMode="auto">
          <a:xfrm>
            <a:off x="2" y="4529874"/>
            <a:ext cx="12190413" cy="1275617"/>
          </a:xfrm>
          <a:prstGeom prst="rect">
            <a:avLst/>
          </a:prstGeom>
          <a:solidFill>
            <a:schemeClr val="bg2">
              <a:lumMod val="25000"/>
            </a:schemeClr>
          </a:solidFill>
          <a:ln w="12700">
            <a:noFill/>
            <a:round/>
            <a:headEnd/>
            <a:tailEnd/>
          </a:ln>
        </p:spPr>
        <p:txBody>
          <a:bodyPr lIns="432000" rtlCol="0" anchor="ctr"/>
          <a:lstStyle/>
          <a:p>
            <a:r>
              <a:rPr lang="de-DE" sz="4000" b="1" noProof="1" smtClean="0">
                <a:solidFill>
                  <a:schemeClr val="bg1"/>
                </a:solidFill>
                <a:latin typeface="Arial Narrow" panose="020B0606020202030204" pitchFamily="34" charset="0"/>
              </a:rPr>
              <a:t>GESUNDHEIT UND MIGRATION</a:t>
            </a:r>
            <a:endParaRPr lang="de-DE" sz="4000" b="1" noProof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99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200" dirty="0"/>
              <a:t>Problemfelder im Gesundheitswesen</a:t>
            </a:r>
            <a:endParaRPr lang="de-AT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smtClean="0"/>
              <a:t>Zugangsprobleme zur integrierten Versorgung</a:t>
            </a:r>
            <a:endParaRPr lang="de-AT" dirty="0"/>
          </a:p>
        </p:txBody>
      </p:sp>
      <p:sp>
        <p:nvSpPr>
          <p:cNvPr id="9" name="Textfeld 8"/>
          <p:cNvSpPr txBox="1"/>
          <p:nvPr/>
        </p:nvSpPr>
        <p:spPr>
          <a:xfrm>
            <a:off x="992048" y="1580491"/>
            <a:ext cx="1020631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9" indent="-285759">
              <a:buFont typeface="Arial" panose="020B0604020202020204" pitchFamily="34" charset="0"/>
              <a:buChar char="•"/>
            </a:pPr>
            <a:r>
              <a:rPr lang="de-AT" dirty="0" smtClean="0"/>
              <a:t>Kommunikation und Information</a:t>
            </a:r>
          </a:p>
          <a:p>
            <a:pPr marL="285759" indent="-285759">
              <a:buFont typeface="Arial" panose="020B0604020202020204" pitchFamily="34" charset="0"/>
              <a:buChar char="•"/>
            </a:pPr>
            <a:endParaRPr lang="de-AT" dirty="0"/>
          </a:p>
          <a:p>
            <a:pPr marL="285759" indent="-285759">
              <a:buFont typeface="Arial" panose="020B0604020202020204" pitchFamily="34" charset="0"/>
              <a:buChar char="•"/>
            </a:pPr>
            <a:r>
              <a:rPr lang="de-AT" dirty="0" smtClean="0"/>
              <a:t>Sprache und Erreichbarkeit</a:t>
            </a:r>
          </a:p>
          <a:p>
            <a:pPr marL="285759" indent="-285759">
              <a:buFont typeface="Arial" panose="020B0604020202020204" pitchFamily="34" charset="0"/>
              <a:buChar char="•"/>
            </a:pPr>
            <a:endParaRPr lang="de-AT" dirty="0"/>
          </a:p>
          <a:p>
            <a:pPr marL="285759" indent="-285759">
              <a:buFont typeface="Arial" panose="020B0604020202020204" pitchFamily="34" charset="0"/>
              <a:buChar char="•"/>
            </a:pPr>
            <a:r>
              <a:rPr lang="de-AT" dirty="0"/>
              <a:t>Unterschiedliche Konzepte von Gesundheit und </a:t>
            </a:r>
            <a:r>
              <a:rPr lang="de-AT" dirty="0" smtClean="0"/>
              <a:t>Krankheit</a:t>
            </a:r>
          </a:p>
          <a:p>
            <a:pPr marL="285759" indent="-285759">
              <a:buFont typeface="Arial" panose="020B0604020202020204" pitchFamily="34" charset="0"/>
              <a:buChar char="•"/>
            </a:pPr>
            <a:endParaRPr lang="de-AT" dirty="0" smtClean="0"/>
          </a:p>
          <a:p>
            <a:pPr marL="285759" indent="-285759">
              <a:buFont typeface="Arial" panose="020B0604020202020204" pitchFamily="34" charset="0"/>
              <a:buChar char="•"/>
            </a:pPr>
            <a:r>
              <a:rPr lang="de-AT" dirty="0" smtClean="0"/>
              <a:t>Zeitmangel </a:t>
            </a:r>
            <a:r>
              <a:rPr lang="de-AT" dirty="0"/>
              <a:t>des </a:t>
            </a:r>
            <a:r>
              <a:rPr lang="de-AT" dirty="0" smtClean="0"/>
              <a:t>Personals</a:t>
            </a:r>
          </a:p>
          <a:p>
            <a:pPr marL="285759" indent="-285759">
              <a:buFont typeface="Arial" panose="020B0604020202020204" pitchFamily="34" charset="0"/>
              <a:buChar char="•"/>
            </a:pPr>
            <a:endParaRPr lang="de-AT" dirty="0"/>
          </a:p>
          <a:p>
            <a:pPr marL="285759" indent="-285759">
              <a:buFont typeface="Arial" panose="020B0604020202020204" pitchFamily="34" charset="0"/>
              <a:buChar char="•"/>
            </a:pPr>
            <a:r>
              <a:rPr lang="de-AT" dirty="0"/>
              <a:t>Unverständnis über kulturelle Eigenheiten (z.B. Hygienerituale, Speisegewohnheiten</a:t>
            </a:r>
            <a:r>
              <a:rPr lang="de-AT" dirty="0" smtClean="0"/>
              <a:t>)</a:t>
            </a:r>
          </a:p>
          <a:p>
            <a:pPr marL="285759" indent="-285759">
              <a:buFont typeface="Arial" panose="020B0604020202020204" pitchFamily="34" charset="0"/>
              <a:buChar char="•"/>
            </a:pPr>
            <a:endParaRPr lang="de-AT" dirty="0"/>
          </a:p>
          <a:p>
            <a:pPr marL="285759" indent="-285759">
              <a:buFont typeface="Arial" panose="020B0604020202020204" pitchFamily="34" charset="0"/>
              <a:buChar char="•"/>
            </a:pPr>
            <a:r>
              <a:rPr lang="de-AT" dirty="0" smtClean="0"/>
              <a:t>Kaum Verständnis für Präventionsmaßnahmen</a:t>
            </a:r>
          </a:p>
          <a:p>
            <a:endParaRPr lang="de-AT" dirty="0"/>
          </a:p>
          <a:p>
            <a:pPr marL="285759" indent="-285759">
              <a:buFont typeface="Arial" panose="020B0604020202020204" pitchFamily="34" charset="0"/>
              <a:buChar char="•"/>
            </a:pPr>
            <a:r>
              <a:rPr lang="de-AT" dirty="0"/>
              <a:t>Besuchszeiten und </a:t>
            </a:r>
            <a:r>
              <a:rPr lang="de-AT" dirty="0" smtClean="0"/>
              <a:t>Besucheranzahl</a:t>
            </a:r>
          </a:p>
          <a:p>
            <a:pPr marL="285759" indent="-285759">
              <a:buFont typeface="Arial" panose="020B0604020202020204" pitchFamily="34" charset="0"/>
              <a:buChar char="•"/>
            </a:pPr>
            <a:endParaRPr lang="de-AT" dirty="0"/>
          </a:p>
          <a:p>
            <a:pPr marL="285759" indent="-285759">
              <a:buFont typeface="Arial" panose="020B0604020202020204" pitchFamily="34" charset="0"/>
              <a:buChar char="•"/>
            </a:pPr>
            <a:r>
              <a:rPr lang="de-AT" dirty="0"/>
              <a:t>Stationsabläufe</a:t>
            </a:r>
          </a:p>
        </p:txBody>
      </p:sp>
    </p:spTree>
    <p:extLst>
      <p:ext uri="{BB962C8B-B14F-4D97-AF65-F5344CB8AC3E}">
        <p14:creationId xmlns:p14="http://schemas.microsoft.com/office/powerpoint/2010/main" val="272714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200" dirty="0"/>
              <a:t>Problemfelder im Gesundheitswesen</a:t>
            </a:r>
            <a:endParaRPr lang="de-AT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smtClean="0"/>
              <a:t>Zugangsprobleme zur integrierten Versorgung</a:t>
            </a:r>
            <a:endParaRPr lang="de-AT" dirty="0"/>
          </a:p>
        </p:txBody>
      </p:sp>
      <p:sp>
        <p:nvSpPr>
          <p:cNvPr id="9" name="Textfeld 8"/>
          <p:cNvSpPr txBox="1"/>
          <p:nvPr/>
        </p:nvSpPr>
        <p:spPr>
          <a:xfrm>
            <a:off x="992048" y="1580491"/>
            <a:ext cx="1020631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Probleme</a:t>
            </a:r>
          </a:p>
          <a:p>
            <a:endParaRPr lang="de-AT" dirty="0"/>
          </a:p>
          <a:p>
            <a:pPr marL="285759" indent="-285759">
              <a:buFont typeface="Arial" panose="020B0604020202020204" pitchFamily="34" charset="0"/>
              <a:buChar char="•"/>
            </a:pPr>
            <a:r>
              <a:rPr lang="de-AT" dirty="0"/>
              <a:t>Institutionen kaum </a:t>
            </a:r>
            <a:r>
              <a:rPr lang="de-AT" dirty="0" smtClean="0"/>
              <a:t>vorbereitet</a:t>
            </a:r>
          </a:p>
          <a:p>
            <a:pPr marL="285759" indent="-285759">
              <a:buFont typeface="Arial" panose="020B0604020202020204" pitchFamily="34" charset="0"/>
              <a:buChar char="•"/>
            </a:pPr>
            <a:endParaRPr lang="de-AT" dirty="0"/>
          </a:p>
          <a:p>
            <a:pPr marL="285759" indent="-285759">
              <a:buFont typeface="Arial" panose="020B0604020202020204" pitchFamily="34" charset="0"/>
              <a:buChar char="•"/>
            </a:pPr>
            <a:r>
              <a:rPr lang="de-AT" dirty="0"/>
              <a:t>unzureichende Studien aufgrund fehlendem Datenmaterial</a:t>
            </a:r>
          </a:p>
          <a:p>
            <a:pPr marL="285759" indent="-285759">
              <a:buFont typeface="Arial" panose="020B0604020202020204" pitchFamily="34" charset="0"/>
              <a:buChar char="•"/>
            </a:pPr>
            <a:endParaRPr lang="de-AT" dirty="0" smtClean="0"/>
          </a:p>
          <a:p>
            <a:pPr marL="285759" indent="-285759">
              <a:buFont typeface="Arial" panose="020B0604020202020204" pitchFamily="34" charset="0"/>
              <a:buChar char="•"/>
            </a:pPr>
            <a:endParaRPr lang="de-AT" dirty="0"/>
          </a:p>
          <a:p>
            <a:r>
              <a:rPr lang="de-AT" b="1" dirty="0"/>
              <a:t>Wünsche der </a:t>
            </a:r>
            <a:r>
              <a:rPr lang="de-AT" b="1" dirty="0" smtClean="0"/>
              <a:t>Betroffenen</a:t>
            </a:r>
          </a:p>
          <a:p>
            <a:endParaRPr lang="de-AT" dirty="0"/>
          </a:p>
          <a:p>
            <a:pPr marL="285759" indent="-285759">
              <a:buFont typeface="Arial" panose="020B0604020202020204" pitchFamily="34" charset="0"/>
              <a:buChar char="•"/>
            </a:pPr>
            <a:r>
              <a:rPr lang="de-AT" dirty="0"/>
              <a:t>Dominanz der sozioökonomischen </a:t>
            </a:r>
            <a:r>
              <a:rPr lang="de-AT" dirty="0" smtClean="0"/>
              <a:t>Lage</a:t>
            </a:r>
          </a:p>
          <a:p>
            <a:pPr marL="285759" indent="-285759">
              <a:buFont typeface="Arial" panose="020B0604020202020204" pitchFamily="34" charset="0"/>
              <a:buChar char="•"/>
            </a:pPr>
            <a:endParaRPr lang="de-AT" dirty="0"/>
          </a:p>
          <a:p>
            <a:pPr marL="285759" indent="-285759">
              <a:buFont typeface="Arial" panose="020B0604020202020204" pitchFamily="34" charset="0"/>
              <a:buChar char="•"/>
            </a:pPr>
            <a:r>
              <a:rPr lang="de-AT" dirty="0"/>
              <a:t>Bleibeabsicht </a:t>
            </a:r>
            <a:endParaRPr lang="de-AT" dirty="0" smtClean="0"/>
          </a:p>
          <a:p>
            <a:pPr marL="285759" indent="-285759">
              <a:buFont typeface="Arial" panose="020B0604020202020204" pitchFamily="34" charset="0"/>
              <a:buChar char="•"/>
            </a:pPr>
            <a:endParaRPr lang="de-AT" dirty="0"/>
          </a:p>
          <a:p>
            <a:pPr marL="285759" indent="-285759">
              <a:buFont typeface="Arial" panose="020B0604020202020204" pitchFamily="34" charset="0"/>
              <a:buChar char="•"/>
            </a:pPr>
            <a:r>
              <a:rPr lang="de-AT" dirty="0" smtClean="0"/>
              <a:t>Wunsch nach muttersprachlicher Betreuung)</a:t>
            </a:r>
          </a:p>
          <a:p>
            <a:pPr marL="285759" indent="-285759">
              <a:buFont typeface="Arial" panose="020B0604020202020204" pitchFamily="34" charset="0"/>
              <a:buChar char="•"/>
            </a:pPr>
            <a:endParaRPr lang="de-AT" dirty="0" smtClean="0"/>
          </a:p>
          <a:p>
            <a:pPr marL="285759" indent="-285759">
              <a:buFont typeface="Arial" panose="020B0604020202020204" pitchFamily="34" charset="0"/>
              <a:buChar char="•"/>
            </a:pPr>
            <a:r>
              <a:rPr lang="de-AT" dirty="0" smtClean="0"/>
              <a:t>Bedürfnis </a:t>
            </a:r>
            <a:r>
              <a:rPr lang="de-AT" dirty="0"/>
              <a:t>nach Erleichterung nach sozialen </a:t>
            </a:r>
            <a:r>
              <a:rPr lang="de-AT" dirty="0" smtClean="0"/>
              <a:t>Kontakten</a:t>
            </a:r>
          </a:p>
          <a:p>
            <a:pPr marL="285759" indent="-285759">
              <a:buFont typeface="Arial" panose="020B0604020202020204" pitchFamily="34" charset="0"/>
              <a:buChar char="•"/>
            </a:pPr>
            <a:endParaRPr lang="de-AT" dirty="0"/>
          </a:p>
          <a:p>
            <a:pPr marL="285759" indent="-285759">
              <a:buFont typeface="Arial" panose="020B0604020202020204" pitchFamily="34" charset="0"/>
              <a:buChar char="•"/>
            </a:pPr>
            <a:r>
              <a:rPr lang="de-AT" dirty="0"/>
              <a:t>Skepsis bezüglich innerfamiliärer Versorgung</a:t>
            </a:r>
          </a:p>
        </p:txBody>
      </p:sp>
    </p:spTree>
    <p:extLst>
      <p:ext uri="{BB962C8B-B14F-4D97-AF65-F5344CB8AC3E}">
        <p14:creationId xmlns:p14="http://schemas.microsoft.com/office/powerpoint/2010/main" val="151310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2"/>
          <a:stretch/>
        </p:blipFill>
        <p:spPr>
          <a:xfrm>
            <a:off x="-1" y="0"/>
            <a:ext cx="12190413" cy="685800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 bwMode="auto">
          <a:xfrm>
            <a:off x="2" y="4529874"/>
            <a:ext cx="12190413" cy="1275617"/>
          </a:xfrm>
          <a:prstGeom prst="rect">
            <a:avLst/>
          </a:prstGeom>
          <a:solidFill>
            <a:schemeClr val="bg2">
              <a:lumMod val="25000"/>
            </a:schemeClr>
          </a:solidFill>
          <a:ln w="12700">
            <a:noFill/>
            <a:round/>
            <a:headEnd/>
            <a:tailEnd/>
          </a:ln>
        </p:spPr>
        <p:txBody>
          <a:bodyPr lIns="432000" rtlCol="0" anchor="ctr"/>
          <a:lstStyle/>
          <a:p>
            <a:r>
              <a:rPr lang="de-DE" sz="4000" b="1" noProof="1" smtClean="0">
                <a:solidFill>
                  <a:schemeClr val="bg1"/>
                </a:solidFill>
                <a:latin typeface="Arial Narrow" panose="020B0606020202030204" pitchFamily="34" charset="0"/>
              </a:rPr>
              <a:t>MASSNAHMEN </a:t>
            </a:r>
            <a:r>
              <a:rPr lang="de-DE" sz="4000" b="1" noProof="1">
                <a:solidFill>
                  <a:schemeClr val="bg1"/>
                </a:solidFill>
                <a:latin typeface="Arial Narrow" panose="020B0606020202030204" pitchFamily="34" charset="0"/>
              </a:rPr>
              <a:t>UND EMPFEHLUNGEN</a:t>
            </a:r>
          </a:p>
        </p:txBody>
      </p:sp>
    </p:spTree>
    <p:extLst>
      <p:ext uri="{BB962C8B-B14F-4D97-AF65-F5344CB8AC3E}">
        <p14:creationId xmlns:p14="http://schemas.microsoft.com/office/powerpoint/2010/main" val="39671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" t="5131" r="6579" b="8872"/>
          <a:stretch/>
        </p:blipFill>
        <p:spPr bwMode="auto">
          <a:xfrm>
            <a:off x="4029293" y="1531098"/>
            <a:ext cx="3901785" cy="426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4885472" y="6153682"/>
            <a:ext cx="23798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60000"/>
              </a:spcBef>
              <a:buClr>
                <a:srgbClr val="D03737"/>
              </a:buClr>
            </a:pPr>
            <a:r>
              <a:rPr lang="de-AT" sz="800" kern="0" noProof="1">
                <a:solidFill>
                  <a:srgbClr val="000000"/>
                </a:solidFill>
                <a:latin typeface="Arial"/>
              </a:rPr>
              <a:t>Quelle: Marketinggebäude Bodo Wiska, Berlin unter GNU-FDL gestellt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5800061" y="2561715"/>
            <a:ext cx="338554" cy="1905160"/>
            <a:chOff x="4267839" y="2569030"/>
            <a:chExt cx="361818" cy="2017485"/>
          </a:xfrm>
        </p:grpSpPr>
        <p:sp>
          <p:nvSpPr>
            <p:cNvPr id="4" name="Rechteck 3"/>
            <p:cNvSpPr/>
            <p:nvPr/>
          </p:nvSpPr>
          <p:spPr bwMode="auto">
            <a:xfrm>
              <a:off x="4336998" y="2569030"/>
              <a:ext cx="246744" cy="201748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AT" sz="200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5" name="Textfeld 4"/>
            <p:cNvSpPr txBox="1"/>
            <p:nvPr/>
          </p:nvSpPr>
          <p:spPr>
            <a:xfrm rot="16200000">
              <a:off x="3607189" y="3396864"/>
              <a:ext cx="1683118" cy="361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600" dirty="0"/>
                <a:t>Personalpolitik</a:t>
              </a:r>
            </a:p>
          </p:txBody>
        </p:sp>
      </p:grpSp>
      <p:sp>
        <p:nvSpPr>
          <p:cNvPr id="12" name="Titel 5"/>
          <p:cNvSpPr>
            <a:spLocks noGrp="1"/>
          </p:cNvSpPr>
          <p:nvPr>
            <p:ph type="title"/>
          </p:nvPr>
        </p:nvSpPr>
        <p:spPr>
          <a:xfrm>
            <a:off x="324001" y="238546"/>
            <a:ext cx="11541600" cy="616455"/>
          </a:xfrm>
        </p:spPr>
        <p:txBody>
          <a:bodyPr/>
          <a:lstStyle/>
          <a:p>
            <a:r>
              <a:rPr lang="de-AT" dirty="0" smtClean="0"/>
              <a:t>Ethnomarketing – wie?</a:t>
            </a:r>
            <a:endParaRPr lang="de-AT" dirty="0"/>
          </a:p>
        </p:txBody>
      </p:sp>
      <p:sp>
        <p:nvSpPr>
          <p:cNvPr id="13" name="Textplatzhalter 6"/>
          <p:cNvSpPr txBox="1">
            <a:spLocks/>
          </p:cNvSpPr>
          <p:nvPr/>
        </p:nvSpPr>
        <p:spPr>
          <a:xfrm>
            <a:off x="324001" y="854994"/>
            <a:ext cx="11541600" cy="336244"/>
          </a:xfrm>
          <a:prstGeom prst="rect">
            <a:avLst/>
          </a:prstGeom>
        </p:spPr>
        <p:txBody>
          <a:bodyPr/>
          <a:lstStyle>
            <a:lvl1pPr marL="176218" indent="-176218" algn="l" defTabSz="91443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75" indent="-184156" algn="l" defTabSz="91443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93" indent="-176218" algn="l" defTabSz="91443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49" indent="-184156" algn="l" defTabSz="91443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68" indent="-176218" algn="l" defTabSz="91443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83" indent="-228608" algn="l" defTabSz="9144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9" indent="-228608" algn="l" defTabSz="9144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8" algn="l" defTabSz="9144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8" algn="l" defTabSz="9144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dirty="0" smtClean="0"/>
              <a:t>Die 5 </a:t>
            </a:r>
            <a:r>
              <a:rPr lang="de-AT" dirty="0" err="1" smtClean="0"/>
              <a:t>P‘s</a:t>
            </a:r>
            <a:r>
              <a:rPr lang="de-AT" dirty="0" smtClean="0"/>
              <a:t> des Ethnomarketing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434446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heme/theme1.xml><?xml version="1.0" encoding="utf-8"?>
<a:theme xmlns:a="http://schemas.openxmlformats.org/drawingml/2006/main" name="Larissa-Design">
  <a:themeElements>
    <a:clrScheme name="Standard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2A79FF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74747"/>
      </a:accent6>
      <a:hlink>
        <a:srgbClr val="C00000"/>
      </a:hlink>
      <a:folHlink>
        <a:srgbClr val="FFC0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>
          <a:solidFill>
            <a:srgbClr val="A50021"/>
          </a:solidFill>
          <a:round/>
          <a:headEnd/>
          <a:tailEnd/>
        </a:ln>
      </a:spPr>
      <a:bodyPr/>
      <a:lstStyle>
        <a:defPPr>
          <a:defRPr dirty="0"/>
        </a:defPPr>
      </a:lstStyle>
    </a:sp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0</TotalTime>
  <Words>274</Words>
  <Application>Microsoft Office PowerPoint</Application>
  <PresentationFormat>Benutzerdefiniert</PresentationFormat>
  <Paragraphs>117</Paragraphs>
  <Slides>19</Slides>
  <Notes>17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9" baseType="lpstr">
      <vt:lpstr>Arial</vt:lpstr>
      <vt:lpstr>Bebas Neue</vt:lpstr>
      <vt:lpstr>Arial Black</vt:lpstr>
      <vt:lpstr>Arial Unicode MS</vt:lpstr>
      <vt:lpstr>Calibri Light</vt:lpstr>
      <vt:lpstr>Arial Narrow</vt:lpstr>
      <vt:lpstr>Calibri</vt:lpstr>
      <vt:lpstr>Symbol</vt:lpstr>
      <vt:lpstr>Wingdings</vt:lpstr>
      <vt:lpstr>Larissa-Design</vt:lpstr>
      <vt:lpstr>Gesundheit lernt Fremdsprachen</vt:lpstr>
      <vt:lpstr>PowerPoint-Präsentation</vt:lpstr>
      <vt:lpstr>PowerPoint-Präsentation</vt:lpstr>
      <vt:lpstr>PowerPoint-Präsentation</vt:lpstr>
      <vt:lpstr>PowerPoint-Präsentation</vt:lpstr>
      <vt:lpstr>Problemfelder im Gesundheitswesen</vt:lpstr>
      <vt:lpstr>Problemfelder im Gesundheitswesen</vt:lpstr>
      <vt:lpstr>PowerPoint-Präsentation</vt:lpstr>
      <vt:lpstr>Ethnomarketing – wie?</vt:lpstr>
      <vt:lpstr>Ethnomarketing – wie?</vt:lpstr>
      <vt:lpstr>Kommunikation EXTERN</vt:lpstr>
      <vt:lpstr>Kommunikation INTERN</vt:lpstr>
      <vt:lpstr>Fallbeispiel: Apothekerkammer Wien</vt:lpstr>
      <vt:lpstr>Fallbeispiel: Apothekerkammer Wien</vt:lpstr>
      <vt:lpstr>Fallbeispiel: Österreichisches Brustkrebs-Früherkennungsprogram</vt:lpstr>
      <vt:lpstr>Fallbeispiel: Österreichisches Brustkrebs-Früherkennungsprogram</vt:lpstr>
      <vt:lpstr>Fallbeispiel: Österreichisches Brustkrebs-Früherkennungsprogram</vt:lpstr>
      <vt:lpstr>Fallbeispiel: Österreichisches Brustkrebs-Früherkennungsprogram</vt:lpstr>
      <vt:lpstr>Manuel Bräuhofer</vt:lpstr>
    </vt:vector>
  </TitlesOfParts>
  <Company>Inscale GmbH</Company>
  <LinksUpToDate>false</LinksUpToDate>
  <SharedDoc>false</SharedDoc>
  <HyperlinkBase>www.presentationload.de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D2672 Personalmanagement-Modelle 16x9</dc:title>
  <dc:creator>PresentationLoad</dc:creator>
  <dc:description>Professionelle PowerPoint Vorlagen zum Download</dc:description>
  <cp:lastModifiedBy>Manuel Bräuhofer</cp:lastModifiedBy>
  <cp:revision>502</cp:revision>
  <cp:lastPrinted>2014-10-16T07:42:31Z</cp:lastPrinted>
  <dcterms:created xsi:type="dcterms:W3CDTF">2010-05-21T10:35:54Z</dcterms:created>
  <dcterms:modified xsi:type="dcterms:W3CDTF">2015-11-09T09:53:20Z</dcterms:modified>
</cp:coreProperties>
</file>