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sldIdLst>
    <p:sldId id="299" r:id="rId2"/>
    <p:sldId id="314" r:id="rId3"/>
    <p:sldId id="277" r:id="rId4"/>
    <p:sldId id="353" r:id="rId5"/>
    <p:sldId id="354" r:id="rId6"/>
    <p:sldId id="302" r:id="rId7"/>
    <p:sldId id="356" r:id="rId8"/>
    <p:sldId id="376" r:id="rId9"/>
    <p:sldId id="357" r:id="rId10"/>
    <p:sldId id="285" r:id="rId11"/>
    <p:sldId id="286" r:id="rId12"/>
    <p:sldId id="287" r:id="rId13"/>
    <p:sldId id="377" r:id="rId14"/>
    <p:sldId id="358" r:id="rId15"/>
    <p:sldId id="359" r:id="rId16"/>
    <p:sldId id="360" r:id="rId17"/>
    <p:sldId id="378" r:id="rId18"/>
    <p:sldId id="362" r:id="rId19"/>
    <p:sldId id="363" r:id="rId20"/>
    <p:sldId id="364" r:id="rId21"/>
    <p:sldId id="365" r:id="rId22"/>
    <p:sldId id="379" r:id="rId23"/>
    <p:sldId id="366" r:id="rId24"/>
    <p:sldId id="367" r:id="rId25"/>
    <p:sldId id="369" r:id="rId26"/>
    <p:sldId id="370" r:id="rId27"/>
    <p:sldId id="371" r:id="rId28"/>
    <p:sldId id="336" r:id="rId29"/>
    <p:sldId id="337" r:id="rId30"/>
    <p:sldId id="338" r:id="rId31"/>
    <p:sldId id="339" r:id="rId32"/>
    <p:sldId id="340" r:id="rId33"/>
    <p:sldId id="341" r:id="rId34"/>
    <p:sldId id="342" r:id="rId35"/>
    <p:sldId id="343" r:id="rId36"/>
    <p:sldId id="344" r:id="rId37"/>
    <p:sldId id="345" r:id="rId38"/>
    <p:sldId id="292"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1" autoAdjust="0"/>
    <p:restoredTop sz="77729" autoAdjust="0"/>
  </p:normalViewPr>
  <p:slideViewPr>
    <p:cSldViewPr snapToGrid="0" snapToObjects="1">
      <p:cViewPr varScale="1">
        <p:scale>
          <a:sx n="73" d="100"/>
          <a:sy n="73" d="100"/>
        </p:scale>
        <p:origin x="730"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B8F0B-18BC-E148-8EB7-4A279D302A93}" type="datetimeFigureOut">
              <a:rPr lang="de-DE" smtClean="0"/>
              <a:t>22.11.2021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3E34C-5803-574A-8808-5FFCDECC69D6}" type="slidenum">
              <a:rPr lang="de-DE" smtClean="0"/>
              <a:t>‹Nr.›</a:t>
            </a:fld>
            <a:endParaRPr lang="de-DE"/>
          </a:p>
        </p:txBody>
      </p:sp>
    </p:spTree>
    <p:extLst>
      <p:ext uri="{BB962C8B-B14F-4D97-AF65-F5344CB8AC3E}">
        <p14:creationId xmlns:p14="http://schemas.microsoft.com/office/powerpoint/2010/main" val="41453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5</a:t>
            </a:fld>
            <a:endParaRPr lang="de-DE"/>
          </a:p>
        </p:txBody>
      </p:sp>
    </p:spTree>
    <p:extLst>
      <p:ext uri="{BB962C8B-B14F-4D97-AF65-F5344CB8AC3E}">
        <p14:creationId xmlns:p14="http://schemas.microsoft.com/office/powerpoint/2010/main" val="165084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Sozialschutzmaßnahmen können Lücken teilweise kompensieren, müssen jedoch auch immer wieder auf ihre Passgenauigkeit hin überprüft werden</a:t>
            </a:r>
          </a:p>
          <a:p>
            <a:endParaRPr lang="de-DE" dirty="0"/>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32</a:t>
            </a:fld>
            <a:endParaRPr lang="de-DE"/>
          </a:p>
        </p:txBody>
      </p:sp>
    </p:spTree>
    <p:extLst>
      <p:ext uri="{BB962C8B-B14F-4D97-AF65-F5344CB8AC3E}">
        <p14:creationId xmlns:p14="http://schemas.microsoft.com/office/powerpoint/2010/main" val="139075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Aktivitäten/Bezugspunkte z.B. Gesundheitsziele, Kompetenzgruppe Entstigmatisierung</a:t>
            </a:r>
          </a:p>
          <a:p>
            <a:r>
              <a:rPr lang="de-DE" dirty="0"/>
              <a:t>Ganzheitlicher Ansatz entsprechend WHO-Definition</a:t>
            </a:r>
          </a:p>
          <a:p>
            <a:r>
              <a:rPr lang="de-DE" dirty="0"/>
              <a:t>Soziales Umfeld z.B. </a:t>
            </a:r>
            <a:r>
              <a:rPr lang="de-DE" dirty="0" err="1"/>
              <a:t>Social</a:t>
            </a:r>
            <a:r>
              <a:rPr lang="de-DE" dirty="0"/>
              <a:t> </a:t>
            </a:r>
            <a:r>
              <a:rPr lang="de-DE" dirty="0" err="1"/>
              <a:t>Prescribing</a:t>
            </a:r>
            <a:r>
              <a:rPr lang="de-DE" dirty="0"/>
              <a:t> als innovativer Ansatz</a:t>
            </a:r>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33</a:t>
            </a:fld>
            <a:endParaRPr lang="de-DE"/>
          </a:p>
        </p:txBody>
      </p:sp>
    </p:spTree>
    <p:extLst>
      <p:ext uri="{BB962C8B-B14F-4D97-AF65-F5344CB8AC3E}">
        <p14:creationId xmlns:p14="http://schemas.microsoft.com/office/powerpoint/2010/main" val="108224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z.B. in den Alltag integrierbar (Therapien bei Rückenschmerz, alles unter einem Dach/weniger Wege/</a:t>
            </a:r>
            <a:r>
              <a:rPr lang="de-DE" dirty="0" err="1"/>
              <a:t>one</a:t>
            </a:r>
            <a:r>
              <a:rPr lang="de-DE" dirty="0"/>
              <a:t>-</a:t>
            </a:r>
            <a:r>
              <a:rPr lang="de-DE" dirty="0" err="1"/>
              <a:t>stop</a:t>
            </a:r>
            <a:r>
              <a:rPr lang="de-DE" dirty="0"/>
              <a:t>-shop)</a:t>
            </a:r>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34</a:t>
            </a:fld>
            <a:endParaRPr lang="de-DE"/>
          </a:p>
        </p:txBody>
      </p:sp>
    </p:spTree>
    <p:extLst>
      <p:ext uri="{BB962C8B-B14F-4D97-AF65-F5344CB8AC3E}">
        <p14:creationId xmlns:p14="http://schemas.microsoft.com/office/powerpoint/2010/main" val="113495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z.B. in den Alltag integrierbar (Therapien bei Rückenschmerz, alles unter einem Dach/weniger Wege/</a:t>
            </a:r>
            <a:r>
              <a:rPr lang="de-DE" dirty="0" err="1"/>
              <a:t>one</a:t>
            </a:r>
            <a:r>
              <a:rPr lang="de-DE" dirty="0"/>
              <a:t>-</a:t>
            </a:r>
            <a:r>
              <a:rPr lang="de-DE" dirty="0" err="1"/>
              <a:t>stop</a:t>
            </a:r>
            <a:r>
              <a:rPr lang="de-DE" dirty="0"/>
              <a:t>-shop)</a:t>
            </a:r>
          </a:p>
        </p:txBody>
      </p:sp>
      <p:sp>
        <p:nvSpPr>
          <p:cNvPr id="4" name="Foliennummernplatzhalter 3"/>
          <p:cNvSpPr>
            <a:spLocks noGrp="1"/>
          </p:cNvSpPr>
          <p:nvPr>
            <p:ph type="sldNum" sz="quarter" idx="5"/>
          </p:nvPr>
        </p:nvSpPr>
        <p:spPr/>
        <p:txBody>
          <a:bodyPr/>
          <a:lstStyle/>
          <a:p>
            <a:fld id="{7023E34C-5803-574A-8808-5FFCDECC69D6}" type="slidenum">
              <a:rPr lang="de-DE" smtClean="0"/>
              <a:t>35</a:t>
            </a:fld>
            <a:endParaRPr lang="de-DE"/>
          </a:p>
        </p:txBody>
      </p:sp>
    </p:spTree>
    <p:extLst>
      <p:ext uri="{BB962C8B-B14F-4D97-AF65-F5344CB8AC3E}">
        <p14:creationId xmlns:p14="http://schemas.microsoft.com/office/powerpoint/2010/main" val="220503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lgn="l"/>
            <a:r>
              <a:rPr lang="de-AT" sz="1200" dirty="0">
                <a:effectLst/>
                <a:latin typeface="Lucida Sans Unicode" panose="020B0602030504020204" pitchFamily="34" charset="0"/>
                <a:ea typeface="Times New Roman" panose="02020603050405020304" pitchFamily="18" charset="0"/>
                <a:cs typeface="Times New Roman" panose="02020603050405020304" pitchFamily="18" charset="0"/>
              </a:rPr>
              <a:t>„Manche Eltern haben Sorge, dass die Versorgung durch den Kinderarzt bzw. die Kinderärztin (ohne spezifische Zusatzausbildung bzw. Spezialisierung)  „nicht ausreicht“. Ein befragter Betroffenenvertreter verdeutlicht dies mit folgendem Zitat: „Die Menschen haben heutzutage ein gewisses Anspruchsdenken“.</a:t>
            </a:r>
          </a:p>
          <a:p>
            <a:pPr lvl="0"/>
            <a:r>
              <a:rPr lang="de-AT" sz="1200" dirty="0">
                <a:effectLst/>
                <a:latin typeface="Lucida Sans Unicode" panose="020B0602030504020204" pitchFamily="34" charset="0"/>
                <a:ea typeface="Times New Roman" panose="02020603050405020304" pitchFamily="18" charset="0"/>
                <a:cs typeface="Times New Roman" panose="02020603050405020304" pitchFamily="18" charset="0"/>
              </a:rPr>
              <a:t>Die interviewten Betroffenenvertreterinnen und </a:t>
            </a:r>
            <a:r>
              <a:rPr lang="de-AT" sz="1200" dirty="0">
                <a:effectLst/>
                <a:latin typeface="Lucida Sans" panose="020B0602030504020204" pitchFamily="34" charset="0"/>
                <a:ea typeface="Times New Roman" panose="02020603050405020304" pitchFamily="18" charset="0"/>
                <a:cs typeface="Times New Roman" panose="02020603050405020304" pitchFamily="18" charset="0"/>
              </a:rPr>
              <a:t>-</a:t>
            </a:r>
            <a:r>
              <a:rPr lang="de-AT" sz="1200" dirty="0">
                <a:effectLst/>
                <a:latin typeface="Lucida Sans Unicode" panose="020B0602030504020204" pitchFamily="34" charset="0"/>
                <a:ea typeface="Times New Roman" panose="02020603050405020304" pitchFamily="18" charset="0"/>
                <a:cs typeface="Times New Roman" panose="02020603050405020304" pitchFamily="18" charset="0"/>
              </a:rPr>
              <a:t>vertreter haben mehrheitlich die Erfahrung gemacht, dass eine fachärztliche Abklärung in ländlichen Regionen häufig zu spät erfolgt oder Ursachen von Beschwerden nicht richtig erkannt bzw. ernst genommen werden und „die Asthma</a:t>
            </a:r>
            <a:r>
              <a:rPr lang="de-AT" sz="1200" dirty="0">
                <a:effectLst/>
                <a:latin typeface="Lucida Sans" panose="020B0602030504020204" pitchFamily="34" charset="0"/>
                <a:ea typeface="Times New Roman" panose="02020603050405020304" pitchFamily="18" charset="0"/>
                <a:cs typeface="Times New Roman" panose="02020603050405020304" pitchFamily="18" charset="0"/>
              </a:rPr>
              <a:t>-</a:t>
            </a:r>
            <a:r>
              <a:rPr lang="de-AT" sz="1200" dirty="0">
                <a:effectLst/>
                <a:latin typeface="Lucida Sans Unicode" panose="020B0602030504020204" pitchFamily="34" charset="0"/>
                <a:ea typeface="Times New Roman" panose="02020603050405020304" pitchFamily="18" charset="0"/>
                <a:cs typeface="Times New Roman" panose="02020603050405020304" pitchFamily="18" charset="0"/>
              </a:rPr>
              <a:t>Anfälle bei einem Kind lange mit Hustensaft bekämpft wurden“. </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9</a:t>
            </a:fld>
            <a:endParaRPr lang="de-DE"/>
          </a:p>
        </p:txBody>
      </p:sp>
    </p:spTree>
    <p:extLst>
      <p:ext uri="{BB962C8B-B14F-4D97-AF65-F5344CB8AC3E}">
        <p14:creationId xmlns:p14="http://schemas.microsoft.com/office/powerpoint/2010/main" val="122895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Schwer trennbar, greifen ineinander (erste und zweite Ebene sowie auch </a:t>
            </a:r>
            <a:r>
              <a:rPr lang="de-DE" dirty="0" err="1"/>
              <a:t>patienten</a:t>
            </a:r>
            <a:r>
              <a:rPr lang="de-DE" dirty="0"/>
              <a:t>/anbieterseitig)</a:t>
            </a:r>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10</a:t>
            </a:fld>
            <a:endParaRPr lang="de-DE"/>
          </a:p>
        </p:txBody>
      </p:sp>
    </p:spTree>
    <p:extLst>
      <p:ext uri="{BB962C8B-B14F-4D97-AF65-F5344CB8AC3E}">
        <p14:creationId xmlns:p14="http://schemas.microsoft.com/office/powerpoint/2010/main" val="74742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11</a:t>
            </a:fld>
            <a:endParaRPr lang="de-DE"/>
          </a:p>
        </p:txBody>
      </p:sp>
    </p:spTree>
    <p:extLst>
      <p:ext uri="{BB962C8B-B14F-4D97-AF65-F5344CB8AC3E}">
        <p14:creationId xmlns:p14="http://schemas.microsoft.com/office/powerpoint/2010/main" val="141338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lgn="l"/>
            <a:r>
              <a:rPr lang="de-AT" sz="1200" dirty="0">
                <a:effectLst/>
                <a:latin typeface="Lucida Sans Unicode" panose="020B0602030504020204" pitchFamily="34" charset="0"/>
                <a:ea typeface="Calibri" panose="020F0502020204030204" pitchFamily="34" charset="0"/>
                <a:cs typeface="Times New Roman" panose="02020603050405020304" pitchFamily="18" charset="0"/>
              </a:rPr>
              <a:t>Beispiele für unsensible Kommunikation und fehlende soziale Kompetenz, die sowohl vonseiten der Anbieter als auch seitens der Vertreterin der Betroffenen angeführt wurden,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AT" sz="1200" dirty="0">
                <a:effectLst/>
                <a:latin typeface="Lucida Sans Unicode" panose="020B0602030504020204" pitchFamily="34" charset="0"/>
                <a:ea typeface="Calibri" panose="020F0502020204030204" pitchFamily="34" charset="0"/>
                <a:cs typeface="Times New Roman" panose="02020603050405020304" pitchFamily="18" charset="0"/>
              </a:rPr>
              <a:t>Diese Sätze bleiben in den Köpfen der Betroffenen haften und beeinflussen den Behandlungserfolg.</a:t>
            </a:r>
            <a:endParaRPr lang="de-DE" sz="1200" dirty="0">
              <a:effectLst/>
              <a:latin typeface="Lucida Sans Unicode" panose="020B0602030504020204" pitchFamily="34" charset="0"/>
              <a:ea typeface="Calibri" panose="020F0502020204030204" pitchFamily="34" charset="0"/>
              <a:cs typeface="Times New Roman" panose="02020603050405020304" pitchFamily="18" charset="0"/>
            </a:endParaRPr>
          </a:p>
          <a:p>
            <a:pPr lvl="1" algn="l"/>
            <a:endParaRPr lang="de-DE" dirty="0"/>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14</a:t>
            </a:fld>
            <a:endParaRPr lang="de-DE"/>
          </a:p>
        </p:txBody>
      </p:sp>
    </p:spTree>
    <p:extLst>
      <p:ext uri="{BB962C8B-B14F-4D97-AF65-F5344CB8AC3E}">
        <p14:creationId xmlns:p14="http://schemas.microsoft.com/office/powerpoint/2010/main" val="269097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cs typeface="Times New Roman" panose="02020603050405020304" pitchFamily="18" charset="0"/>
              </a:rPr>
              <a:t>Jemand aus der Gruppe der Betroffenen vermisst konkret die Kommunikation </a:t>
            </a:r>
            <a:r>
              <a:rPr lang="de-DE" sz="1200" dirty="0" err="1">
                <a:cs typeface="Times New Roman" panose="02020603050405020304" pitchFamily="18" charset="0"/>
              </a:rPr>
              <a:t>zwi-schen</a:t>
            </a:r>
            <a:r>
              <a:rPr lang="de-DE" sz="1200" dirty="0">
                <a:cs typeface="Times New Roman" panose="02020603050405020304" pitchFamily="18" charset="0"/>
              </a:rPr>
              <a:t> extra- und intramuralen Leistungserbringerinnen/-</a:t>
            </a:r>
            <a:r>
              <a:rPr lang="de-DE" sz="1200" dirty="0" err="1">
                <a:cs typeface="Times New Roman" panose="02020603050405020304" pitchFamily="18" charset="0"/>
              </a:rPr>
              <a:t>erbringern</a:t>
            </a:r>
            <a:r>
              <a:rPr lang="de-DE" sz="1200" dirty="0">
                <a:cs typeface="Times New Roman" panose="02020603050405020304" pitchFamily="18" charset="0"/>
              </a:rPr>
              <a:t> – </a:t>
            </a:r>
            <a:endParaRPr lang="de-DE" dirty="0"/>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23</a:t>
            </a:fld>
            <a:endParaRPr lang="de-DE"/>
          </a:p>
        </p:txBody>
      </p:sp>
    </p:spTree>
    <p:extLst>
      <p:ext uri="{BB962C8B-B14F-4D97-AF65-F5344CB8AC3E}">
        <p14:creationId xmlns:p14="http://schemas.microsoft.com/office/powerpoint/2010/main" val="322255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Thematische Zuordnung, aktuelles Wording und Themen im Kontext Zielsteuerung und aktueller Bezugspunkte (Wissenschaft, Politik (Aktivitäten, Prozesse z.B. Gesundheitsziele)</a:t>
            </a:r>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28</a:t>
            </a:fld>
            <a:endParaRPr lang="de-DE"/>
          </a:p>
        </p:txBody>
      </p:sp>
    </p:spTree>
    <p:extLst>
      <p:ext uri="{BB962C8B-B14F-4D97-AF65-F5344CB8AC3E}">
        <p14:creationId xmlns:p14="http://schemas.microsoft.com/office/powerpoint/2010/main" val="2003552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Ad Koordination und Kommunikation: </a:t>
            </a:r>
            <a:r>
              <a:rPr lang="de-DE" dirty="0"/>
              <a:t>sowohl innerhalb der jeweiligen Versorgungsbereiche als auch über Versorgungsstufen und unterschiedliche Sektoren hinweg z.B. durch</a:t>
            </a:r>
          </a:p>
          <a:p>
            <a:r>
              <a:rPr lang="de-DE" dirty="0"/>
              <a:t>telemedizinische Lösungen, sektoren- und berufsgruppenübergreifende Dokumentations-, Kommunikations- und Vernetzungsinstrumente und IT-gestützte Systeme (z. B. E-Medikation) sowie gemeine Aus- und Weiterbildungen</a:t>
            </a:r>
          </a:p>
          <a:p>
            <a:r>
              <a:rPr lang="de-DE" b="1" dirty="0"/>
              <a:t>Ad </a:t>
            </a:r>
            <a:r>
              <a:rPr lang="de-DE" b="1" dirty="0" err="1"/>
              <a:t>Kommunikationkompetenzen</a:t>
            </a:r>
            <a:r>
              <a:rPr lang="de-DE" dirty="0"/>
              <a:t>: Erlernen sozialer Kompetenz, Nutzung einer der kognitiven Entwicklung der Patientin / des Patienten angemessenen Sprache (z. B. im Umgang mit Kindern), kompetente Beratung von Patientinnen und Patienten, mit dem Ziel, die Gesundheitskompetenz der Betroffenen zu stärken.</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29</a:t>
            </a:fld>
            <a:endParaRPr lang="de-DE"/>
          </a:p>
        </p:txBody>
      </p:sp>
    </p:spTree>
    <p:extLst>
      <p:ext uri="{BB962C8B-B14F-4D97-AF65-F5344CB8AC3E}">
        <p14:creationId xmlns:p14="http://schemas.microsoft.com/office/powerpoint/2010/main" val="69257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Sozialschutzmaßnahmen können Lücken teilweise kompensieren, müssen jedoch auch immer wieder auf ihre Passgenauigkeit hin überprüft werden</a:t>
            </a:r>
          </a:p>
          <a:p>
            <a:endParaRPr lang="de-DE" dirty="0"/>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31</a:t>
            </a:fld>
            <a:endParaRPr lang="de-DE"/>
          </a:p>
        </p:txBody>
      </p:sp>
    </p:spTree>
    <p:extLst>
      <p:ext uri="{BB962C8B-B14F-4D97-AF65-F5344CB8AC3E}">
        <p14:creationId xmlns:p14="http://schemas.microsoft.com/office/powerpoint/2010/main" val="2882078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199D1-A3ED-7141-900F-850277DE61C6}"/>
              </a:ext>
            </a:extLst>
          </p:cNvPr>
          <p:cNvSpPr>
            <a:spLocks noGrp="1"/>
          </p:cNvSpPr>
          <p:nvPr>
            <p:ph type="title" hasCustomPrompt="1"/>
          </p:nvPr>
        </p:nvSpPr>
        <p:spPr>
          <a:xfrm>
            <a:off x="831850" y="978218"/>
            <a:ext cx="5264150" cy="2852737"/>
          </a:xfrm>
          <a:prstGeom prst="rect">
            <a:avLst/>
          </a:prstGeom>
        </p:spPr>
        <p:txBody>
          <a:bodyPr anchor="b"/>
          <a:lstStyle>
            <a:lvl1pPr>
              <a:defRPr sz="4000"/>
            </a:lvl1pPr>
          </a:lstStyle>
          <a:p>
            <a:r>
              <a:rPr lang="de-DE" dirty="0"/>
              <a:t>Titel der Präsentation</a:t>
            </a:r>
          </a:p>
        </p:txBody>
      </p:sp>
      <p:sp>
        <p:nvSpPr>
          <p:cNvPr id="3" name="Textplatzhalter 2">
            <a:extLst>
              <a:ext uri="{FF2B5EF4-FFF2-40B4-BE49-F238E27FC236}">
                <a16:creationId xmlns:a16="http://schemas.microsoft.com/office/drawing/2014/main" id="{3E3E297B-D8FB-3C40-BCE8-D25DB29A37C8}"/>
              </a:ext>
            </a:extLst>
          </p:cNvPr>
          <p:cNvSpPr>
            <a:spLocks noGrp="1"/>
          </p:cNvSpPr>
          <p:nvPr>
            <p:ph type="body" idx="1" hasCustomPrompt="1"/>
          </p:nvPr>
        </p:nvSpPr>
        <p:spPr>
          <a:xfrm>
            <a:off x="831850" y="4058701"/>
            <a:ext cx="6814456" cy="82731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Name(</a:t>
            </a:r>
            <a:r>
              <a:rPr lang="de-DE" dirty="0" err="1"/>
              <a:t>n</a:t>
            </a:r>
            <a:r>
              <a:rPr lang="de-DE" dirty="0"/>
              <a:t>) + Datum</a:t>
            </a:r>
          </a:p>
        </p:txBody>
      </p:sp>
      <p:sp>
        <p:nvSpPr>
          <p:cNvPr id="5" name="Textplatzhalter 2">
            <a:extLst>
              <a:ext uri="{FF2B5EF4-FFF2-40B4-BE49-F238E27FC236}">
                <a16:creationId xmlns:a16="http://schemas.microsoft.com/office/drawing/2014/main" id="{735A5771-D9DD-174B-BAD4-977E2BE9EBF1}"/>
              </a:ext>
            </a:extLst>
          </p:cNvPr>
          <p:cNvSpPr>
            <a:spLocks noGrp="1"/>
          </p:cNvSpPr>
          <p:nvPr>
            <p:ph type="body" idx="10" hasCustomPrompt="1"/>
          </p:nvPr>
        </p:nvSpPr>
        <p:spPr>
          <a:xfrm>
            <a:off x="831849" y="5003581"/>
            <a:ext cx="6814457" cy="266473"/>
          </a:xfrm>
        </p:spPr>
        <p:txBody>
          <a:bodyPr>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Titel der Veranstaltung (optional)</a:t>
            </a:r>
          </a:p>
        </p:txBody>
      </p:sp>
      <p:pic>
        <p:nvPicPr>
          <p:cNvPr id="10" name="Grafik 9">
            <a:extLst>
              <a:ext uri="{FF2B5EF4-FFF2-40B4-BE49-F238E27FC236}">
                <a16:creationId xmlns:a16="http://schemas.microsoft.com/office/drawing/2014/main" id="{61E159EE-37F5-1A41-A8CC-463EDCF8E8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28560" y="5518149"/>
            <a:ext cx="3649663" cy="663575"/>
          </a:xfrm>
          <a:prstGeom prst="rect">
            <a:avLst/>
          </a:prstGeom>
        </p:spPr>
      </p:pic>
    </p:spTree>
    <p:extLst>
      <p:ext uri="{BB962C8B-B14F-4D97-AF65-F5344CB8AC3E}">
        <p14:creationId xmlns:p14="http://schemas.microsoft.com/office/powerpoint/2010/main" val="178815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838200" y="1825625"/>
            <a:ext cx="503612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8">
            <a:extLst>
              <a:ext uri="{FF2B5EF4-FFF2-40B4-BE49-F238E27FC236}">
                <a16:creationId xmlns:a16="http://schemas.microsoft.com/office/drawing/2014/main" id="{14360B74-E083-A14B-A4BD-7FE78EF5589C}"/>
              </a:ext>
            </a:extLst>
          </p:cNvPr>
          <p:cNvSpPr>
            <a:spLocks noGrp="1"/>
          </p:cNvSpPr>
          <p:nvPr>
            <p:ph type="pic" sz="quarter" idx="13" hasCustomPrompt="1"/>
          </p:nvPr>
        </p:nvSpPr>
        <p:spPr>
          <a:xfrm>
            <a:off x="6317672" y="1825625"/>
            <a:ext cx="5036127" cy="3092739"/>
          </a:xfrm>
          <a:solidFill>
            <a:schemeClr val="bg2"/>
          </a:solidFill>
        </p:spPr>
        <p:txBody>
          <a:bodyPr anchor="ctr"/>
          <a:lstStyle>
            <a:lvl1pPr marL="0" indent="0" algn="ctr">
              <a:buFontTx/>
              <a:buNone/>
              <a:defRPr/>
            </a:lvl1pPr>
          </a:lstStyle>
          <a:p>
            <a:r>
              <a:rPr lang="de-DE" dirty="0"/>
              <a:t>Bildplatzhalter</a:t>
            </a:r>
          </a:p>
        </p:txBody>
      </p:sp>
      <p:sp>
        <p:nvSpPr>
          <p:cNvPr id="11" name="Textplatzhalter 10">
            <a:extLst>
              <a:ext uri="{FF2B5EF4-FFF2-40B4-BE49-F238E27FC236}">
                <a16:creationId xmlns:a16="http://schemas.microsoft.com/office/drawing/2014/main" id="{F787288E-6535-A54C-8183-6FC75DEAE3F2}"/>
              </a:ext>
            </a:extLst>
          </p:cNvPr>
          <p:cNvSpPr>
            <a:spLocks noGrp="1"/>
          </p:cNvSpPr>
          <p:nvPr>
            <p:ph type="body" sz="quarter" idx="14" hasCustomPrompt="1"/>
          </p:nvPr>
        </p:nvSpPr>
        <p:spPr>
          <a:xfrm>
            <a:off x="6802438" y="5029200"/>
            <a:ext cx="4551362" cy="1147763"/>
          </a:xfrm>
        </p:spPr>
        <p:txBody>
          <a:bodyPr>
            <a:noAutofit/>
          </a:bodyPr>
          <a:lstStyle>
            <a:lvl1pPr marL="0" indent="0" algn="r">
              <a:buFontTx/>
              <a:buNone/>
              <a:defRPr sz="12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Platzhalter Bildtext (optional)</a:t>
            </a:r>
          </a:p>
        </p:txBody>
      </p:sp>
      <p:sp>
        <p:nvSpPr>
          <p:cNvPr id="13" name="Textplatzhalter 10">
            <a:extLst>
              <a:ext uri="{FF2B5EF4-FFF2-40B4-BE49-F238E27FC236}">
                <a16:creationId xmlns:a16="http://schemas.microsoft.com/office/drawing/2014/main" id="{C4CBA87A-E451-7848-8A5B-E54D742B1AFB}"/>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
        <p:nvSpPr>
          <p:cNvPr id="15" name="Foliennummernplatzhalter 5">
            <a:extLst>
              <a:ext uri="{FF2B5EF4-FFF2-40B4-BE49-F238E27FC236}">
                <a16:creationId xmlns:a16="http://schemas.microsoft.com/office/drawing/2014/main" id="{D38EDA9F-26AA-9B4B-943D-068901DA3F74}"/>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6" name="Fußzeilenplatzhalter 1">
            <a:extLst>
              <a:ext uri="{FF2B5EF4-FFF2-40B4-BE49-F238E27FC236}">
                <a16:creationId xmlns:a16="http://schemas.microsoft.com/office/drawing/2014/main" id="{8AC0FC82-454D-794F-9E61-98FC37AD9540}"/>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Tree>
    <p:extLst>
      <p:ext uri="{BB962C8B-B14F-4D97-AF65-F5344CB8AC3E}">
        <p14:creationId xmlns:p14="http://schemas.microsoft.com/office/powerpoint/2010/main" val="427137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 Foto groß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5036127"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838200" y="1825625"/>
            <a:ext cx="503612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8">
            <a:extLst>
              <a:ext uri="{FF2B5EF4-FFF2-40B4-BE49-F238E27FC236}">
                <a16:creationId xmlns:a16="http://schemas.microsoft.com/office/drawing/2014/main" id="{14360B74-E083-A14B-A4BD-7FE78EF5589C}"/>
              </a:ext>
            </a:extLst>
          </p:cNvPr>
          <p:cNvSpPr>
            <a:spLocks noGrp="1"/>
          </p:cNvSpPr>
          <p:nvPr>
            <p:ph type="pic" sz="quarter" idx="13" hasCustomPrompt="1"/>
          </p:nvPr>
        </p:nvSpPr>
        <p:spPr>
          <a:xfrm>
            <a:off x="6096000" y="1"/>
            <a:ext cx="6096000" cy="6858000"/>
          </a:xfrm>
          <a:solidFill>
            <a:schemeClr val="bg2"/>
          </a:solidFill>
        </p:spPr>
        <p:txBody>
          <a:bodyPr anchor="ctr"/>
          <a:lstStyle>
            <a:lvl1pPr marL="0" indent="0" algn="ctr">
              <a:buFontTx/>
              <a:buNone/>
              <a:defRPr/>
            </a:lvl1pPr>
          </a:lstStyle>
          <a:p>
            <a:r>
              <a:rPr lang="de-DE" dirty="0"/>
              <a:t>Bildplatzhalter</a:t>
            </a:r>
          </a:p>
        </p:txBody>
      </p:sp>
      <p:sp>
        <p:nvSpPr>
          <p:cNvPr id="10" name="Textplatzhalter 10">
            <a:extLst>
              <a:ext uri="{FF2B5EF4-FFF2-40B4-BE49-F238E27FC236}">
                <a16:creationId xmlns:a16="http://schemas.microsoft.com/office/drawing/2014/main" id="{E1597D52-DB92-8F4E-ACAC-2DF2F22FAA7B}"/>
              </a:ext>
            </a:extLst>
          </p:cNvPr>
          <p:cNvSpPr>
            <a:spLocks noGrp="1"/>
          </p:cNvSpPr>
          <p:nvPr>
            <p:ph type="body" sz="quarter" idx="15" hasCustomPrompt="1"/>
          </p:nvPr>
        </p:nvSpPr>
        <p:spPr>
          <a:xfrm rot="16200000">
            <a:off x="4415644" y="4542907"/>
            <a:ext cx="3092739" cy="175372"/>
          </a:xfrm>
        </p:spPr>
        <p:txBody>
          <a:bodyPr anchor="b">
            <a:noAutofit/>
          </a:bodyPr>
          <a:lstStyle>
            <a:lvl1pPr marL="0" indent="0" algn="l">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endParaRPr lang="de-DE" dirty="0"/>
          </a:p>
        </p:txBody>
      </p:sp>
      <p:sp>
        <p:nvSpPr>
          <p:cNvPr id="12" name="Foliennummernplatzhalter 5">
            <a:extLst>
              <a:ext uri="{FF2B5EF4-FFF2-40B4-BE49-F238E27FC236}">
                <a16:creationId xmlns:a16="http://schemas.microsoft.com/office/drawing/2014/main" id="{3CF2F1D4-8E75-E74A-9E9B-23F9ACD20452}"/>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3" name="Fußzeilenplatzhalter 1">
            <a:extLst>
              <a:ext uri="{FF2B5EF4-FFF2-40B4-BE49-F238E27FC236}">
                <a16:creationId xmlns:a16="http://schemas.microsoft.com/office/drawing/2014/main" id="{B5D8E2D9-9F98-174A-A73B-C088777158EB}"/>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Tree>
    <p:extLst>
      <p:ext uri="{BB962C8B-B14F-4D97-AF65-F5344CB8AC3E}">
        <p14:creationId xmlns:p14="http://schemas.microsoft.com/office/powerpoint/2010/main" val="1102191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 Foto groß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6316086" y="365125"/>
            <a:ext cx="5036127" cy="1325563"/>
          </a:xfrm>
          <a:prstGeom prst="rect">
            <a:avLst/>
          </a:prstGeo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6316086" y="1825625"/>
            <a:ext cx="503612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79F3A225-8CBA-1D43-A5F3-C3B34E9FA694}"/>
              </a:ext>
            </a:extLst>
          </p:cNvPr>
          <p:cNvSpPr>
            <a:spLocks noGrp="1"/>
          </p:cNvSpPr>
          <p:nvPr>
            <p:ph type="dt" sz="half" idx="10"/>
          </p:nvPr>
        </p:nvSpPr>
        <p:spPr>
          <a:xfrm>
            <a:off x="838200" y="6356350"/>
            <a:ext cx="1321106"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4F7686EE-0B43-4041-9CC6-880FFB347E8C}"/>
              </a:ext>
            </a:extLst>
          </p:cNvPr>
          <p:cNvSpPr>
            <a:spLocks noGrp="1"/>
          </p:cNvSpPr>
          <p:nvPr>
            <p:ph type="sldNum" sz="quarter" idx="12"/>
          </p:nvPr>
        </p:nvSpPr>
        <p:spPr/>
        <p:txBody>
          <a:bodyPr/>
          <a:lstStyle/>
          <a:p>
            <a:fld id="{CDD6A526-6E93-4D44-80E5-3CEE2153CC52}" type="slidenum">
              <a:rPr lang="de-DE" smtClean="0"/>
              <a:t>‹Nr.›</a:t>
            </a:fld>
            <a:endParaRPr lang="de-DE"/>
          </a:p>
        </p:txBody>
      </p:sp>
      <p:sp>
        <p:nvSpPr>
          <p:cNvPr id="9" name="Bildplatzhalter 8">
            <a:extLst>
              <a:ext uri="{FF2B5EF4-FFF2-40B4-BE49-F238E27FC236}">
                <a16:creationId xmlns:a16="http://schemas.microsoft.com/office/drawing/2014/main" id="{14360B74-E083-A14B-A4BD-7FE78EF5589C}"/>
              </a:ext>
            </a:extLst>
          </p:cNvPr>
          <p:cNvSpPr>
            <a:spLocks noGrp="1"/>
          </p:cNvSpPr>
          <p:nvPr>
            <p:ph type="pic" sz="quarter" idx="13" hasCustomPrompt="1"/>
          </p:nvPr>
        </p:nvSpPr>
        <p:spPr>
          <a:xfrm>
            <a:off x="0" y="1"/>
            <a:ext cx="6096000" cy="6858000"/>
          </a:xfrm>
          <a:solidFill>
            <a:schemeClr val="bg2"/>
          </a:solidFill>
        </p:spPr>
        <p:txBody>
          <a:bodyPr anchor="ctr"/>
          <a:lstStyle>
            <a:lvl1pPr marL="0" indent="0" algn="ctr">
              <a:buFontTx/>
              <a:buNone/>
              <a:defRPr/>
            </a:lvl1pPr>
          </a:lstStyle>
          <a:p>
            <a:r>
              <a:rPr lang="de-DE" dirty="0"/>
              <a:t>Bildplatzhalter</a:t>
            </a:r>
          </a:p>
        </p:txBody>
      </p:sp>
      <p:sp>
        <p:nvSpPr>
          <p:cNvPr id="8" name="Textplatzhalter 10">
            <a:extLst>
              <a:ext uri="{FF2B5EF4-FFF2-40B4-BE49-F238E27FC236}">
                <a16:creationId xmlns:a16="http://schemas.microsoft.com/office/drawing/2014/main" id="{C34197C6-8298-4F4D-9D29-A48013457773}"/>
              </a:ext>
            </a:extLst>
          </p:cNvPr>
          <p:cNvSpPr>
            <a:spLocks noGrp="1"/>
          </p:cNvSpPr>
          <p:nvPr>
            <p:ph type="body" sz="quarter" idx="15" hasCustomPrompt="1"/>
          </p:nvPr>
        </p:nvSpPr>
        <p:spPr>
          <a:xfrm rot="16200000">
            <a:off x="4682825" y="4543700"/>
            <a:ext cx="3092739" cy="173786"/>
          </a:xfrm>
        </p:spPr>
        <p:txBody>
          <a:bodyPr anchor="t">
            <a:noAutofit/>
          </a:bodyPr>
          <a:lstStyle>
            <a:lvl1pPr marL="0" indent="0" algn="l">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endParaRPr lang="de-DE" dirty="0"/>
          </a:p>
        </p:txBody>
      </p:sp>
    </p:spTree>
    <p:extLst>
      <p:ext uri="{BB962C8B-B14F-4D97-AF65-F5344CB8AC3E}">
        <p14:creationId xmlns:p14="http://schemas.microsoft.com/office/powerpoint/2010/main" val="41049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itat blau">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7044124" y="-4611029"/>
            <a:ext cx="15767824" cy="15767824"/>
          </a:xfrm>
          <a:prstGeom prst="ellipse">
            <a:avLst/>
          </a:prstGeom>
          <a:gradFill flip="none" rotWithShape="1">
            <a:gsLst>
              <a:gs pos="0">
                <a:schemeClr val="accent1">
                  <a:lumMod val="20000"/>
                  <a:lumOff val="80000"/>
                </a:schemeClr>
              </a:gs>
              <a:gs pos="70000">
                <a:schemeClr val="accent1">
                  <a:lumMod val="40000"/>
                  <a:lumOff val="60000"/>
                </a:schemeClr>
              </a:gs>
              <a:gs pos="97000">
                <a:schemeClr val="accent1">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75000"/>
                </a:schemeClr>
              </a:solidFill>
            </a:endParaRPr>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838200" y="365125"/>
            <a:ext cx="7480610" cy="5991225"/>
          </a:xfrm>
          <a:prstGeom prst="rect">
            <a:avLst/>
          </a:prstGeom>
        </p:spPr>
        <p:txBody>
          <a:bodyPr/>
          <a:lstStyle>
            <a:lvl1pPr>
              <a:lnSpc>
                <a:spcPct val="110000"/>
              </a:lnSpc>
              <a:defRPr sz="4000" b="0" i="1">
                <a:solidFill>
                  <a:schemeClr val="tx1"/>
                </a:solidFill>
                <a:latin typeface="Lucida Sans" panose="020B0602030504020204" pitchFamily="34" charset="77"/>
              </a:defRPr>
            </a:lvl1pPr>
          </a:lstStyle>
          <a:p>
            <a:r>
              <a:rPr lang="de-DE" dirty="0"/>
              <a:t>Zitat einfügen</a:t>
            </a:r>
          </a:p>
        </p:txBody>
      </p:sp>
      <p:sp>
        <p:nvSpPr>
          <p:cNvPr id="8" name="Foliennummernplatzhalter 5">
            <a:extLst>
              <a:ext uri="{FF2B5EF4-FFF2-40B4-BE49-F238E27FC236}">
                <a16:creationId xmlns:a16="http://schemas.microsoft.com/office/drawing/2014/main" id="{447C85DA-DEB1-6B45-8BCE-A40D052CC8EC}"/>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solidFill>
                <a:latin typeface="Lucida Sans" panose="020B0602030504020204" pitchFamily="34" charset="77"/>
              </a:defRPr>
            </a:lvl1pPr>
          </a:lstStyle>
          <a:p>
            <a:fld id="{CDD6A526-6E93-4D44-80E5-3CEE2153CC52}" type="slidenum">
              <a:rPr lang="de-DE" smtClean="0"/>
              <a:pPr/>
              <a:t>‹Nr.›</a:t>
            </a:fld>
            <a:endParaRPr lang="de-DE" dirty="0"/>
          </a:p>
        </p:txBody>
      </p:sp>
      <p:sp>
        <p:nvSpPr>
          <p:cNvPr id="9" name="Fußzeilenplatzhalter 1">
            <a:extLst>
              <a:ext uri="{FF2B5EF4-FFF2-40B4-BE49-F238E27FC236}">
                <a16:creationId xmlns:a16="http://schemas.microsoft.com/office/drawing/2014/main" id="{F91EB983-D1FB-B445-B84F-A184C6CF1DEC}"/>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solidFill>
              </a:defRPr>
            </a:lvl1pPr>
          </a:lstStyle>
          <a:p>
            <a:r>
              <a:rPr lang="de-DE"/>
              <a:t>Fußzeile Beispiel ı 1. Oktober 2021</a:t>
            </a:r>
            <a:endParaRPr lang="de-DE" dirty="0"/>
          </a:p>
        </p:txBody>
      </p:sp>
    </p:spTree>
    <p:extLst>
      <p:ext uri="{BB962C8B-B14F-4D97-AF65-F5344CB8AC3E}">
        <p14:creationId xmlns:p14="http://schemas.microsoft.com/office/powerpoint/2010/main" val="635214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Zitat gelb">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7045200" y="-4611600"/>
            <a:ext cx="15767824" cy="15767824"/>
          </a:xfrm>
          <a:prstGeom prst="ellipse">
            <a:avLst/>
          </a:prstGeom>
          <a:gradFill flip="none" rotWithShape="1">
            <a:gsLst>
              <a:gs pos="0">
                <a:schemeClr val="accent2">
                  <a:lumMod val="20000"/>
                  <a:lumOff val="80000"/>
                </a:schemeClr>
              </a:gs>
              <a:gs pos="70000">
                <a:schemeClr val="accent2">
                  <a:lumMod val="40000"/>
                  <a:lumOff val="60000"/>
                </a:schemeClr>
              </a:gs>
              <a:gs pos="97000">
                <a:schemeClr val="accent2">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de-DE" dirty="0">
              <a:solidFill>
                <a:schemeClr val="accent2"/>
              </a:solidFill>
            </a:endParaRPr>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838200" y="365125"/>
            <a:ext cx="7480610" cy="5991225"/>
          </a:xfrm>
          <a:prstGeom prst="rect">
            <a:avLst/>
          </a:prstGeom>
        </p:spPr>
        <p:txBody>
          <a:bodyPr/>
          <a:lstStyle>
            <a:lvl1pPr>
              <a:lnSpc>
                <a:spcPct val="110000"/>
              </a:lnSpc>
              <a:defRPr sz="4000" b="0" i="1">
                <a:solidFill>
                  <a:schemeClr val="tx1"/>
                </a:solidFill>
                <a:latin typeface="Lucida Sans" panose="020B0602030504020204" pitchFamily="34" charset="77"/>
              </a:defRPr>
            </a:lvl1pPr>
          </a:lstStyle>
          <a:p>
            <a:r>
              <a:rPr lang="de-DE" dirty="0"/>
              <a:t>Zitat einfügen</a:t>
            </a:r>
          </a:p>
        </p:txBody>
      </p:sp>
      <p:sp>
        <p:nvSpPr>
          <p:cNvPr id="8" name="Foliennummernplatzhalter 5">
            <a:extLst>
              <a:ext uri="{FF2B5EF4-FFF2-40B4-BE49-F238E27FC236}">
                <a16:creationId xmlns:a16="http://schemas.microsoft.com/office/drawing/2014/main" id="{F98BA530-A311-C040-9ABA-9BC18ED001AA}"/>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solidFill>
                <a:latin typeface="Lucida Sans" panose="020B0602030504020204" pitchFamily="34" charset="77"/>
              </a:defRPr>
            </a:lvl1pPr>
          </a:lstStyle>
          <a:p>
            <a:fld id="{CDD6A526-6E93-4D44-80E5-3CEE2153CC52}" type="slidenum">
              <a:rPr lang="de-DE" smtClean="0"/>
              <a:pPr/>
              <a:t>‹Nr.›</a:t>
            </a:fld>
            <a:endParaRPr lang="de-DE" dirty="0"/>
          </a:p>
        </p:txBody>
      </p:sp>
      <p:sp>
        <p:nvSpPr>
          <p:cNvPr id="9" name="Fußzeilenplatzhalter 1">
            <a:extLst>
              <a:ext uri="{FF2B5EF4-FFF2-40B4-BE49-F238E27FC236}">
                <a16:creationId xmlns:a16="http://schemas.microsoft.com/office/drawing/2014/main" id="{50C63A5F-98A6-CA4A-A64B-AAF1AD280B8B}"/>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solidFill>
              </a:defRPr>
            </a:lvl1pPr>
          </a:lstStyle>
          <a:p>
            <a:r>
              <a:rPr lang="de-DE"/>
              <a:t>Fußzeile Beispiel ı 1. Oktober 2021</a:t>
            </a:r>
            <a:endParaRPr lang="de-DE" dirty="0"/>
          </a:p>
        </p:txBody>
      </p:sp>
    </p:spTree>
    <p:extLst>
      <p:ext uri="{BB962C8B-B14F-4D97-AF65-F5344CB8AC3E}">
        <p14:creationId xmlns:p14="http://schemas.microsoft.com/office/powerpoint/2010/main" val="404983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Zitat ro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7045712" y="-4611600"/>
            <a:ext cx="15767824" cy="15767824"/>
          </a:xfrm>
          <a:prstGeom prst="ellipse">
            <a:avLst/>
          </a:prstGeom>
          <a:gradFill flip="none" rotWithShape="1">
            <a:gsLst>
              <a:gs pos="0">
                <a:schemeClr val="accent3">
                  <a:lumMod val="20000"/>
                  <a:lumOff val="80000"/>
                </a:schemeClr>
              </a:gs>
              <a:gs pos="69000">
                <a:schemeClr val="accent3">
                  <a:lumMod val="40000"/>
                  <a:lumOff val="60000"/>
                </a:schemeClr>
              </a:gs>
              <a:gs pos="97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838200" y="365125"/>
            <a:ext cx="7480610" cy="5991225"/>
          </a:xfrm>
          <a:prstGeom prst="rect">
            <a:avLst/>
          </a:prstGeom>
        </p:spPr>
        <p:txBody>
          <a:bodyPr/>
          <a:lstStyle>
            <a:lvl1pPr>
              <a:lnSpc>
                <a:spcPct val="110000"/>
              </a:lnSpc>
              <a:defRPr sz="4000" b="0" i="1">
                <a:solidFill>
                  <a:schemeClr val="tx1"/>
                </a:solidFill>
                <a:latin typeface="Lucida Sans" panose="020B0602030504020204" pitchFamily="34" charset="77"/>
              </a:defRPr>
            </a:lvl1pPr>
          </a:lstStyle>
          <a:p>
            <a:r>
              <a:rPr lang="de-DE" dirty="0"/>
              <a:t>Zitat einfügen</a:t>
            </a:r>
          </a:p>
        </p:txBody>
      </p:sp>
      <p:sp>
        <p:nvSpPr>
          <p:cNvPr id="7" name="Foliennummernplatzhalter 5">
            <a:extLst>
              <a:ext uri="{FF2B5EF4-FFF2-40B4-BE49-F238E27FC236}">
                <a16:creationId xmlns:a16="http://schemas.microsoft.com/office/drawing/2014/main" id="{87206C18-D085-A341-A490-DCA32D7A84BF}"/>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solidFill>
                <a:latin typeface="Lucida Sans" panose="020B0602030504020204" pitchFamily="34" charset="77"/>
              </a:defRPr>
            </a:lvl1pPr>
          </a:lstStyle>
          <a:p>
            <a:fld id="{CDD6A526-6E93-4D44-80E5-3CEE2153CC52}" type="slidenum">
              <a:rPr lang="de-DE" smtClean="0"/>
              <a:pPr/>
              <a:t>‹Nr.›</a:t>
            </a:fld>
            <a:endParaRPr lang="de-DE" dirty="0"/>
          </a:p>
        </p:txBody>
      </p:sp>
      <p:sp>
        <p:nvSpPr>
          <p:cNvPr id="8" name="Fußzeilenplatzhalter 1">
            <a:extLst>
              <a:ext uri="{FF2B5EF4-FFF2-40B4-BE49-F238E27FC236}">
                <a16:creationId xmlns:a16="http://schemas.microsoft.com/office/drawing/2014/main" id="{2E0BE613-2579-1346-9D30-812D06A079CA}"/>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solidFill>
              </a:defRPr>
            </a:lvl1pPr>
          </a:lstStyle>
          <a:p>
            <a:r>
              <a:rPr lang="de-DE"/>
              <a:t>Fußzeile Beispiel ı 1. Oktober 2021</a:t>
            </a:r>
            <a:endParaRPr lang="de-DE" dirty="0"/>
          </a:p>
        </p:txBody>
      </p:sp>
    </p:spTree>
    <p:extLst>
      <p:ext uri="{BB962C8B-B14F-4D97-AF65-F5344CB8AC3E}">
        <p14:creationId xmlns:p14="http://schemas.microsoft.com/office/powerpoint/2010/main" val="340086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19648-431A-CD4E-A86B-47B84EDB68EB}"/>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6" name="Foliennummernplatzhalter 5">
            <a:extLst>
              <a:ext uri="{FF2B5EF4-FFF2-40B4-BE49-F238E27FC236}">
                <a16:creationId xmlns:a16="http://schemas.microsoft.com/office/drawing/2014/main" id="{8AFED645-0D50-F442-92BD-739BA6D363C3}"/>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7" name="Fußzeilenplatzhalter 1">
            <a:extLst>
              <a:ext uri="{FF2B5EF4-FFF2-40B4-BE49-F238E27FC236}">
                <a16:creationId xmlns:a16="http://schemas.microsoft.com/office/drawing/2014/main" id="{FCACA201-1CE3-5B46-9161-FA38F177FE68}"/>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Tree>
    <p:extLst>
      <p:ext uri="{BB962C8B-B14F-4D97-AF65-F5344CB8AC3E}">
        <p14:creationId xmlns:p14="http://schemas.microsoft.com/office/powerpoint/2010/main" val="3820523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Nur Logo">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2B31DF02-5907-3741-BDB4-2FF73248CDAC}"/>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6" name="Fußzeilenplatzhalter 1">
            <a:extLst>
              <a:ext uri="{FF2B5EF4-FFF2-40B4-BE49-F238E27FC236}">
                <a16:creationId xmlns:a16="http://schemas.microsoft.com/office/drawing/2014/main" id="{8875D0E8-C3D5-3945-B037-AFA95D717BFD}"/>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Tree>
    <p:extLst>
      <p:ext uri="{BB962C8B-B14F-4D97-AF65-F5344CB8AC3E}">
        <p14:creationId xmlns:p14="http://schemas.microsoft.com/office/powerpoint/2010/main" val="24074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reduziert">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D142D8E-0CA1-0040-ACEA-4EB5B568BFB7}"/>
              </a:ext>
            </a:extLst>
          </p:cNvPr>
          <p:cNvPicPr>
            <a:picLocks/>
          </p:cNvPicPr>
          <p:nvPr userDrawn="1"/>
        </p:nvPicPr>
        <p:blipFill rotWithShape="1">
          <a:blip r:embed="rId2"/>
          <a:srcRect t="14585" r="47428" b="30070"/>
          <a:stretch/>
        </p:blipFill>
        <p:spPr>
          <a:xfrm rot="10800000" flipV="1">
            <a:off x="-2" y="-1"/>
            <a:ext cx="2615610" cy="3955313"/>
          </a:xfrm>
          <a:prstGeom prst="rect">
            <a:avLst/>
          </a:prstGeom>
        </p:spPr>
      </p:pic>
      <p:sp>
        <p:nvSpPr>
          <p:cNvPr id="6" name="Titel 1">
            <a:extLst>
              <a:ext uri="{FF2B5EF4-FFF2-40B4-BE49-F238E27FC236}">
                <a16:creationId xmlns:a16="http://schemas.microsoft.com/office/drawing/2014/main" id="{9F594399-5AF1-144B-9DE2-A655F45DA655}"/>
              </a:ext>
            </a:extLst>
          </p:cNvPr>
          <p:cNvSpPr>
            <a:spLocks noGrp="1"/>
          </p:cNvSpPr>
          <p:nvPr>
            <p:ph type="title" hasCustomPrompt="1"/>
          </p:nvPr>
        </p:nvSpPr>
        <p:spPr>
          <a:xfrm>
            <a:off x="831849" y="2078966"/>
            <a:ext cx="10520363" cy="1751989"/>
          </a:xfrm>
          <a:prstGeom prst="rect">
            <a:avLst/>
          </a:prstGeom>
        </p:spPr>
        <p:txBody>
          <a:bodyPr anchor="b"/>
          <a:lstStyle>
            <a:lvl1pPr>
              <a:defRPr sz="4000"/>
            </a:lvl1pPr>
          </a:lstStyle>
          <a:p>
            <a:r>
              <a:rPr lang="de-DE" dirty="0"/>
              <a:t>Titel der Präsentation</a:t>
            </a:r>
          </a:p>
        </p:txBody>
      </p:sp>
      <p:sp>
        <p:nvSpPr>
          <p:cNvPr id="7" name="Textplatzhalter 2">
            <a:extLst>
              <a:ext uri="{FF2B5EF4-FFF2-40B4-BE49-F238E27FC236}">
                <a16:creationId xmlns:a16="http://schemas.microsoft.com/office/drawing/2014/main" id="{1F9FC923-F71A-6F41-880A-ED3AD83FF72D}"/>
              </a:ext>
            </a:extLst>
          </p:cNvPr>
          <p:cNvSpPr>
            <a:spLocks noGrp="1"/>
          </p:cNvSpPr>
          <p:nvPr>
            <p:ph type="body" idx="1" hasCustomPrompt="1"/>
          </p:nvPr>
        </p:nvSpPr>
        <p:spPr>
          <a:xfrm>
            <a:off x="831850" y="4058701"/>
            <a:ext cx="10520362" cy="827315"/>
          </a:xfrm>
        </p:spPr>
        <p:txBody>
          <a:bodyPr>
            <a:normAutofit/>
          </a:bodyPr>
          <a:lstStyle>
            <a:lvl1pPr marL="0" indent="0">
              <a:buFontTx/>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Name(</a:t>
            </a:r>
            <a:r>
              <a:rPr lang="de-DE" dirty="0" err="1"/>
              <a:t>n</a:t>
            </a:r>
            <a:r>
              <a:rPr lang="de-DE" dirty="0"/>
              <a:t>) + Datum</a:t>
            </a:r>
          </a:p>
        </p:txBody>
      </p:sp>
      <p:sp>
        <p:nvSpPr>
          <p:cNvPr id="9" name="Textplatzhalter 2">
            <a:extLst>
              <a:ext uri="{FF2B5EF4-FFF2-40B4-BE49-F238E27FC236}">
                <a16:creationId xmlns:a16="http://schemas.microsoft.com/office/drawing/2014/main" id="{9AE2277E-0F28-FB43-A228-1F295C314C34}"/>
              </a:ext>
            </a:extLst>
          </p:cNvPr>
          <p:cNvSpPr>
            <a:spLocks noGrp="1"/>
          </p:cNvSpPr>
          <p:nvPr>
            <p:ph type="body" idx="10" hasCustomPrompt="1"/>
          </p:nvPr>
        </p:nvSpPr>
        <p:spPr>
          <a:xfrm>
            <a:off x="831849" y="5003581"/>
            <a:ext cx="6814457" cy="266473"/>
          </a:xfrm>
        </p:spPr>
        <p:txBody>
          <a:bodyPr>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Titel der Veranstaltung (optional)</a:t>
            </a:r>
          </a:p>
        </p:txBody>
      </p:sp>
      <p:pic>
        <p:nvPicPr>
          <p:cNvPr id="10" name="Grafik 9">
            <a:extLst>
              <a:ext uri="{FF2B5EF4-FFF2-40B4-BE49-F238E27FC236}">
                <a16:creationId xmlns:a16="http://schemas.microsoft.com/office/drawing/2014/main" id="{1B2D89F1-BF4A-8E4B-8948-4B6871584A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28560" y="5518149"/>
            <a:ext cx="3649663" cy="663575"/>
          </a:xfrm>
          <a:prstGeom prst="rect">
            <a:avLst/>
          </a:prstGeom>
        </p:spPr>
      </p:pic>
    </p:spTree>
    <p:extLst>
      <p:ext uri="{BB962C8B-B14F-4D97-AF65-F5344CB8AC3E}">
        <p14:creationId xmlns:p14="http://schemas.microsoft.com/office/powerpoint/2010/main" val="51763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elfolie mit Co-Branding (flexib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199D1-A3ED-7141-900F-850277DE61C6}"/>
              </a:ext>
            </a:extLst>
          </p:cNvPr>
          <p:cNvSpPr>
            <a:spLocks noGrp="1"/>
          </p:cNvSpPr>
          <p:nvPr>
            <p:ph type="title"/>
          </p:nvPr>
        </p:nvSpPr>
        <p:spPr>
          <a:xfrm>
            <a:off x="831850" y="978218"/>
            <a:ext cx="5264150" cy="2852737"/>
          </a:xfrm>
          <a:prstGeom prst="rect">
            <a:avLst/>
          </a:prstGeom>
        </p:spPr>
        <p:txBody>
          <a:bodyPr anchor="b"/>
          <a:lstStyle>
            <a:lvl1pPr>
              <a:defRPr sz="4000"/>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3E3E297B-D8FB-3C40-BCE8-D25DB29A37C8}"/>
              </a:ext>
            </a:extLst>
          </p:cNvPr>
          <p:cNvSpPr>
            <a:spLocks noGrp="1"/>
          </p:cNvSpPr>
          <p:nvPr>
            <p:ph type="body" idx="1" hasCustomPrompt="1"/>
          </p:nvPr>
        </p:nvSpPr>
        <p:spPr>
          <a:xfrm>
            <a:off x="831850" y="4058701"/>
            <a:ext cx="6814456" cy="82731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Name</a:t>
            </a:r>
          </a:p>
          <a:p>
            <a:pPr lvl="0"/>
            <a:r>
              <a:rPr lang="de-DE" dirty="0"/>
              <a:t>Datum</a:t>
            </a:r>
          </a:p>
        </p:txBody>
      </p:sp>
      <p:sp>
        <p:nvSpPr>
          <p:cNvPr id="5" name="Textplatzhalter 2">
            <a:extLst>
              <a:ext uri="{FF2B5EF4-FFF2-40B4-BE49-F238E27FC236}">
                <a16:creationId xmlns:a16="http://schemas.microsoft.com/office/drawing/2014/main" id="{735A5771-D9DD-174B-BAD4-977E2BE9EBF1}"/>
              </a:ext>
            </a:extLst>
          </p:cNvPr>
          <p:cNvSpPr>
            <a:spLocks noGrp="1"/>
          </p:cNvSpPr>
          <p:nvPr>
            <p:ph type="body" idx="10" hasCustomPrompt="1"/>
          </p:nvPr>
        </p:nvSpPr>
        <p:spPr>
          <a:xfrm>
            <a:off x="831849" y="5003581"/>
            <a:ext cx="6814457" cy="266473"/>
          </a:xfrm>
        </p:spPr>
        <p:txBody>
          <a:bodyPr>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Titel der Veranstaltung (optional)</a:t>
            </a:r>
          </a:p>
        </p:txBody>
      </p:sp>
      <p:pic>
        <p:nvPicPr>
          <p:cNvPr id="7" name="Grafik 6">
            <a:extLst>
              <a:ext uri="{FF2B5EF4-FFF2-40B4-BE49-F238E27FC236}">
                <a16:creationId xmlns:a16="http://schemas.microsoft.com/office/drawing/2014/main" id="{38461AD9-5096-1D41-AA45-D1ADB59467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01877" y="5680326"/>
            <a:ext cx="2976345" cy="541154"/>
          </a:xfrm>
          <a:prstGeom prst="rect">
            <a:avLst/>
          </a:prstGeom>
        </p:spPr>
      </p:pic>
    </p:spTree>
    <p:extLst>
      <p:ext uri="{BB962C8B-B14F-4D97-AF65-F5344CB8AC3E}">
        <p14:creationId xmlns:p14="http://schemas.microsoft.com/office/powerpoint/2010/main" val="163066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folie einfa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p:nvPr>
        </p:nvSpPr>
        <p:spPr>
          <a:xfrm>
            <a:off x="838200" y="365125"/>
            <a:ext cx="10515600" cy="1325563"/>
          </a:xfrm>
          <a:prstGeom prst="rect">
            <a:avLst/>
          </a:prstGeom>
        </p:spPr>
        <p:txBody>
          <a:bodyPr/>
          <a:lstStyle>
            <a:lvl1pPr>
              <a:lnSpc>
                <a:spcPct val="11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p:nvPr>
        </p:nvSpPr>
        <p:spPr/>
        <p:txBody>
          <a:bodyPr>
            <a:normAutofit/>
          </a:bodyPr>
          <a:lstStyle>
            <a:lvl1pPr>
              <a:lnSpc>
                <a:spcPct val="110000"/>
              </a:lnSpc>
              <a:spcBef>
                <a:spcPts val="1400"/>
              </a:spcBef>
              <a:defRPr sz="2000"/>
            </a:lvl1pPr>
            <a:lvl2pPr>
              <a:lnSpc>
                <a:spcPct val="110000"/>
              </a:lnSpc>
              <a:defRPr sz="1800"/>
            </a:lvl2pPr>
            <a:lvl3pPr>
              <a:lnSpc>
                <a:spcPct val="110000"/>
              </a:lnSpc>
              <a:defRPr sz="1600"/>
            </a:lvl3pPr>
            <a:lvl4pPr>
              <a:lnSpc>
                <a:spcPct val="110000"/>
              </a:lnSpc>
              <a:defRPr sz="1400"/>
            </a:lvl4pPr>
            <a:lvl5pPr>
              <a:lnSpc>
                <a:spcPct val="110000"/>
              </a:lnSpc>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a:extLst>
              <a:ext uri="{FF2B5EF4-FFF2-40B4-BE49-F238E27FC236}">
                <a16:creationId xmlns:a16="http://schemas.microsoft.com/office/drawing/2014/main" id="{6C20000C-4445-374D-AF36-00BE772D3317}"/>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7" name="Fußzeilenplatzhalter 1">
            <a:extLst>
              <a:ext uri="{FF2B5EF4-FFF2-40B4-BE49-F238E27FC236}">
                <a16:creationId xmlns:a16="http://schemas.microsoft.com/office/drawing/2014/main" id="{02854C98-8580-5B46-9415-3A34673ED925}"/>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Tree>
    <p:extLst>
      <p:ext uri="{BB962C8B-B14F-4D97-AF65-F5344CB8AC3E}">
        <p14:creationId xmlns:p14="http://schemas.microsoft.com/office/powerpoint/2010/main" val="53768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folie einfach mit Cred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p:nvPr>
        </p:nvSpPr>
        <p:spPr>
          <a:xfrm>
            <a:off x="838200" y="365125"/>
            <a:ext cx="10515600" cy="1325563"/>
          </a:xfrm>
          <a:prstGeom prst="rect">
            <a:avLst/>
          </a:prstGeom>
        </p:spPr>
        <p:txBody>
          <a:bodyPr/>
          <a:lstStyle>
            <a:lvl1pPr>
              <a:lnSpc>
                <a:spcPct val="11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p:nvPr>
        </p:nvSpPr>
        <p:spPr/>
        <p:txBody>
          <a:bodyPr>
            <a:normAutofit/>
          </a:bodyPr>
          <a:lstStyle>
            <a:lvl1pPr>
              <a:lnSpc>
                <a:spcPct val="110000"/>
              </a:lnSpc>
              <a:spcBef>
                <a:spcPts val="1400"/>
              </a:spcBef>
              <a:defRPr sz="2000"/>
            </a:lvl1pPr>
            <a:lvl2pPr>
              <a:lnSpc>
                <a:spcPct val="110000"/>
              </a:lnSpc>
              <a:defRPr sz="1800"/>
            </a:lvl2pPr>
            <a:lvl3pPr>
              <a:lnSpc>
                <a:spcPct val="110000"/>
              </a:lnSpc>
              <a:defRPr sz="1600"/>
            </a:lvl3pPr>
            <a:lvl4pPr>
              <a:lnSpc>
                <a:spcPct val="110000"/>
              </a:lnSpc>
              <a:defRPr sz="1400"/>
            </a:lvl4pPr>
            <a:lvl5pPr>
              <a:lnSpc>
                <a:spcPct val="110000"/>
              </a:lnSpc>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a:extLst>
              <a:ext uri="{FF2B5EF4-FFF2-40B4-BE49-F238E27FC236}">
                <a16:creationId xmlns:a16="http://schemas.microsoft.com/office/drawing/2014/main" id="{6C20000C-4445-374D-AF36-00BE772D3317}"/>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7" name="Fußzeilenplatzhalter 1">
            <a:extLst>
              <a:ext uri="{FF2B5EF4-FFF2-40B4-BE49-F238E27FC236}">
                <a16:creationId xmlns:a16="http://schemas.microsoft.com/office/drawing/2014/main" id="{02854C98-8580-5B46-9415-3A34673ED925}"/>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
        <p:nvSpPr>
          <p:cNvPr id="8" name="Textplatzhalter 10">
            <a:extLst>
              <a:ext uri="{FF2B5EF4-FFF2-40B4-BE49-F238E27FC236}">
                <a16:creationId xmlns:a16="http://schemas.microsoft.com/office/drawing/2014/main" id="{A879100A-8100-E049-87BF-9D25BEC7DA26}"/>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Tree>
    <p:extLst>
      <p:ext uri="{BB962C8B-B14F-4D97-AF65-F5344CB8AC3E}">
        <p14:creationId xmlns:p14="http://schemas.microsoft.com/office/powerpoint/2010/main" val="217260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folie mit Bubb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p:nvPr>
        </p:nvSpPr>
        <p:spPr>
          <a:xfrm>
            <a:off x="838200" y="410368"/>
            <a:ext cx="10272623" cy="1325563"/>
          </a:xfrm>
          <a:prstGeom prst="rect">
            <a:avLst/>
          </a:prstGeom>
        </p:spPr>
        <p:txBody>
          <a:bodyPr/>
          <a:lstStyle>
            <a:lvl1pPr>
              <a:lnSpc>
                <a:spcPct val="11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p:nvPr>
        </p:nvSpPr>
        <p:spPr>
          <a:xfrm>
            <a:off x="838200" y="1825625"/>
            <a:ext cx="10272623" cy="4351338"/>
          </a:xfrm>
        </p:spPr>
        <p:txBody>
          <a:bodyPr>
            <a:normAutofit/>
          </a:bodyPr>
          <a:lstStyle>
            <a:lvl1pPr>
              <a:lnSpc>
                <a:spcPct val="110000"/>
              </a:lnSpc>
              <a:spcBef>
                <a:spcPts val="1400"/>
              </a:spcBef>
              <a:defRPr sz="2000"/>
            </a:lvl1pPr>
            <a:lvl2pPr>
              <a:lnSpc>
                <a:spcPct val="110000"/>
              </a:lnSpc>
              <a:defRPr sz="1800"/>
            </a:lvl2pPr>
            <a:lvl3pPr>
              <a:lnSpc>
                <a:spcPct val="110000"/>
              </a:lnSpc>
              <a:defRPr sz="1600"/>
            </a:lvl3pPr>
            <a:lvl4pPr>
              <a:lnSpc>
                <a:spcPct val="110000"/>
              </a:lnSpc>
              <a:defRPr sz="1400"/>
            </a:lvl4pPr>
            <a:lvl5pPr>
              <a:lnSpc>
                <a:spcPct val="110000"/>
              </a:lnSpc>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5" name="Grafik 4">
            <a:extLst>
              <a:ext uri="{FF2B5EF4-FFF2-40B4-BE49-F238E27FC236}">
                <a16:creationId xmlns:a16="http://schemas.microsoft.com/office/drawing/2014/main" id="{29D72DB8-BC80-6B45-B853-5A8C719C5B8F}"/>
              </a:ext>
            </a:extLst>
          </p:cNvPr>
          <p:cNvPicPr>
            <a:picLocks noChangeAspect="1"/>
          </p:cNvPicPr>
          <p:nvPr userDrawn="1"/>
        </p:nvPicPr>
        <p:blipFill rotWithShape="1">
          <a:blip r:embed="rId2"/>
          <a:srcRect t="14539" r="47648"/>
          <a:stretch/>
        </p:blipFill>
        <p:spPr>
          <a:xfrm>
            <a:off x="9692106" y="0"/>
            <a:ext cx="2499894" cy="5860926"/>
          </a:xfrm>
          <a:prstGeom prst="rect">
            <a:avLst/>
          </a:prstGeom>
        </p:spPr>
      </p:pic>
      <p:sp>
        <p:nvSpPr>
          <p:cNvPr id="9" name="Foliennummernplatzhalter 5">
            <a:extLst>
              <a:ext uri="{FF2B5EF4-FFF2-40B4-BE49-F238E27FC236}">
                <a16:creationId xmlns:a16="http://schemas.microsoft.com/office/drawing/2014/main" id="{CBA9E5BF-25EF-F04C-8BCB-D5D70E3D30C8}"/>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0" name="Fußzeilenplatzhalter 1">
            <a:extLst>
              <a:ext uri="{FF2B5EF4-FFF2-40B4-BE49-F238E27FC236}">
                <a16:creationId xmlns:a16="http://schemas.microsoft.com/office/drawing/2014/main" id="{4F82F8E3-0EE2-8D4B-8211-D36CDDF59527}"/>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Tree>
    <p:extLst>
      <p:ext uri="{BB962C8B-B14F-4D97-AF65-F5344CB8AC3E}">
        <p14:creationId xmlns:p14="http://schemas.microsoft.com/office/powerpoint/2010/main" val="416061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mit Bubb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838200" y="365125"/>
            <a:ext cx="10263996" cy="1325563"/>
          </a:xfrm>
          <a:prstGeom prst="rect">
            <a:avLst/>
          </a:prstGeom>
        </p:spPr>
        <p:txBody>
          <a:bodyPr/>
          <a:lstStyle>
            <a:lvl1pPr>
              <a:lnSpc>
                <a:spcPct val="110000"/>
              </a:lnSpc>
              <a:defRPr/>
            </a:lvl1pPr>
          </a:lstStyle>
          <a:p>
            <a:r>
              <a:rPr lang="de-DE" dirty="0"/>
              <a:t>Titel des Vortrags/der Veranstaltung</a:t>
            </a:r>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hasCustomPrompt="1"/>
          </p:nvPr>
        </p:nvSpPr>
        <p:spPr>
          <a:xfrm>
            <a:off x="838200" y="1825625"/>
            <a:ext cx="10263996" cy="4351338"/>
          </a:xfrm>
        </p:spPr>
        <p:txBody>
          <a:bodyPr>
            <a:normAutofit/>
          </a:bodyPr>
          <a:lstStyle>
            <a:lvl1pPr marL="457200" indent="-457200">
              <a:lnSpc>
                <a:spcPct val="110000"/>
              </a:lnSpc>
              <a:spcBef>
                <a:spcPts val="1400"/>
              </a:spcBef>
              <a:buFont typeface="+mj-lt"/>
              <a:buAutoNum type="arabicPeriod"/>
              <a:defRPr sz="2400"/>
            </a:lvl1pPr>
            <a:lvl2pPr marL="800100" indent="-342900">
              <a:lnSpc>
                <a:spcPct val="110000"/>
              </a:lnSpc>
              <a:buFont typeface="+mj-lt"/>
              <a:buAutoNum type="arabicPeriod"/>
              <a:defRPr sz="2000"/>
            </a:lvl2pPr>
            <a:lvl3pPr marL="1257300" indent="-342900">
              <a:lnSpc>
                <a:spcPct val="110000"/>
              </a:lnSpc>
              <a:buFont typeface="+mj-lt"/>
              <a:buAutoNum type="arabicPeriod"/>
              <a:defRPr sz="1800"/>
            </a:lvl3pPr>
            <a:lvl4pPr marL="1714500" indent="-342900">
              <a:lnSpc>
                <a:spcPct val="110000"/>
              </a:lnSpc>
              <a:buFont typeface="+mj-lt"/>
              <a:buAutoNum type="arabicPeriod"/>
              <a:defRPr sz="1600"/>
            </a:lvl4pPr>
            <a:lvl5pPr marL="2171700" indent="-342900">
              <a:lnSpc>
                <a:spcPct val="110000"/>
              </a:lnSpc>
              <a:buFont typeface="+mj-lt"/>
              <a:buAutoNum type="arabicPeriod"/>
              <a:defRPr sz="1600"/>
            </a:lvl5pPr>
          </a:lstStyle>
          <a:p>
            <a:pPr lvl="0"/>
            <a:r>
              <a:rPr lang="de-DE" dirty="0"/>
              <a:t>Agenda</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29D72DB8-BC80-6B45-B853-5A8C719C5B8F}"/>
              </a:ext>
            </a:extLst>
          </p:cNvPr>
          <p:cNvPicPr>
            <a:picLocks noChangeAspect="1"/>
          </p:cNvPicPr>
          <p:nvPr userDrawn="1"/>
        </p:nvPicPr>
        <p:blipFill rotWithShape="1">
          <a:blip r:embed="rId2"/>
          <a:srcRect t="14539" r="47648"/>
          <a:stretch/>
        </p:blipFill>
        <p:spPr>
          <a:xfrm>
            <a:off x="9692106" y="0"/>
            <a:ext cx="2499894" cy="5860926"/>
          </a:xfrm>
          <a:prstGeom prst="rect">
            <a:avLst/>
          </a:prstGeom>
        </p:spPr>
      </p:pic>
      <p:sp>
        <p:nvSpPr>
          <p:cNvPr id="9" name="Foliennummernplatzhalter 5">
            <a:extLst>
              <a:ext uri="{FF2B5EF4-FFF2-40B4-BE49-F238E27FC236}">
                <a16:creationId xmlns:a16="http://schemas.microsoft.com/office/drawing/2014/main" id="{8226D2F9-8FA0-5941-AF46-F6AD2AE59573}"/>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0" name="Fußzeilenplatzhalter 1">
            <a:extLst>
              <a:ext uri="{FF2B5EF4-FFF2-40B4-BE49-F238E27FC236}">
                <a16:creationId xmlns:a16="http://schemas.microsoft.com/office/drawing/2014/main" id="{13168C36-EB10-E94D-B482-F0EBEFA490BF}"/>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Tree>
    <p:extLst>
      <p:ext uri="{BB962C8B-B14F-4D97-AF65-F5344CB8AC3E}">
        <p14:creationId xmlns:p14="http://schemas.microsoft.com/office/powerpoint/2010/main" val="341264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mit Cred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CAC1433-E21F-BE4C-888C-1495D361DA7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10">
            <a:extLst>
              <a:ext uri="{FF2B5EF4-FFF2-40B4-BE49-F238E27FC236}">
                <a16:creationId xmlns:a16="http://schemas.microsoft.com/office/drawing/2014/main" id="{3EA347DD-02C0-284A-9A53-0102C4C6EC66}"/>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
        <p:nvSpPr>
          <p:cNvPr id="11" name="Foliennummernplatzhalter 5">
            <a:extLst>
              <a:ext uri="{FF2B5EF4-FFF2-40B4-BE49-F238E27FC236}">
                <a16:creationId xmlns:a16="http://schemas.microsoft.com/office/drawing/2014/main" id="{91BF6061-5738-8A42-85F6-5A4F029CB274}"/>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2" name="Fußzeilenplatzhalter 1">
            <a:extLst>
              <a:ext uri="{FF2B5EF4-FFF2-40B4-BE49-F238E27FC236}">
                <a16:creationId xmlns:a16="http://schemas.microsoft.com/office/drawing/2014/main" id="{9599875C-5696-8544-8E04-880E70DFEAA4}"/>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Tree>
    <p:extLst>
      <p:ext uri="{BB962C8B-B14F-4D97-AF65-F5344CB8AC3E}">
        <p14:creationId xmlns:p14="http://schemas.microsoft.com/office/powerpoint/2010/main" val="21717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Inhalte mit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hasCustomPrompt="1"/>
          </p:nvPr>
        </p:nvSpPr>
        <p:spPr>
          <a:xfrm>
            <a:off x="838200" y="3428999"/>
            <a:ext cx="3200400" cy="2747963"/>
          </a:xfrm>
        </p:spPr>
        <p:txBody>
          <a:bodyPr>
            <a:normAutofit/>
          </a:bodyPr>
          <a:lstStyle>
            <a:lvl1pPr marL="0" indent="0">
              <a:buFont typeface="Arial" panose="020B0604020202020204" pitchFamily="34" charset="0"/>
              <a:buNone/>
              <a:defRPr sz="1800" b="1">
                <a:solidFill>
                  <a:schemeClr val="tx2"/>
                </a:solidFill>
              </a:defRPr>
            </a:lvl1pPr>
            <a:lvl2pPr marL="230400" indent="-228600">
              <a:buFont typeface="Systemschrift Normal"/>
              <a:buChar char="●"/>
              <a:defRPr sz="1600"/>
            </a:lvl2pPr>
            <a:lvl3pPr marL="489600">
              <a:defRPr sz="1200"/>
            </a:lvl3pPr>
            <a:lvl4pPr>
              <a:defRPr sz="1100"/>
            </a:lvl4pPr>
            <a:lvl5pPr>
              <a:defRPr sz="1100"/>
            </a:lvl5pPr>
          </a:lstStyle>
          <a:p>
            <a:pPr lvl="0"/>
            <a:r>
              <a:rPr lang="de-DE" dirty="0"/>
              <a:t>Kleiner Titel</a:t>
            </a:r>
          </a:p>
          <a:p>
            <a:pPr lvl="1"/>
            <a:r>
              <a:rPr lang="de-DE" dirty="0" err="1"/>
              <a:t>Bulletpoint</a:t>
            </a:r>
            <a:endParaRPr lang="de-DE" dirty="0"/>
          </a:p>
        </p:txBody>
      </p:sp>
      <p:sp>
        <p:nvSpPr>
          <p:cNvPr id="15" name="Bildplatzhalter 14">
            <a:extLst>
              <a:ext uri="{FF2B5EF4-FFF2-40B4-BE49-F238E27FC236}">
                <a16:creationId xmlns:a16="http://schemas.microsoft.com/office/drawing/2014/main" id="{382F1A54-CED4-A348-91CD-D0D23609830C}"/>
              </a:ext>
            </a:extLst>
          </p:cNvPr>
          <p:cNvSpPr>
            <a:spLocks noGrp="1"/>
          </p:cNvSpPr>
          <p:nvPr>
            <p:ph type="pic" sz="quarter" idx="15"/>
          </p:nvPr>
        </p:nvSpPr>
        <p:spPr>
          <a:xfrm>
            <a:off x="839788" y="1870075"/>
            <a:ext cx="3198812" cy="1379535"/>
          </a:xfrm>
          <a:solidFill>
            <a:schemeClr val="bg2"/>
          </a:solidFill>
        </p:spPr>
        <p:txBody>
          <a:bodyPr anchor="ctr"/>
          <a:lstStyle>
            <a:lvl1pPr marL="0" indent="0" algn="ctr">
              <a:buFontTx/>
              <a:buNone/>
              <a:defRPr/>
            </a:lvl1pPr>
          </a:lstStyle>
          <a:p>
            <a:r>
              <a:rPr lang="de-DE"/>
              <a:t>Bild durch Klicken auf Symbol hinzufügen</a:t>
            </a:r>
          </a:p>
        </p:txBody>
      </p:sp>
      <p:sp>
        <p:nvSpPr>
          <p:cNvPr id="16" name="Bildplatzhalter 14">
            <a:extLst>
              <a:ext uri="{FF2B5EF4-FFF2-40B4-BE49-F238E27FC236}">
                <a16:creationId xmlns:a16="http://schemas.microsoft.com/office/drawing/2014/main" id="{B8E9EC0E-12A9-AF40-82D0-8D28600980F9}"/>
              </a:ext>
            </a:extLst>
          </p:cNvPr>
          <p:cNvSpPr>
            <a:spLocks noGrp="1"/>
          </p:cNvSpPr>
          <p:nvPr>
            <p:ph type="pic" sz="quarter" idx="16"/>
          </p:nvPr>
        </p:nvSpPr>
        <p:spPr>
          <a:xfrm>
            <a:off x="4449262" y="1870075"/>
            <a:ext cx="3198812" cy="1379535"/>
          </a:xfrm>
          <a:solidFill>
            <a:schemeClr val="bg2"/>
          </a:solidFill>
        </p:spPr>
        <p:txBody>
          <a:bodyPr anchor="ctr"/>
          <a:lstStyle>
            <a:lvl1pPr marL="0" indent="0" algn="ctr">
              <a:buFontTx/>
              <a:buNone/>
              <a:defRPr/>
            </a:lvl1pPr>
          </a:lstStyle>
          <a:p>
            <a:r>
              <a:rPr lang="de-DE"/>
              <a:t>Bild durch Klicken auf Symbol hinzufügen</a:t>
            </a:r>
          </a:p>
        </p:txBody>
      </p:sp>
      <p:sp>
        <p:nvSpPr>
          <p:cNvPr id="17" name="Bildplatzhalter 14">
            <a:extLst>
              <a:ext uri="{FF2B5EF4-FFF2-40B4-BE49-F238E27FC236}">
                <a16:creationId xmlns:a16="http://schemas.microsoft.com/office/drawing/2014/main" id="{BDB4BA3F-28B1-724A-BF1D-9B523B0C948D}"/>
              </a:ext>
            </a:extLst>
          </p:cNvPr>
          <p:cNvSpPr>
            <a:spLocks noGrp="1"/>
          </p:cNvSpPr>
          <p:nvPr>
            <p:ph type="pic" sz="quarter" idx="17"/>
          </p:nvPr>
        </p:nvSpPr>
        <p:spPr>
          <a:xfrm>
            <a:off x="8154988" y="1870075"/>
            <a:ext cx="3198812" cy="1379535"/>
          </a:xfrm>
          <a:solidFill>
            <a:schemeClr val="bg2"/>
          </a:solidFill>
        </p:spPr>
        <p:txBody>
          <a:bodyPr anchor="ctr"/>
          <a:lstStyle>
            <a:lvl1pPr marL="0" indent="0" algn="ctr">
              <a:buFontTx/>
              <a:buNone/>
              <a:defRPr/>
            </a:lvl1pPr>
          </a:lstStyle>
          <a:p>
            <a:r>
              <a:rPr lang="de-DE"/>
              <a:t>Bild durch Klicken auf Symbol hinzufügen</a:t>
            </a:r>
          </a:p>
        </p:txBody>
      </p:sp>
      <p:sp>
        <p:nvSpPr>
          <p:cNvPr id="19" name="Inhaltsplatzhalter 2">
            <a:extLst>
              <a:ext uri="{FF2B5EF4-FFF2-40B4-BE49-F238E27FC236}">
                <a16:creationId xmlns:a16="http://schemas.microsoft.com/office/drawing/2014/main" id="{412B9ADD-482A-F94D-8FCE-074932158562}"/>
              </a:ext>
            </a:extLst>
          </p:cNvPr>
          <p:cNvSpPr>
            <a:spLocks noGrp="1"/>
          </p:cNvSpPr>
          <p:nvPr>
            <p:ph sz="half" idx="18" hasCustomPrompt="1"/>
          </p:nvPr>
        </p:nvSpPr>
        <p:spPr>
          <a:xfrm>
            <a:off x="4436424" y="3428999"/>
            <a:ext cx="3200400" cy="2747963"/>
          </a:xfrm>
        </p:spPr>
        <p:txBody>
          <a:bodyPr>
            <a:normAutofit/>
          </a:bodyPr>
          <a:lstStyle>
            <a:lvl1pPr marL="0" indent="0">
              <a:buFont typeface="Arial" panose="020B0604020202020204" pitchFamily="34" charset="0"/>
              <a:buNone/>
              <a:defRPr sz="1800" b="1">
                <a:solidFill>
                  <a:schemeClr val="tx2"/>
                </a:solidFill>
              </a:defRPr>
            </a:lvl1pPr>
            <a:lvl2pPr marL="230400" indent="-228600">
              <a:buFont typeface="Systemschrift Normal"/>
              <a:buChar char="●"/>
              <a:defRPr sz="1600"/>
            </a:lvl2pPr>
            <a:lvl3pPr marL="489600">
              <a:defRPr sz="1200"/>
            </a:lvl3pPr>
            <a:lvl4pPr>
              <a:defRPr sz="1100"/>
            </a:lvl4pPr>
            <a:lvl5pPr>
              <a:defRPr sz="1100"/>
            </a:lvl5pPr>
          </a:lstStyle>
          <a:p>
            <a:pPr lvl="0"/>
            <a:r>
              <a:rPr lang="de-DE" dirty="0"/>
              <a:t>Kleiner Titel</a:t>
            </a:r>
          </a:p>
          <a:p>
            <a:pPr lvl="1"/>
            <a:r>
              <a:rPr lang="de-DE" dirty="0" err="1"/>
              <a:t>Bulletpoint</a:t>
            </a:r>
            <a:endParaRPr lang="de-DE" dirty="0"/>
          </a:p>
        </p:txBody>
      </p:sp>
      <p:sp>
        <p:nvSpPr>
          <p:cNvPr id="20" name="Inhaltsplatzhalter 2">
            <a:extLst>
              <a:ext uri="{FF2B5EF4-FFF2-40B4-BE49-F238E27FC236}">
                <a16:creationId xmlns:a16="http://schemas.microsoft.com/office/drawing/2014/main" id="{AC723280-0835-1446-951F-7EF575BF5C88}"/>
              </a:ext>
            </a:extLst>
          </p:cNvPr>
          <p:cNvSpPr>
            <a:spLocks noGrp="1"/>
          </p:cNvSpPr>
          <p:nvPr>
            <p:ph sz="half" idx="19" hasCustomPrompt="1"/>
          </p:nvPr>
        </p:nvSpPr>
        <p:spPr>
          <a:xfrm>
            <a:off x="8165276" y="3428999"/>
            <a:ext cx="3200400" cy="2747963"/>
          </a:xfrm>
        </p:spPr>
        <p:txBody>
          <a:bodyPr>
            <a:normAutofit/>
          </a:bodyPr>
          <a:lstStyle>
            <a:lvl1pPr marL="0" indent="0">
              <a:buFont typeface="Arial" panose="020B0604020202020204" pitchFamily="34" charset="0"/>
              <a:buNone/>
              <a:defRPr sz="1800" b="1">
                <a:solidFill>
                  <a:schemeClr val="tx2"/>
                </a:solidFill>
              </a:defRPr>
            </a:lvl1pPr>
            <a:lvl2pPr marL="230400" indent="-228600">
              <a:buFont typeface="Systemschrift Normal"/>
              <a:buChar char="●"/>
              <a:defRPr sz="1600"/>
            </a:lvl2pPr>
            <a:lvl3pPr marL="489600">
              <a:defRPr sz="1200"/>
            </a:lvl3pPr>
            <a:lvl4pPr>
              <a:defRPr sz="1100"/>
            </a:lvl4pPr>
            <a:lvl5pPr>
              <a:defRPr sz="1100"/>
            </a:lvl5pPr>
          </a:lstStyle>
          <a:p>
            <a:pPr lvl="0"/>
            <a:r>
              <a:rPr lang="de-DE" dirty="0"/>
              <a:t>Kleiner Titel</a:t>
            </a:r>
          </a:p>
          <a:p>
            <a:pPr lvl="1"/>
            <a:r>
              <a:rPr lang="de-DE" dirty="0" err="1"/>
              <a:t>Bulletpoint</a:t>
            </a:r>
            <a:endParaRPr lang="de-DE" dirty="0"/>
          </a:p>
        </p:txBody>
      </p:sp>
      <p:sp>
        <p:nvSpPr>
          <p:cNvPr id="11" name="Textplatzhalter 10">
            <a:extLst>
              <a:ext uri="{FF2B5EF4-FFF2-40B4-BE49-F238E27FC236}">
                <a16:creationId xmlns:a16="http://schemas.microsoft.com/office/drawing/2014/main" id="{E817565B-4F57-394C-A967-E7203684F5F8}"/>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für alle 3 Bilder</a:t>
            </a:r>
          </a:p>
        </p:txBody>
      </p:sp>
      <p:sp>
        <p:nvSpPr>
          <p:cNvPr id="14" name="Foliennummernplatzhalter 5">
            <a:extLst>
              <a:ext uri="{FF2B5EF4-FFF2-40B4-BE49-F238E27FC236}">
                <a16:creationId xmlns:a16="http://schemas.microsoft.com/office/drawing/2014/main" id="{272432DD-FFE6-E14E-8F9E-FEF627453ED3}"/>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8" name="Fußzeilenplatzhalter 1">
            <a:extLst>
              <a:ext uri="{FF2B5EF4-FFF2-40B4-BE49-F238E27FC236}">
                <a16:creationId xmlns:a16="http://schemas.microsoft.com/office/drawing/2014/main" id="{39EB016A-EA91-0D47-8F43-F112D43AE0E3}"/>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spTree>
    <p:extLst>
      <p:ext uri="{BB962C8B-B14F-4D97-AF65-F5344CB8AC3E}">
        <p14:creationId xmlns:p14="http://schemas.microsoft.com/office/powerpoint/2010/main" val="42191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6A62023-F5F8-C744-B4A6-E45D20930C59}"/>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8D8D1288-89EA-504A-96DC-A83B5E9165FD}"/>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8" name="Titelplatzhalter 7">
            <a:extLst>
              <a:ext uri="{FF2B5EF4-FFF2-40B4-BE49-F238E27FC236}">
                <a16:creationId xmlns:a16="http://schemas.microsoft.com/office/drawing/2014/main" id="{502D49FA-A46F-9141-8585-FBCB71233B3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de-DE" dirty="0"/>
              <a:t>Mastertitelformat bearbeiten</a:t>
            </a:r>
          </a:p>
        </p:txBody>
      </p:sp>
      <p:sp>
        <p:nvSpPr>
          <p:cNvPr id="14" name="Fußzeilenplatzhalter 1">
            <a:extLst>
              <a:ext uri="{FF2B5EF4-FFF2-40B4-BE49-F238E27FC236}">
                <a16:creationId xmlns:a16="http://schemas.microsoft.com/office/drawing/2014/main" id="{7F69BD79-1066-0843-AAC0-DC5F1A2F2D35}"/>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Oktober 2021</a:t>
            </a:r>
            <a:endParaRPr lang="de-DE" dirty="0"/>
          </a:p>
        </p:txBody>
      </p:sp>
      <p:pic>
        <p:nvPicPr>
          <p:cNvPr id="11" name="Grafik 10">
            <a:extLst>
              <a:ext uri="{FF2B5EF4-FFF2-40B4-BE49-F238E27FC236}">
                <a16:creationId xmlns:a16="http://schemas.microsoft.com/office/drawing/2014/main" id="{18600E0F-6218-E841-AA94-DE6B34AE4A3A}"/>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9717404" y="6423025"/>
            <a:ext cx="1641475" cy="298450"/>
          </a:xfrm>
          <a:prstGeom prst="rect">
            <a:avLst/>
          </a:prstGeom>
        </p:spPr>
      </p:pic>
    </p:spTree>
    <p:extLst>
      <p:ext uri="{BB962C8B-B14F-4D97-AF65-F5344CB8AC3E}">
        <p14:creationId xmlns:p14="http://schemas.microsoft.com/office/powerpoint/2010/main" val="1249959591"/>
      </p:ext>
    </p:extLst>
  </p:cSld>
  <p:clrMap bg1="lt1" tx1="dk1" bg2="lt2" tx2="dk2" accent1="accent1" accent2="accent2" accent3="accent3" accent4="accent4" accent5="accent5" accent6="accent6" hlink="hlink" folHlink="folHlink"/>
  <p:sldLayoutIdLst>
    <p:sldLayoutId id="2147483651" r:id="rId1"/>
    <p:sldLayoutId id="2147483672" r:id="rId2"/>
    <p:sldLayoutId id="2147483681" r:id="rId3"/>
    <p:sldLayoutId id="2147483668" r:id="rId4"/>
    <p:sldLayoutId id="2147483677" r:id="rId5"/>
    <p:sldLayoutId id="2147483650" r:id="rId6"/>
    <p:sldLayoutId id="2147483667" r:id="rId7"/>
    <p:sldLayoutId id="2147483652" r:id="rId8"/>
    <p:sldLayoutId id="2147483669" r:id="rId9"/>
    <p:sldLayoutId id="2147483660" r:id="rId10"/>
    <p:sldLayoutId id="2147483666" r:id="rId11"/>
    <p:sldLayoutId id="2147483670" r:id="rId12"/>
    <p:sldLayoutId id="2147483678" r:id="rId13"/>
    <p:sldLayoutId id="2147483679" r:id="rId14"/>
    <p:sldLayoutId id="2147483680" r:id="rId15"/>
    <p:sldLayoutId id="2147483654" r:id="rId16"/>
    <p:sldLayoutId id="2147483655" r:id="rId17"/>
  </p:sldLayoutIdLst>
  <p:hf hdr="0" dt="0"/>
  <p:txStyles>
    <p:titleStyle>
      <a:lvl1pPr algn="l" defTabSz="914400" rtl="0" eaLnBrk="1" latinLnBrk="0" hangingPunct="1">
        <a:lnSpc>
          <a:spcPct val="110000"/>
        </a:lnSpc>
        <a:spcBef>
          <a:spcPct val="0"/>
        </a:spcBef>
        <a:buNone/>
        <a:defRPr sz="3200" b="0" i="0" kern="1200">
          <a:solidFill>
            <a:schemeClr val="tx2"/>
          </a:solidFill>
          <a:latin typeface="Lucida Sans" panose="020B0602030504020204" pitchFamily="34" charset="77"/>
          <a:ea typeface="+mj-ea"/>
          <a:cs typeface="+mj-cs"/>
        </a:defRPr>
      </a:lvl1pPr>
    </p:titleStyle>
    <p:bodyStyle>
      <a:lvl1pPr marL="228600" indent="-228600" algn="l" defTabSz="914400" rtl="0" eaLnBrk="1" latinLnBrk="0" hangingPunct="1">
        <a:lnSpc>
          <a:spcPct val="110000"/>
        </a:lnSpc>
        <a:spcBef>
          <a:spcPts val="1000"/>
        </a:spcBef>
        <a:buSzPct val="100000"/>
        <a:buFont typeface="Systemschrift Normal"/>
        <a:buChar char="•"/>
        <a:defRPr sz="2000" kern="1200">
          <a:solidFill>
            <a:schemeClr val="tx1"/>
          </a:solidFill>
          <a:latin typeface="Lucida Sans" panose="020B0602030504020204" pitchFamily="34" charset="77"/>
          <a:ea typeface="+mn-ea"/>
          <a:cs typeface="+mn-cs"/>
        </a:defRPr>
      </a:lvl1pPr>
      <a:lvl2pPr marL="496800" indent="-228600" algn="l" defTabSz="914400" rtl="0" eaLnBrk="1" latinLnBrk="0" hangingPunct="1">
        <a:lnSpc>
          <a:spcPct val="110000"/>
        </a:lnSpc>
        <a:spcBef>
          <a:spcPts val="500"/>
        </a:spcBef>
        <a:buFont typeface="Symbol" pitchFamily="2" charset="2"/>
        <a:buChar char="-"/>
        <a:defRPr sz="1800" kern="1200">
          <a:solidFill>
            <a:schemeClr val="tx1"/>
          </a:solidFill>
          <a:latin typeface="Lucida Sans" panose="020B0602030504020204" pitchFamily="34" charset="77"/>
          <a:ea typeface="+mn-ea"/>
          <a:cs typeface="+mn-cs"/>
        </a:defRPr>
      </a:lvl2pPr>
      <a:lvl3pPr marL="702000" indent="-228600" algn="l" defTabSz="914400" rtl="0" eaLnBrk="1" latinLnBrk="0" hangingPunct="1">
        <a:lnSpc>
          <a:spcPct val="110000"/>
        </a:lnSpc>
        <a:spcBef>
          <a:spcPts val="500"/>
        </a:spcBef>
        <a:buFont typeface="Symbol" pitchFamily="2" charset="2"/>
        <a:buChar char="-"/>
        <a:defRPr sz="16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8B460-28AC-B847-B62C-08EEF043AC97}"/>
              </a:ext>
            </a:extLst>
          </p:cNvPr>
          <p:cNvSpPr>
            <a:spLocks noGrp="1"/>
          </p:cNvSpPr>
          <p:nvPr>
            <p:ph type="title"/>
          </p:nvPr>
        </p:nvSpPr>
        <p:spPr/>
        <p:txBody>
          <a:bodyPr/>
          <a:lstStyle/>
          <a:p>
            <a:r>
              <a:rPr lang="de-DE" dirty="0">
                <a:latin typeface="Lucida Sans" panose="020B0602030504020204" pitchFamily="34" charset="0"/>
                <a:cs typeface="Lucida Sans Unicode" panose="020B0602030504020204" pitchFamily="34" charset="0"/>
              </a:rPr>
              <a:t>Weg mit den Barrieren! </a:t>
            </a:r>
            <a:br>
              <a:rPr lang="de-DE" dirty="0">
                <a:latin typeface="Lucida Sans" panose="020B0602030504020204" pitchFamily="34" charset="0"/>
                <a:cs typeface="Lucida Sans Unicode" panose="020B0602030504020204" pitchFamily="34" charset="0"/>
              </a:rPr>
            </a:br>
            <a:r>
              <a:rPr lang="de-DE" dirty="0">
                <a:latin typeface="Lucida Sans" panose="020B0602030504020204" pitchFamily="34" charset="0"/>
                <a:cs typeface="Lucida Sans Unicode" panose="020B0602030504020204" pitchFamily="34" charset="0"/>
              </a:rPr>
              <a:t>Lösungsansätze und Empfehlungen</a:t>
            </a:r>
          </a:p>
        </p:txBody>
      </p:sp>
      <p:sp>
        <p:nvSpPr>
          <p:cNvPr id="3" name="Textplatzhalter 2">
            <a:extLst>
              <a:ext uri="{FF2B5EF4-FFF2-40B4-BE49-F238E27FC236}">
                <a16:creationId xmlns:a16="http://schemas.microsoft.com/office/drawing/2014/main" id="{40AF3B54-F46F-1B43-B1EC-A108C2DC360E}"/>
              </a:ext>
            </a:extLst>
          </p:cNvPr>
          <p:cNvSpPr>
            <a:spLocks noGrp="1"/>
          </p:cNvSpPr>
          <p:nvPr>
            <p:ph type="body" idx="1"/>
          </p:nvPr>
        </p:nvSpPr>
        <p:spPr>
          <a:xfrm>
            <a:off x="831851" y="4211101"/>
            <a:ext cx="6814456" cy="827315"/>
          </a:xfrm>
        </p:spPr>
        <p:txBody>
          <a:bodyPr>
            <a:normAutofit/>
          </a:bodyPr>
          <a:lstStyle/>
          <a:p>
            <a:r>
              <a:rPr lang="de-DE" dirty="0" err="1">
                <a:latin typeface="Lucida Sans" panose="020B0602030504020204" pitchFamily="34" charset="0"/>
                <a:cs typeface="Lucida Sans Unicode" panose="020B0602030504020204" pitchFamily="34" charset="0"/>
              </a:rPr>
              <a:t>Mag.</a:t>
            </a:r>
            <a:r>
              <a:rPr lang="de-DE" baseline="30000" dirty="0" err="1">
                <a:latin typeface="Lucida Sans" panose="020B0602030504020204" pitchFamily="34" charset="0"/>
                <a:cs typeface="Lucida Sans Unicode" panose="020B0602030504020204" pitchFamily="34" charset="0"/>
              </a:rPr>
              <a:t>a</a:t>
            </a:r>
            <a:r>
              <a:rPr lang="de-DE" dirty="0">
                <a:latin typeface="Lucida Sans" panose="020B0602030504020204" pitchFamily="34" charset="0"/>
                <a:cs typeface="Lucida Sans Unicode" panose="020B0602030504020204" pitchFamily="34" charset="0"/>
              </a:rPr>
              <a:t> Joy Ladurner und Tanja Schwarz, </a:t>
            </a:r>
            <a:r>
              <a:rPr lang="de-DE" dirty="0" err="1">
                <a:latin typeface="Lucida Sans" panose="020B0602030504020204" pitchFamily="34" charset="0"/>
                <a:cs typeface="Lucida Sans Unicode" panose="020B0602030504020204" pitchFamily="34" charset="0"/>
              </a:rPr>
              <a:t>MSc</a:t>
            </a:r>
            <a:endParaRPr lang="de-DE" dirty="0">
              <a:latin typeface="Lucida Sans" panose="020B0602030504020204" pitchFamily="34" charset="0"/>
              <a:cs typeface="Lucida Sans Unicode" panose="020B0602030504020204" pitchFamily="34" charset="0"/>
            </a:endParaRPr>
          </a:p>
          <a:p>
            <a:r>
              <a:rPr lang="de-DE" dirty="0">
                <a:latin typeface="Lucida Sans" panose="020B0602030504020204" pitchFamily="34" charset="0"/>
                <a:cs typeface="Lucida Sans Unicode" panose="020B0602030504020204" pitchFamily="34" charset="0"/>
              </a:rPr>
              <a:t>Gesundheit Österreich GmbH</a:t>
            </a:r>
          </a:p>
          <a:p>
            <a:endParaRPr lang="de-DE" dirty="0"/>
          </a:p>
        </p:txBody>
      </p:sp>
      <p:sp>
        <p:nvSpPr>
          <p:cNvPr id="4" name="Textplatzhalter 3">
            <a:extLst>
              <a:ext uri="{FF2B5EF4-FFF2-40B4-BE49-F238E27FC236}">
                <a16:creationId xmlns:a16="http://schemas.microsoft.com/office/drawing/2014/main" id="{6FC0B5F9-BAC2-244A-AB04-2C8DE8F06406}"/>
              </a:ext>
            </a:extLst>
          </p:cNvPr>
          <p:cNvSpPr>
            <a:spLocks noGrp="1"/>
          </p:cNvSpPr>
          <p:nvPr>
            <p:ph type="body" idx="10"/>
          </p:nvPr>
        </p:nvSpPr>
        <p:spPr>
          <a:xfrm>
            <a:off x="831851" y="5285325"/>
            <a:ext cx="6814457" cy="266473"/>
          </a:xfrm>
        </p:spPr>
        <p:txBody>
          <a:bodyPr/>
          <a:lstStyle/>
          <a:p>
            <a:r>
              <a:rPr lang="de-DE" dirty="0">
                <a:latin typeface="Lucida Sans" panose="020B0602030504020204" pitchFamily="34" charset="0"/>
                <a:cs typeface="Lucida Sans Unicode" panose="020B0602030504020204" pitchFamily="34" charset="0"/>
              </a:rPr>
              <a:t>15. CCIV Symposium, 24. November 2021</a:t>
            </a:r>
          </a:p>
          <a:p>
            <a:endParaRPr lang="de-DE" dirty="0"/>
          </a:p>
        </p:txBody>
      </p:sp>
    </p:spTree>
    <p:extLst>
      <p:ext uri="{BB962C8B-B14F-4D97-AF65-F5344CB8AC3E}">
        <p14:creationId xmlns:p14="http://schemas.microsoft.com/office/powerpoint/2010/main" val="65199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729049" y="365125"/>
            <a:ext cx="11084010" cy="1325563"/>
          </a:xfrm>
        </p:spPr>
        <p:txBody>
          <a:bodyPr/>
          <a:lstStyle/>
          <a:p>
            <a:r>
              <a:rPr lang="de-DE" dirty="0"/>
              <a:t>Gesundheitsbedarf wahrnehmen &amp; Zugang zu Leistungen finden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3966519" y="1603169"/>
            <a:ext cx="7648832" cy="4573794"/>
          </a:xfrm>
        </p:spPr>
        <p:txBody>
          <a:bodyPr anchor="ctr">
            <a:noAutofit/>
          </a:bodyPr>
          <a:lstStyle/>
          <a:p>
            <a:pPr marL="0" indent="0">
              <a:buNone/>
            </a:pPr>
            <a:r>
              <a:rPr lang="de-DE" b="1" dirty="0">
                <a:solidFill>
                  <a:schemeClr val="accent2"/>
                </a:solidFill>
              </a:rPr>
              <a:t>patientenseitig</a:t>
            </a:r>
          </a:p>
          <a:p>
            <a:pPr>
              <a:spcBef>
                <a:spcPts val="600"/>
              </a:spcBef>
              <a:buFont typeface="Arial" panose="020B0604020202020204" pitchFamily="34" charset="0"/>
              <a:buChar char="•"/>
            </a:pPr>
            <a:r>
              <a:rPr lang="de-DE" b="1" dirty="0"/>
              <a:t>geringe Gesundheitskompetenz </a:t>
            </a:r>
            <a:endParaRPr lang="de-DE" b="1" dirty="0">
              <a:highlight>
                <a:srgbClr val="FFFF00"/>
              </a:highlight>
            </a:endParaRPr>
          </a:p>
          <a:p>
            <a:pPr lvl="1">
              <a:buFont typeface="Symbol" panose="05050102010706020507" pitchFamily="18" charset="2"/>
              <a:buChar char="-"/>
            </a:pPr>
            <a:r>
              <a:rPr lang="de-DE" dirty="0"/>
              <a:t>Wahrnehmen von Bedürfnissen</a:t>
            </a:r>
          </a:p>
          <a:p>
            <a:pPr lvl="1">
              <a:buFont typeface="Symbol" panose="05050102010706020507" pitchFamily="18" charset="2"/>
              <a:buChar char="-"/>
            </a:pPr>
            <a:r>
              <a:rPr lang="de-DE" dirty="0"/>
              <a:t>sich im System zurechtfinden</a:t>
            </a:r>
          </a:p>
          <a:p>
            <a:pPr lvl="1">
              <a:buFont typeface="Symbol" panose="05050102010706020507" pitchFamily="18" charset="2"/>
              <a:buChar char="-"/>
            </a:pPr>
            <a:r>
              <a:rPr lang="de-DE" dirty="0"/>
              <a:t>Behandlungspfaden folgen</a:t>
            </a:r>
          </a:p>
          <a:p>
            <a:pPr lvl="1">
              <a:buFont typeface="Symbol" panose="05050102010706020507" pitchFamily="18" charset="2"/>
              <a:buChar char="-"/>
            </a:pPr>
            <a:r>
              <a:rPr lang="de-DE" dirty="0"/>
              <a:t>Annehmen und befolgen von Therapie</a:t>
            </a:r>
          </a:p>
          <a:p>
            <a:pPr marL="457200" lvl="1" indent="0">
              <a:buNone/>
            </a:pPr>
            <a:endParaRPr lang="de-DE" sz="1000" dirty="0"/>
          </a:p>
          <a:p>
            <a:pPr>
              <a:spcBef>
                <a:spcPts val="600"/>
              </a:spcBef>
              <a:buFont typeface="Arial" panose="020B0604020202020204" pitchFamily="34" charset="0"/>
              <a:buChar char="•"/>
            </a:pPr>
            <a:r>
              <a:rPr lang="de-DE" b="1" dirty="0"/>
              <a:t>Angst vor Stigmatisierung </a:t>
            </a:r>
            <a:endParaRPr lang="de-DE" b="1" dirty="0">
              <a:highlight>
                <a:srgbClr val="FFFF00"/>
              </a:highlight>
            </a:endParaRPr>
          </a:p>
          <a:p>
            <a:pPr lvl="1">
              <a:buFont typeface="Symbol" panose="05050102010706020507" pitchFamily="18" charset="2"/>
              <a:buChar char="-"/>
            </a:pPr>
            <a:r>
              <a:rPr lang="de-DE" dirty="0"/>
              <a:t>oft einhergehend mit Ablehnung / Leugnung der psych. Komponente einer Erkrankung</a:t>
            </a:r>
          </a:p>
          <a:p>
            <a:pPr lvl="1">
              <a:buFont typeface="Symbol" panose="05050102010706020507" pitchFamily="18" charset="2"/>
              <a:buChar char="-"/>
            </a:pPr>
            <a:r>
              <a:rPr lang="de-DE" dirty="0"/>
              <a:t>Vermeiden oder Verzögern des (Auf)Suchens prof. Hilfe/ Behandlung bei psychischen Erkrankungen</a:t>
            </a:r>
          </a:p>
        </p:txBody>
      </p:sp>
      <p:sp>
        <p:nvSpPr>
          <p:cNvPr id="6" name="Foliennummernplatzhalter 4">
            <a:extLst>
              <a:ext uri="{FF2B5EF4-FFF2-40B4-BE49-F238E27FC236}">
                <a16:creationId xmlns:a16="http://schemas.microsoft.com/office/drawing/2014/main" id="{17C6820B-5CE2-44F2-A2F5-6D2C148B5B1B}"/>
              </a:ext>
            </a:extLst>
          </p:cNvPr>
          <p:cNvSpPr>
            <a:spLocks noGrp="1"/>
          </p:cNvSpPr>
          <p:nvPr>
            <p:ph type="sldNum" sz="quarter" idx="4"/>
          </p:nvPr>
        </p:nvSpPr>
        <p:spPr>
          <a:xfrm>
            <a:off x="839789" y="6356350"/>
            <a:ext cx="583898" cy="365125"/>
          </a:xfrm>
        </p:spPr>
        <p:txBody>
          <a:bodyPr/>
          <a:lstStyle/>
          <a:p>
            <a:fld id="{CDD6A526-6E93-4D44-80E5-3CEE2153CC52}" type="slidenum">
              <a:rPr lang="de-DE" smtClean="0"/>
              <a:pPr/>
              <a:t>10</a:t>
            </a:fld>
            <a:endParaRPr lang="de-DE" dirty="0"/>
          </a:p>
        </p:txBody>
      </p:sp>
      <p:sp>
        <p:nvSpPr>
          <p:cNvPr id="7" name="Fußzeilenplatzhalter 1">
            <a:extLst>
              <a:ext uri="{FF2B5EF4-FFF2-40B4-BE49-F238E27FC236}">
                <a16:creationId xmlns:a16="http://schemas.microsoft.com/office/drawing/2014/main" id="{11D1F162-1C20-434E-9031-03662D4582F5}"/>
              </a:ext>
            </a:extLst>
          </p:cNvPr>
          <p:cNvSpPr>
            <a:spLocks noGrp="1"/>
          </p:cNvSpPr>
          <p:nvPr>
            <p:ph type="ftr" sz="quarter" idx="3"/>
          </p:nvPr>
        </p:nvSpPr>
        <p:spPr>
          <a:xfrm>
            <a:off x="1154905" y="6356350"/>
            <a:ext cx="6466840" cy="365125"/>
          </a:xfrm>
        </p:spPr>
        <p:txBody>
          <a:bodyPr/>
          <a:lstStyle/>
          <a:p>
            <a:r>
              <a:rPr lang="de-DE" dirty="0"/>
              <a:t>24. November 2021</a:t>
            </a:r>
          </a:p>
        </p:txBody>
      </p:sp>
    </p:spTree>
    <p:extLst>
      <p:ext uri="{BB962C8B-B14F-4D97-AF65-F5344CB8AC3E}">
        <p14:creationId xmlns:p14="http://schemas.microsoft.com/office/powerpoint/2010/main" val="177803097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4388325" y="681037"/>
            <a:ext cx="6963888" cy="1325563"/>
          </a:xfrm>
        </p:spPr>
        <p:txBody>
          <a:bodyPr/>
          <a:lstStyle/>
          <a:p>
            <a:pPr algn="ctr"/>
            <a:r>
              <a:rPr lang="de-DE" dirty="0"/>
              <a:t>Gesundheitsbedarf wahrnehmen &amp;</a:t>
            </a:r>
            <a:br>
              <a:rPr lang="de-DE" dirty="0"/>
            </a:br>
            <a:r>
              <a:rPr lang="de-DE" dirty="0"/>
              <a:t>Zugang zu Leistungen finden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4388325" y="1825625"/>
            <a:ext cx="6963888" cy="2538557"/>
          </a:xfrm>
        </p:spPr>
        <p:txBody>
          <a:bodyPr anchor="ctr">
            <a:norm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de-DE" sz="2000" b="0" i="1" u="none" strike="noStrike" kern="1200" cap="none" spc="0" normalizeH="0" baseline="0" noProof="0" dirty="0">
                <a:ln>
                  <a:noFill/>
                </a:ln>
                <a:solidFill>
                  <a:prstClr val="black"/>
                </a:solidFill>
                <a:effectLst/>
                <a:uLnTx/>
                <a:uFillTx/>
                <a:latin typeface="Lucida Sans" panose="020B0602030504020204" pitchFamily="34" charset="0"/>
                <a:cs typeface="Lucida Sans Unicode" panose="020B0602030504020204" pitchFamily="34" charset="0"/>
              </a:rPr>
              <a:t>„Ihre Wirbelsäule schaut schrecklich aus.“</a:t>
            </a:r>
          </a:p>
          <a:p>
            <a:pPr marL="457200" marR="0" lvl="1" indent="0" algn="ctr" defTabSz="914400" rtl="0" eaLnBrk="1" fontAlgn="base" latinLnBrk="0" hangingPunct="1">
              <a:lnSpc>
                <a:spcPct val="100000"/>
              </a:lnSpc>
              <a:spcBef>
                <a:spcPct val="0"/>
              </a:spcBef>
              <a:spcAft>
                <a:spcPct val="0"/>
              </a:spcAft>
              <a:buClrTx/>
              <a:buSzTx/>
              <a:buFontTx/>
              <a:buNone/>
              <a:tabLst/>
              <a:defRPr/>
            </a:pPr>
            <a:endParaRPr kumimoji="0" lang="de-DE" sz="2000" b="0" i="1" u="none" strike="noStrike" kern="1200" cap="none" spc="0" normalizeH="0" baseline="0" noProof="0" dirty="0">
              <a:ln>
                <a:noFill/>
              </a:ln>
              <a:solidFill>
                <a:prstClr val="black"/>
              </a:solidFill>
              <a:effectLst/>
              <a:uLnTx/>
              <a:uFillTx/>
              <a:latin typeface="Lucida Sans" panose="020B0602030504020204" pitchFamily="34" charset="0"/>
              <a:cs typeface="Lucida Sans Unicode" panose="020B0602030504020204" pitchFamily="34" charset="0"/>
            </a:endParaRPr>
          </a:p>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de-DE" sz="2000" b="0" i="1" u="none" strike="noStrike" kern="1200" cap="none" spc="0" normalizeH="0" baseline="0" noProof="0" dirty="0">
                <a:ln>
                  <a:noFill/>
                </a:ln>
                <a:solidFill>
                  <a:prstClr val="black"/>
                </a:solidFill>
                <a:effectLst/>
                <a:uLnTx/>
                <a:uFillTx/>
                <a:latin typeface="Lucida Sans" panose="020B0602030504020204" pitchFamily="34" charset="0"/>
                <a:cs typeface="Lucida Sans Unicode" panose="020B0602030504020204" pitchFamily="34" charset="0"/>
              </a:rPr>
              <a:t>„Reißen Sie sich mal zusammen.“</a:t>
            </a:r>
          </a:p>
          <a:p>
            <a:pPr marL="457200" marR="0" lvl="1" indent="0" algn="ctr" defTabSz="914400" rtl="0" eaLnBrk="1" fontAlgn="base" latinLnBrk="0" hangingPunct="1">
              <a:lnSpc>
                <a:spcPct val="100000"/>
              </a:lnSpc>
              <a:spcBef>
                <a:spcPct val="0"/>
              </a:spcBef>
              <a:spcAft>
                <a:spcPct val="0"/>
              </a:spcAft>
              <a:buClrTx/>
              <a:buSzTx/>
              <a:buFontTx/>
              <a:buNone/>
              <a:tabLst/>
              <a:defRPr/>
            </a:pPr>
            <a:endParaRPr kumimoji="0" lang="de-DE" sz="2000" b="0" i="1" u="none" strike="noStrike" kern="1200" cap="none" spc="0" normalizeH="0" baseline="0" noProof="0" dirty="0">
              <a:ln>
                <a:noFill/>
              </a:ln>
              <a:solidFill>
                <a:prstClr val="black"/>
              </a:solidFill>
              <a:effectLst/>
              <a:uLnTx/>
              <a:uFillTx/>
              <a:latin typeface="Lucida Sans" panose="020B0602030504020204" pitchFamily="34" charset="0"/>
              <a:cs typeface="Lucida Sans Unicode" panose="020B0602030504020204" pitchFamily="34" charset="0"/>
            </a:endParaRPr>
          </a:p>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de-AT" sz="2000" b="0" i="1" u="none" strike="noStrike" kern="1200" cap="none" spc="0" normalizeH="0" baseline="0" noProof="0" dirty="0">
                <a:ln>
                  <a:noFill/>
                </a:ln>
                <a:solidFill>
                  <a:prstClr val="black"/>
                </a:solidFill>
                <a:effectLst/>
                <a:uLnTx/>
                <a:uFillTx/>
                <a:latin typeface="Lucida Sans" panose="020B0602030504020204" pitchFamily="34" charset="0"/>
                <a:cs typeface="Lucida Sans Unicode" panose="020B0602030504020204" pitchFamily="34" charset="0"/>
              </a:rPr>
              <a:t>„Die Asthma-Anfälle bei einem Kind wurden lange [von dem Hausarzt} mit Hustensaft bekämpft.“ </a:t>
            </a:r>
          </a:p>
        </p:txBody>
      </p:sp>
      <p:sp>
        <p:nvSpPr>
          <p:cNvPr id="4" name="Foliennummernplatzhalter 4">
            <a:extLst>
              <a:ext uri="{FF2B5EF4-FFF2-40B4-BE49-F238E27FC236}">
                <a16:creationId xmlns:a16="http://schemas.microsoft.com/office/drawing/2014/main" id="{F002B434-731C-46EE-B48C-A4A0ED8AEBFF}"/>
              </a:ext>
            </a:extLst>
          </p:cNvPr>
          <p:cNvSpPr>
            <a:spLocks noGrp="1"/>
          </p:cNvSpPr>
          <p:nvPr>
            <p:ph type="sldNum" sz="quarter" idx="4"/>
          </p:nvPr>
        </p:nvSpPr>
        <p:spPr>
          <a:xfrm>
            <a:off x="839789" y="6356350"/>
            <a:ext cx="583898" cy="365125"/>
          </a:xfrm>
        </p:spPr>
        <p:txBody>
          <a:bodyPr/>
          <a:lstStyle/>
          <a:p>
            <a:fld id="{CDD6A526-6E93-4D44-80E5-3CEE2153CC52}" type="slidenum">
              <a:rPr lang="de-DE" smtClean="0"/>
              <a:pPr/>
              <a:t>11</a:t>
            </a:fld>
            <a:endParaRPr lang="de-DE" dirty="0"/>
          </a:p>
        </p:txBody>
      </p:sp>
      <p:sp>
        <p:nvSpPr>
          <p:cNvPr id="5" name="Fußzeilenplatzhalter 1">
            <a:extLst>
              <a:ext uri="{FF2B5EF4-FFF2-40B4-BE49-F238E27FC236}">
                <a16:creationId xmlns:a16="http://schemas.microsoft.com/office/drawing/2014/main" id="{B3EA7DCC-CBB2-42A9-987D-7E69CAD491D5}"/>
              </a:ext>
            </a:extLst>
          </p:cNvPr>
          <p:cNvSpPr>
            <a:spLocks noGrp="1"/>
          </p:cNvSpPr>
          <p:nvPr>
            <p:ph type="ftr" sz="quarter" idx="3"/>
          </p:nvPr>
        </p:nvSpPr>
        <p:spPr>
          <a:xfrm>
            <a:off x="1547664" y="6356350"/>
            <a:ext cx="6466840" cy="365125"/>
          </a:xfrm>
        </p:spPr>
        <p:txBody>
          <a:bodyPr/>
          <a:lstStyle/>
          <a:p>
            <a:r>
              <a:rPr lang="de-DE" dirty="0"/>
              <a:t>24. November 2021</a:t>
            </a:r>
          </a:p>
        </p:txBody>
      </p:sp>
    </p:spTree>
    <p:extLst>
      <p:ext uri="{BB962C8B-B14F-4D97-AF65-F5344CB8AC3E}">
        <p14:creationId xmlns:p14="http://schemas.microsoft.com/office/powerpoint/2010/main" val="396333791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839788" y="320675"/>
            <a:ext cx="7131194" cy="1325563"/>
          </a:xfrm>
        </p:spPr>
        <p:txBody>
          <a:bodyPr/>
          <a:lstStyle/>
          <a:p>
            <a:r>
              <a:rPr lang="de-DE" dirty="0"/>
              <a:t>Gesundheitsbedarf wahrnehmen &amp; Zugang zu Leistungen finden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839788" y="1825624"/>
            <a:ext cx="7803880" cy="4419901"/>
          </a:xfrm>
        </p:spPr>
        <p:txBody>
          <a:bodyPr anchor="ctr">
            <a:normAutofit fontScale="85000" lnSpcReduction="20000"/>
          </a:bodyPr>
          <a:lstStyle/>
          <a:p>
            <a:pPr marL="0" marR="0" lvl="0" indent="0" algn="l"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r>
              <a:rPr kumimoji="0" lang="de-DE" sz="2400" b="1" i="0" u="none" strike="noStrike" kern="1200" cap="none" spc="0" normalizeH="0" baseline="0" noProof="0" dirty="0">
                <a:ln>
                  <a:noFill/>
                </a:ln>
                <a:solidFill>
                  <a:srgbClr val="4FA9CB"/>
                </a:solidFill>
                <a:effectLst/>
                <a:uLnTx/>
                <a:uFillTx/>
                <a:latin typeface="Lucida Sans" panose="020B0602030504020204" pitchFamily="34" charset="0"/>
                <a:cs typeface="Lucida Sans Unicode" pitchFamily="34" charset="0"/>
              </a:rPr>
              <a:t>anbieterseitig</a:t>
            </a:r>
          </a:p>
          <a:p>
            <a:pPr marL="0" marR="0" lvl="0" indent="0" algn="l"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endParaRPr kumimoji="0" lang="de-DE" sz="1000" b="1" i="0" u="none" strike="noStrike" kern="1200" cap="none" spc="0" normalizeH="0" baseline="0" noProof="0" dirty="0">
              <a:ln>
                <a:noFill/>
              </a:ln>
              <a:solidFill>
                <a:srgbClr val="4FA9CB"/>
              </a:solidFill>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400" b="1" u="none" strike="noStrike" kern="1200" cap="none" spc="0" normalizeH="0" baseline="0" noProof="0" dirty="0">
                <a:ln>
                  <a:noFill/>
                </a:ln>
                <a:effectLst/>
                <a:uLnTx/>
                <a:uFillTx/>
                <a:latin typeface="Lucida Sans" panose="020B0602030504020204" pitchFamily="34" charset="0"/>
                <a:cs typeface="Lucida Sans Unicode" pitchFamily="34" charset="0"/>
              </a:rPr>
              <a:t>Mangel in der Kommunikation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400" b="1" u="none" strike="noStrike" kern="1200" cap="none" spc="0" normalizeH="0" baseline="0" noProof="0" dirty="0">
                <a:ln>
                  <a:noFill/>
                </a:ln>
                <a:effectLst/>
                <a:uLnTx/>
                <a:uFillTx/>
                <a:latin typeface="Lucida Sans" panose="020B0602030504020204" pitchFamily="34" charset="0"/>
                <a:cs typeface="Lucida Sans Unicode" pitchFamily="34" charset="0"/>
              </a:rPr>
              <a:t>Mangel an patienten-zentrierter Versorgung </a:t>
            </a:r>
            <a:endParaRPr kumimoji="0" lang="de-DE" sz="2400" b="1" u="none" strike="noStrike" kern="1200" cap="none" spc="0" normalizeH="0" baseline="0" noProof="0" dirty="0">
              <a:ln>
                <a:noFill/>
              </a:ln>
              <a:effectLst/>
              <a:highlight>
                <a:srgbClr val="FFFF00"/>
              </a:highlight>
              <a:uLnTx/>
              <a:uFillTx/>
              <a:latin typeface="Lucida Sans" panose="020B0602030504020204" pitchFamily="34" charset="0"/>
              <a:cs typeface="Lucida Sans Unicode"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sz="2100" b="0" i="0" u="none" strike="noStrike" kern="1200" cap="none" spc="0" normalizeH="0" baseline="0" noProof="0" dirty="0">
                <a:ln>
                  <a:noFill/>
                </a:ln>
                <a:effectLst/>
                <a:uLnTx/>
                <a:uFillTx/>
                <a:latin typeface="Lucida Sans" panose="020B0602030504020204" pitchFamily="34" charset="0"/>
                <a:cs typeface="Lucida Sans Unicode" pitchFamily="34" charset="0"/>
              </a:rPr>
              <a:t>Zugänglichkeit zu Leistungen</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sz="2100" b="0" i="0" u="none" strike="noStrike" kern="1200" cap="none" spc="0" normalizeH="0" baseline="0" noProof="0" dirty="0">
                <a:ln>
                  <a:noFill/>
                </a:ln>
                <a:effectLst/>
                <a:uLnTx/>
                <a:uFillTx/>
                <a:latin typeface="Lucida Sans" panose="020B0602030504020204" pitchFamily="34" charset="0"/>
                <a:cs typeface="Lucida Sans Unicode" pitchFamily="34" charset="0"/>
              </a:rPr>
              <a:t>Austausch von Informationen</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sz="2100" b="0" i="0" u="none" strike="noStrike" kern="1200" cap="none" spc="0" normalizeH="0" baseline="0" noProof="0" dirty="0">
                <a:ln>
                  <a:noFill/>
                </a:ln>
                <a:effectLst/>
                <a:uLnTx/>
                <a:uFillTx/>
                <a:latin typeface="Lucida Sans" panose="020B0602030504020204" pitchFamily="34" charset="0"/>
                <a:cs typeface="Lucida Sans Unicode" pitchFamily="34" charset="0"/>
              </a:rPr>
              <a:t>Qualität der Versorgung</a:t>
            </a:r>
          </a:p>
          <a:p>
            <a:pPr marL="742950" marR="0" lvl="1" indent="-285750" algn="l" defTabSz="914400" rtl="0" eaLnBrk="1" fontAlgn="base" latinLnBrk="0" hangingPunct="1">
              <a:lnSpc>
                <a:spcPct val="100000"/>
              </a:lnSpc>
              <a:spcBef>
                <a:spcPct val="20000"/>
              </a:spcBef>
              <a:spcAft>
                <a:spcPct val="0"/>
              </a:spcAft>
              <a:buClrTx/>
              <a:buSzTx/>
              <a:buFont typeface="Lucida Sans Unicode" panose="020B0602030504020204" pitchFamily="34" charset="0"/>
              <a:buChar char="»"/>
              <a:tabLst/>
              <a:defRPr/>
            </a:pPr>
            <a:endParaRPr kumimoji="0" lang="de-DE" sz="10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457200" marR="0" lvl="1" indent="0" algn="l"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endParaRPr kumimoji="0" lang="de-DE" sz="5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400" b="1" u="none" strike="noStrike" kern="1200" cap="none" spc="0" normalizeH="0" baseline="0" noProof="0" dirty="0">
                <a:ln>
                  <a:noFill/>
                </a:ln>
                <a:effectLst/>
                <a:uLnTx/>
                <a:uFillTx/>
                <a:latin typeface="Lucida Sans" panose="020B0602030504020204" pitchFamily="34" charset="0"/>
                <a:cs typeface="Lucida Sans Unicode" pitchFamily="34" charset="0"/>
              </a:rPr>
              <a:t>Mangelndes Wissen über familiäre, soziale Situation des Patienten und damit über </a:t>
            </a:r>
            <a:endParaRPr kumimoji="0" lang="de-DE" sz="2400" b="1" u="none" strike="noStrike" kern="1200" cap="none" spc="0" normalizeH="0" baseline="0" noProof="0" dirty="0">
              <a:ln>
                <a:noFill/>
              </a:ln>
              <a:effectLst/>
              <a:highlight>
                <a:srgbClr val="FFFF00"/>
              </a:highlight>
              <a:uLnTx/>
              <a:uFillTx/>
              <a:latin typeface="Lucida Sans" panose="020B0602030504020204" pitchFamily="34" charset="0"/>
              <a:cs typeface="Lucida Sans Unicode"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sz="2100" b="0" i="0" u="none" strike="noStrike" kern="1200" cap="none" spc="0" normalizeH="0" baseline="0" noProof="0" dirty="0">
                <a:ln>
                  <a:noFill/>
                </a:ln>
                <a:effectLst/>
                <a:uLnTx/>
                <a:uFillTx/>
                <a:latin typeface="Lucida Sans" panose="020B0602030504020204" pitchFamily="34" charset="0"/>
                <a:cs typeface="Lucida Sans Unicode" pitchFamily="34" charset="0"/>
              </a:rPr>
              <a:t>Hilfe-Such-Verhalten</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sz="2100" b="0" i="0" u="none" strike="noStrike" kern="1200" cap="none" spc="0" normalizeH="0" baseline="0" noProof="0" dirty="0">
                <a:ln>
                  <a:noFill/>
                </a:ln>
                <a:effectLst/>
                <a:uLnTx/>
                <a:uFillTx/>
                <a:latin typeface="Lucida Sans" panose="020B0602030504020204" pitchFamily="34" charset="0"/>
                <a:cs typeface="Lucida Sans Unicode" pitchFamily="34" charset="0"/>
              </a:rPr>
              <a:t>spezifische Versorgungsbedürfnisse</a:t>
            </a:r>
          </a:p>
          <a:p>
            <a:pPr marL="457200" marR="0" lvl="1" indent="0" algn="l"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endParaRPr kumimoji="0" lang="de-DE" sz="10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Lucida Sans Unicode" panose="020B0602030504020204" pitchFamily="34" charset="0"/>
              <a:buChar char="»"/>
              <a:tabLst/>
              <a:defRPr/>
            </a:pPr>
            <a:endParaRPr kumimoji="0" lang="de-DE" sz="5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400" b="1" u="none" strike="noStrike" kern="1200" cap="none" spc="0" normalizeH="0" baseline="0" noProof="0" dirty="0">
                <a:ln>
                  <a:noFill/>
                </a:ln>
                <a:effectLst/>
                <a:uLnTx/>
                <a:uFillTx/>
                <a:latin typeface="Lucida Sans" panose="020B0602030504020204" pitchFamily="34" charset="0"/>
                <a:cs typeface="Lucida Sans Unicode" pitchFamily="34" charset="0"/>
              </a:rPr>
              <a:t>Unzureichende Berücksichtigung umfassender Therapiezugänge </a:t>
            </a:r>
            <a:endParaRPr kumimoji="0" lang="de-DE" sz="2400" b="1" u="none" strike="noStrike" kern="1200" cap="none" spc="0" normalizeH="0" baseline="0" noProof="0" dirty="0">
              <a:ln>
                <a:noFill/>
              </a:ln>
              <a:effectLst/>
              <a:highlight>
                <a:srgbClr val="FFFF00"/>
              </a:highlight>
              <a:uLnTx/>
              <a:uFillTx/>
              <a:latin typeface="Lucida Sans" panose="020B0602030504020204" pitchFamily="34" charset="0"/>
              <a:cs typeface="Lucida Sans Unicode" pitchFamily="34" charset="0"/>
            </a:endParaRPr>
          </a:p>
          <a:p>
            <a:pPr marL="715963" marR="0" lvl="2" indent="-266700" algn="l" defTabSz="914400" rtl="0" eaLnBrk="1" fontAlgn="base" latinLnBrk="0" hangingPunct="1">
              <a:lnSpc>
                <a:spcPct val="100000"/>
              </a:lnSpc>
              <a:spcBef>
                <a:spcPct val="20000"/>
              </a:spcBef>
              <a:spcAft>
                <a:spcPct val="0"/>
              </a:spcAft>
              <a:buClrTx/>
              <a:buSzPct val="80000"/>
              <a:buFont typeface="Symbol" panose="05050102010706020507" pitchFamily="18" charset="2"/>
              <a:buChar char="-"/>
              <a:tabLst/>
              <a:defRPr/>
            </a:pPr>
            <a:r>
              <a:rPr lang="de-DE" sz="2100" dirty="0">
                <a:latin typeface="Lucida Sans" panose="020B0602030504020204" pitchFamily="34" charset="0"/>
                <a:cs typeface="Lucida Sans Unicode" pitchFamily="34" charset="0"/>
              </a:rPr>
              <a:t>psychosoziale und </a:t>
            </a:r>
          </a:p>
          <a:p>
            <a:pPr marL="715963" marR="0" lvl="2" indent="-266700" algn="l" defTabSz="914400" rtl="0" eaLnBrk="1" fontAlgn="base" latinLnBrk="0" hangingPunct="1">
              <a:lnSpc>
                <a:spcPct val="100000"/>
              </a:lnSpc>
              <a:spcBef>
                <a:spcPct val="20000"/>
              </a:spcBef>
              <a:spcAft>
                <a:spcPct val="0"/>
              </a:spcAft>
              <a:buClrTx/>
              <a:buSzPct val="80000"/>
              <a:buFont typeface="Symbol" panose="05050102010706020507" pitchFamily="18" charset="2"/>
              <a:buChar char="-"/>
              <a:tabLst/>
              <a:defRPr/>
            </a:pPr>
            <a:r>
              <a:rPr lang="de-DE" sz="2100" dirty="0">
                <a:latin typeface="Lucida Sans" panose="020B0602030504020204" pitchFamily="34" charset="0"/>
                <a:cs typeface="Lucida Sans Unicode" pitchFamily="34" charset="0"/>
              </a:rPr>
              <a:t>soziale Komponenten</a:t>
            </a:r>
          </a:p>
        </p:txBody>
      </p:sp>
      <p:sp>
        <p:nvSpPr>
          <p:cNvPr id="4" name="Foliennummernplatzhalter 4">
            <a:extLst>
              <a:ext uri="{FF2B5EF4-FFF2-40B4-BE49-F238E27FC236}">
                <a16:creationId xmlns:a16="http://schemas.microsoft.com/office/drawing/2014/main" id="{09553861-F613-4DB7-92FA-1809AAD76851}"/>
              </a:ext>
            </a:extLst>
          </p:cNvPr>
          <p:cNvSpPr>
            <a:spLocks noGrp="1"/>
          </p:cNvSpPr>
          <p:nvPr>
            <p:ph type="sldNum" sz="quarter" idx="4"/>
          </p:nvPr>
        </p:nvSpPr>
        <p:spPr>
          <a:xfrm>
            <a:off x="839789" y="6356350"/>
            <a:ext cx="583898" cy="365125"/>
          </a:xfrm>
        </p:spPr>
        <p:txBody>
          <a:bodyPr/>
          <a:lstStyle/>
          <a:p>
            <a:fld id="{CDD6A526-6E93-4D44-80E5-3CEE2153CC52}" type="slidenum">
              <a:rPr lang="de-DE" smtClean="0"/>
              <a:pPr/>
              <a:t>12</a:t>
            </a:fld>
            <a:endParaRPr lang="de-DE" dirty="0"/>
          </a:p>
        </p:txBody>
      </p:sp>
      <p:sp>
        <p:nvSpPr>
          <p:cNvPr id="5" name="Fußzeilenplatzhalter 1">
            <a:extLst>
              <a:ext uri="{FF2B5EF4-FFF2-40B4-BE49-F238E27FC236}">
                <a16:creationId xmlns:a16="http://schemas.microsoft.com/office/drawing/2014/main" id="{10CF64E9-77FD-4CA7-8307-21AF8FE14794}"/>
              </a:ext>
            </a:extLst>
          </p:cNvPr>
          <p:cNvSpPr>
            <a:spLocks noGrp="1"/>
          </p:cNvSpPr>
          <p:nvPr>
            <p:ph type="ftr" sz="quarter" idx="3"/>
          </p:nvPr>
        </p:nvSpPr>
        <p:spPr>
          <a:xfrm>
            <a:off x="1547664" y="6356350"/>
            <a:ext cx="6466840" cy="365125"/>
          </a:xfrm>
        </p:spPr>
        <p:txBody>
          <a:bodyPr/>
          <a:lstStyle/>
          <a:p>
            <a:r>
              <a:rPr lang="de-DE" dirty="0"/>
              <a:t>24. November 2021</a:t>
            </a:r>
          </a:p>
        </p:txBody>
      </p:sp>
    </p:spTree>
    <p:extLst>
      <p:ext uri="{BB962C8B-B14F-4D97-AF65-F5344CB8AC3E}">
        <p14:creationId xmlns:p14="http://schemas.microsoft.com/office/powerpoint/2010/main" val="2552339232"/>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E0A71-4C4C-45D1-A0B1-B5923AF62DA9}"/>
              </a:ext>
            </a:extLst>
          </p:cNvPr>
          <p:cNvSpPr>
            <a:spLocks noGrp="1"/>
          </p:cNvSpPr>
          <p:nvPr>
            <p:ph type="title"/>
          </p:nvPr>
        </p:nvSpPr>
        <p:spPr/>
        <p:txBody>
          <a:bodyPr/>
          <a:lstStyle/>
          <a:p>
            <a:r>
              <a:rPr lang="de-DE" dirty="0"/>
              <a:t>Gesundheitsversorgung suchen              und erreichen</a:t>
            </a:r>
          </a:p>
        </p:txBody>
      </p:sp>
      <p:sp>
        <p:nvSpPr>
          <p:cNvPr id="3" name="Textplatzhalter 2">
            <a:extLst>
              <a:ext uri="{FF2B5EF4-FFF2-40B4-BE49-F238E27FC236}">
                <a16:creationId xmlns:a16="http://schemas.microsoft.com/office/drawing/2014/main" id="{DAF2FD73-03D8-42A2-9821-8257F0B05CB4}"/>
              </a:ext>
            </a:extLst>
          </p:cNvPr>
          <p:cNvSpPr>
            <a:spLocks noGrp="1"/>
          </p:cNvSpPr>
          <p:nvPr>
            <p:ph type="body" idx="1"/>
          </p:nvPr>
        </p:nvSpPr>
        <p:spPr/>
        <p:txBody>
          <a:bodyPr>
            <a:normAutofit/>
          </a:bodyPr>
          <a:lstStyle/>
          <a:p>
            <a:r>
              <a:rPr lang="de-DE" sz="2000" dirty="0"/>
              <a:t>Dimension 2</a:t>
            </a:r>
          </a:p>
        </p:txBody>
      </p:sp>
      <p:sp>
        <p:nvSpPr>
          <p:cNvPr id="5" name="Foliennummernplatzhalter 4">
            <a:extLst>
              <a:ext uri="{FF2B5EF4-FFF2-40B4-BE49-F238E27FC236}">
                <a16:creationId xmlns:a16="http://schemas.microsoft.com/office/drawing/2014/main" id="{3E578C07-7A08-4A67-A213-1895E8D99B74}"/>
              </a:ext>
            </a:extLst>
          </p:cNvPr>
          <p:cNvSpPr txBox="1">
            <a:spLocks/>
          </p:cNvSpPr>
          <p:nvPr/>
        </p:nvSpPr>
        <p:spPr>
          <a:xfrm>
            <a:off x="839789" y="6356350"/>
            <a:ext cx="583898" cy="365125"/>
          </a:xfrm>
          <a:prstGeom prst="rect">
            <a:avLst/>
          </a:prstGeo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DD6A526-6E93-4D44-80E5-3CEE2153CC52}" type="slidenum">
              <a:rPr lang="de-DE" sz="1200" smtClean="0">
                <a:solidFill>
                  <a:schemeClr val="tx1">
                    <a:tint val="75000"/>
                  </a:schemeClr>
                </a:solidFill>
              </a:rPr>
              <a:pPr>
                <a:spcAft>
                  <a:spcPts val="600"/>
                </a:spcAft>
              </a:pPr>
              <a:t>13</a:t>
            </a:fld>
            <a:endParaRPr lang="de-DE" sz="1200" dirty="0">
              <a:solidFill>
                <a:schemeClr val="tx1">
                  <a:tint val="75000"/>
                </a:schemeClr>
              </a:solidFill>
            </a:endParaRPr>
          </a:p>
        </p:txBody>
      </p:sp>
      <p:sp>
        <p:nvSpPr>
          <p:cNvPr id="6" name="Fußzeilenplatzhalter 1">
            <a:extLst>
              <a:ext uri="{FF2B5EF4-FFF2-40B4-BE49-F238E27FC236}">
                <a16:creationId xmlns:a16="http://schemas.microsoft.com/office/drawing/2014/main" id="{93EA54D6-8CFB-49FC-8332-73160DA0C575}"/>
              </a:ext>
            </a:extLst>
          </p:cNvPr>
          <p:cNvSpPr txBox="1">
            <a:spLocks/>
          </p:cNvSpPr>
          <p:nvPr/>
        </p:nvSpPr>
        <p:spPr>
          <a:xfrm>
            <a:off x="1547664" y="6356350"/>
            <a:ext cx="6466840" cy="365125"/>
          </a:xfrm>
          <a:prstGeom prst="rect">
            <a:avLst/>
          </a:prstGeo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de-DE" sz="1200" dirty="0">
                <a:solidFill>
                  <a:schemeClr val="tx1">
                    <a:tint val="75000"/>
                  </a:schemeClr>
                </a:solidFill>
              </a:rPr>
              <a:t>24. November 2021</a:t>
            </a:r>
          </a:p>
        </p:txBody>
      </p:sp>
    </p:spTree>
    <p:extLst>
      <p:ext uri="{BB962C8B-B14F-4D97-AF65-F5344CB8AC3E}">
        <p14:creationId xmlns:p14="http://schemas.microsoft.com/office/powerpoint/2010/main" val="84863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p:txBody>
          <a:bodyPr/>
          <a:lstStyle/>
          <a:p>
            <a:r>
              <a:rPr lang="de-DE" dirty="0"/>
              <a:t>Gesundheitsversorgung suchen und erreichen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838199" y="1330478"/>
            <a:ext cx="7935097" cy="4415941"/>
          </a:xfrm>
        </p:spPr>
        <p:txBody>
          <a:bodyPr anchor="ctr">
            <a:noAutofit/>
          </a:bodyPr>
          <a:lstStyle/>
          <a:p>
            <a:pPr marL="0" marR="0" lvl="1" indent="0" defTabSz="914400" rtl="0" eaLnBrk="1" fontAlgn="auto" latinLnBrk="0" hangingPunct="1">
              <a:lnSpc>
                <a:spcPct val="100000"/>
              </a:lnSpc>
              <a:spcBef>
                <a:spcPts val="0"/>
              </a:spcBef>
              <a:spcAft>
                <a:spcPts val="1800"/>
              </a:spcAft>
              <a:buClrTx/>
              <a:buSzTx/>
              <a:buFont typeface="+mj-lt"/>
              <a:buNone/>
              <a:tabLst/>
              <a:defRPr/>
            </a:pPr>
            <a:r>
              <a:rPr kumimoji="0" lang="de-DE" sz="20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anose="020B0602030504020204" pitchFamily="34" charset="0"/>
              </a:rPr>
              <a:t>„Wenn der Erstkontakt nicht gut läuft, gehe ich nicht mehr hin, fühle mich ausgeschlossen.“ </a:t>
            </a:r>
          </a:p>
          <a:p>
            <a:pPr marL="0" marR="0" lvl="1" indent="0" defTabSz="914400" rtl="0" eaLnBrk="1" fontAlgn="auto" latinLnBrk="0" hangingPunct="1">
              <a:lnSpc>
                <a:spcPct val="100000"/>
              </a:lnSpc>
              <a:spcBef>
                <a:spcPts val="0"/>
              </a:spcBef>
              <a:spcAft>
                <a:spcPts val="1800"/>
              </a:spcAft>
              <a:buClrTx/>
              <a:buSzTx/>
              <a:buFont typeface="+mj-lt"/>
              <a:buNone/>
              <a:tabLst/>
              <a:defRPr/>
            </a:pPr>
            <a:r>
              <a:rPr kumimoji="0" lang="de-DE" sz="20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anose="020B0602030504020204" pitchFamily="34" charset="0"/>
              </a:rPr>
              <a:t>„Sich immer wieder erklären zu müssen ist belastend“ bzw. „immer wieder erklären zu müssen, was man braucht“.</a:t>
            </a:r>
          </a:p>
          <a:p>
            <a:pPr marL="0" marR="0" lvl="1" indent="0" defTabSz="914400" rtl="0" eaLnBrk="1" fontAlgn="auto" latinLnBrk="0" hangingPunct="1">
              <a:lnSpc>
                <a:spcPct val="100000"/>
              </a:lnSpc>
              <a:spcBef>
                <a:spcPts val="0"/>
              </a:spcBef>
              <a:spcAft>
                <a:spcPts val="1800"/>
              </a:spcAft>
              <a:buClrTx/>
              <a:buSzTx/>
              <a:buFont typeface="+mj-lt"/>
              <a:buNone/>
              <a:tabLst/>
              <a:defRPr/>
            </a:pPr>
            <a:r>
              <a:rPr kumimoji="0" lang="de-DE" sz="20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anose="020B0602030504020204" pitchFamily="34" charset="0"/>
              </a:rPr>
              <a:t>„Man sieht [als älterer Mensch] den Arzt als Mächtigen, nicht als Dienstleister. Man hat eine devote Haltung, eine gewisse Scheu, die ich sonst nicht gewohnt bin von mir selbst.“</a:t>
            </a:r>
          </a:p>
          <a:p>
            <a:pPr marL="0" marR="0" lvl="1" indent="0" defTabSz="914400" rtl="0" eaLnBrk="1" fontAlgn="auto" latinLnBrk="0" hangingPunct="1">
              <a:lnSpc>
                <a:spcPct val="100000"/>
              </a:lnSpc>
              <a:spcBef>
                <a:spcPts val="0"/>
              </a:spcBef>
              <a:spcAft>
                <a:spcPts val="1800"/>
              </a:spcAft>
              <a:buClrTx/>
              <a:buSzTx/>
              <a:buFont typeface="+mj-lt"/>
              <a:buNone/>
              <a:tabLst/>
              <a:defRPr/>
            </a:pPr>
            <a:r>
              <a:rPr kumimoji="0" lang="de-DE" sz="20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anose="020B0602030504020204" pitchFamily="34" charset="0"/>
              </a:rPr>
              <a:t>„Manche Patienten glauben, dass die Wirbelsäule ein durchgehender Strang sei, der abreißen könnte.“</a:t>
            </a:r>
          </a:p>
        </p:txBody>
      </p:sp>
      <p:sp>
        <p:nvSpPr>
          <p:cNvPr id="4" name="Foliennummernplatzhalter 4">
            <a:extLst>
              <a:ext uri="{FF2B5EF4-FFF2-40B4-BE49-F238E27FC236}">
                <a16:creationId xmlns:a16="http://schemas.microsoft.com/office/drawing/2014/main" id="{4EDBBA06-C3C3-4120-A1FD-56DD807651C8}"/>
              </a:ext>
            </a:extLst>
          </p:cNvPr>
          <p:cNvSpPr>
            <a:spLocks noGrp="1"/>
          </p:cNvSpPr>
          <p:nvPr>
            <p:ph type="sldNum" sz="quarter" idx="4"/>
          </p:nvPr>
        </p:nvSpPr>
        <p:spPr>
          <a:xfrm>
            <a:off x="9960304" y="6231489"/>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14</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5" name="Fußzeilenplatzhalter 1">
            <a:extLst>
              <a:ext uri="{FF2B5EF4-FFF2-40B4-BE49-F238E27FC236}">
                <a16:creationId xmlns:a16="http://schemas.microsoft.com/office/drawing/2014/main" id="{7DEA0845-53CB-4EF6-AAF6-9F705DC14168}"/>
              </a:ext>
            </a:extLst>
          </p:cNvPr>
          <p:cNvSpPr>
            <a:spLocks noGrp="1"/>
          </p:cNvSpPr>
          <p:nvPr>
            <p:ph type="ftr" sz="quarter" idx="3"/>
          </p:nvPr>
        </p:nvSpPr>
        <p:spPr>
          <a:xfrm>
            <a:off x="10668179" y="6231489"/>
            <a:ext cx="13680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13730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839789" y="365125"/>
            <a:ext cx="11135334" cy="1325563"/>
          </a:xfrm>
        </p:spPr>
        <p:txBody>
          <a:bodyPr/>
          <a:lstStyle/>
          <a:p>
            <a:r>
              <a:rPr lang="de-DE" dirty="0"/>
              <a:t>Gesundheitsversorgung suchen und erreichen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4003589" y="1872892"/>
            <a:ext cx="6623222" cy="3112216"/>
          </a:xfrm>
        </p:spPr>
        <p:txBody>
          <a:bodyPr anchor="ctr">
            <a:noAutofit/>
          </a:bodyPr>
          <a:lstStyle/>
          <a:p>
            <a:pPr marL="0" indent="0">
              <a:buNone/>
            </a:pPr>
            <a:r>
              <a:rPr lang="de-DE" b="1" dirty="0">
                <a:solidFill>
                  <a:schemeClr val="accent2"/>
                </a:solidFill>
              </a:rPr>
              <a:t>patientenseitig</a:t>
            </a:r>
          </a:p>
          <a:p>
            <a:pPr>
              <a:spcBef>
                <a:spcPts val="600"/>
              </a:spcBef>
              <a:buFont typeface="Arial" panose="020B0604020202020204" pitchFamily="34" charset="0"/>
              <a:buChar char="•"/>
            </a:pPr>
            <a:r>
              <a:rPr lang="de-DE" sz="1800" b="1" dirty="0"/>
              <a:t>Strukturelle Barrieren</a:t>
            </a:r>
          </a:p>
          <a:p>
            <a:pPr lvl="1">
              <a:spcBef>
                <a:spcPts val="600"/>
              </a:spcBef>
              <a:buFont typeface="Symbol" panose="05050102010706020507" pitchFamily="18" charset="2"/>
              <a:buChar char="-"/>
            </a:pPr>
            <a:r>
              <a:rPr lang="de-DE" dirty="0"/>
              <a:t>beeinflussen aktuelles Verhalten</a:t>
            </a:r>
          </a:p>
          <a:p>
            <a:pPr>
              <a:spcBef>
                <a:spcPts val="600"/>
              </a:spcBef>
            </a:pPr>
            <a:endParaRPr lang="de-DE" sz="1000" b="1" i="1" dirty="0"/>
          </a:p>
          <a:p>
            <a:pPr>
              <a:spcBef>
                <a:spcPts val="600"/>
              </a:spcBef>
              <a:buFont typeface="Arial" panose="020B0604020202020204" pitchFamily="34" charset="0"/>
              <a:buChar char="•"/>
            </a:pPr>
            <a:r>
              <a:rPr lang="de-DE" b="1" dirty="0"/>
              <a:t>Behandlungserfahrungen</a:t>
            </a:r>
          </a:p>
          <a:p>
            <a:pPr lvl="1">
              <a:buFont typeface="Symbol" panose="05050102010706020507" pitchFamily="18" charset="2"/>
              <a:buChar char="-"/>
            </a:pPr>
            <a:r>
              <a:rPr lang="de-DE" dirty="0"/>
              <a:t>speziell Auswirkungen für Personen mit geringem SES </a:t>
            </a:r>
            <a:br>
              <a:rPr lang="de-DE" dirty="0"/>
            </a:br>
            <a:r>
              <a:rPr lang="de-DE" dirty="0"/>
              <a:t>(z. B. Wahlmöglichkeit Wechsel zu privatem Anbieter)</a:t>
            </a:r>
          </a:p>
          <a:p>
            <a:pPr lvl="1">
              <a:buFont typeface="Symbol" panose="05050102010706020507" pitchFamily="18" charset="2"/>
              <a:buChar char="-"/>
            </a:pPr>
            <a:endParaRPr lang="de-DE" dirty="0"/>
          </a:p>
          <a:p>
            <a:pPr marL="457200" lvl="1" indent="0">
              <a:buNone/>
            </a:pPr>
            <a:endParaRPr lang="de-DE" sz="500" dirty="0"/>
          </a:p>
        </p:txBody>
      </p:sp>
      <p:sp>
        <p:nvSpPr>
          <p:cNvPr id="6" name="Foliennummernplatzhalter 4">
            <a:extLst>
              <a:ext uri="{FF2B5EF4-FFF2-40B4-BE49-F238E27FC236}">
                <a16:creationId xmlns:a16="http://schemas.microsoft.com/office/drawing/2014/main" id="{17C6820B-5CE2-44F2-A2F5-6D2C148B5B1B}"/>
              </a:ext>
            </a:extLst>
          </p:cNvPr>
          <p:cNvSpPr>
            <a:spLocks noGrp="1"/>
          </p:cNvSpPr>
          <p:nvPr>
            <p:ph type="sldNum" sz="quarter" idx="4"/>
          </p:nvPr>
        </p:nvSpPr>
        <p:spPr>
          <a:xfrm>
            <a:off x="839789" y="6356350"/>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15</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7" name="Fußzeilenplatzhalter 1">
            <a:extLst>
              <a:ext uri="{FF2B5EF4-FFF2-40B4-BE49-F238E27FC236}">
                <a16:creationId xmlns:a16="http://schemas.microsoft.com/office/drawing/2014/main" id="{11D1F162-1C20-434E-9031-03662D4582F5}"/>
              </a:ext>
            </a:extLst>
          </p:cNvPr>
          <p:cNvSpPr>
            <a:spLocks noGrp="1"/>
          </p:cNvSpPr>
          <p:nvPr>
            <p:ph type="ftr" sz="quarter" idx="3"/>
          </p:nvPr>
        </p:nvSpPr>
        <p:spPr>
          <a:xfrm>
            <a:off x="1154905" y="6356350"/>
            <a:ext cx="64668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421920130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4388325" y="681037"/>
            <a:ext cx="7586798" cy="1325563"/>
          </a:xfrm>
        </p:spPr>
        <p:txBody>
          <a:bodyPr/>
          <a:lstStyle/>
          <a:p>
            <a:r>
              <a:rPr lang="de-DE" dirty="0"/>
              <a:t>Gesundheitsversorgung suchen     und erreichen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4388325" y="1883142"/>
            <a:ext cx="7006506" cy="4473208"/>
          </a:xfrm>
        </p:spPr>
        <p:txBody>
          <a:bodyPr anchor="ctr">
            <a:normAutofit/>
          </a:bodyPr>
          <a:lstStyle/>
          <a:p>
            <a:pPr marL="0" indent="0" fontAlgn="base">
              <a:lnSpc>
                <a:spcPct val="100000"/>
              </a:lnSpc>
              <a:spcBef>
                <a:spcPct val="20000"/>
              </a:spcBef>
              <a:spcAft>
                <a:spcPct val="0"/>
              </a:spcAft>
              <a:buSzTx/>
              <a:buNone/>
              <a:defRPr/>
            </a:pPr>
            <a:r>
              <a:rPr lang="de-DE" b="1" dirty="0">
                <a:solidFill>
                  <a:srgbClr val="4FA9CB"/>
                </a:solidFill>
                <a:latin typeface="Lucida Sans" panose="020B0602030504020204" pitchFamily="34" charset="0"/>
                <a:cs typeface="Lucida Sans Unicode" pitchFamily="34" charset="0"/>
              </a:rPr>
              <a:t>a</a:t>
            </a:r>
            <a:r>
              <a:rPr kumimoji="0" lang="de-DE" sz="2000" b="1" i="0" u="none" strike="noStrike" kern="1200" cap="none" spc="0" normalizeH="0" baseline="0" noProof="0" dirty="0" err="1">
                <a:ln>
                  <a:noFill/>
                </a:ln>
                <a:solidFill>
                  <a:srgbClr val="4FA9CB"/>
                </a:solidFill>
                <a:effectLst/>
                <a:uLnTx/>
                <a:uFillTx/>
                <a:latin typeface="Lucida Sans" panose="020B0602030504020204" pitchFamily="34" charset="0"/>
                <a:cs typeface="Lucida Sans Unicode" pitchFamily="34" charset="0"/>
              </a:rPr>
              <a:t>nbieterseitig</a:t>
            </a:r>
            <a:endParaRPr kumimoji="0" lang="de-DE" sz="2000" b="1" i="0" u="none" strike="noStrike" kern="1200" cap="none" spc="0" normalizeH="0" baseline="0" noProof="0" dirty="0">
              <a:ln>
                <a:noFill/>
              </a:ln>
              <a:solidFill>
                <a:srgbClr val="4FA9CB"/>
              </a:solidFill>
              <a:effectLst/>
              <a:uLnTx/>
              <a:uFillTx/>
              <a:latin typeface="Lucida Sans" panose="020B0602030504020204" pitchFamily="34" charset="0"/>
              <a:cs typeface="Lucida Sans Unicode" pitchFamily="34" charset="0"/>
            </a:endParaRPr>
          </a:p>
          <a:p>
            <a:pPr marL="0" indent="0" fontAlgn="base">
              <a:lnSpc>
                <a:spcPct val="100000"/>
              </a:lnSpc>
              <a:spcBef>
                <a:spcPct val="20000"/>
              </a:spcBef>
              <a:spcAft>
                <a:spcPct val="0"/>
              </a:spcAft>
              <a:buSzTx/>
              <a:buNone/>
              <a:defRPr/>
            </a:pPr>
            <a:endParaRPr kumimoji="0" lang="de-DE" sz="1000" b="1" i="0" u="none" strike="noStrike" kern="1200" cap="none" spc="0" normalizeH="0" baseline="0" noProof="0" dirty="0">
              <a:ln>
                <a:noFill/>
              </a:ln>
              <a:solidFill>
                <a:srgbClr val="4FA9CB"/>
              </a:solidFill>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b="1" u="none" strike="noStrike" kern="1200" cap="none" spc="0" normalizeH="0" baseline="0" noProof="0" dirty="0">
                <a:ln>
                  <a:noFill/>
                </a:ln>
                <a:effectLst/>
                <a:uLnTx/>
                <a:uFillTx/>
                <a:latin typeface="Lucida Sans" panose="020B0602030504020204" pitchFamily="34" charset="0"/>
                <a:cs typeface="Lucida Sans Unicode" pitchFamily="34" charset="0"/>
              </a:rPr>
              <a:t>strukturelle Barrieren</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b="0" i="0" u="none" strike="noStrike" kern="1200" cap="none" spc="0" normalizeH="0" baseline="0" noProof="0" dirty="0">
                <a:ln>
                  <a:noFill/>
                </a:ln>
                <a:effectLst/>
                <a:uLnTx/>
                <a:uFillTx/>
                <a:latin typeface="Lucida Sans" panose="020B0602030504020204" pitchFamily="34" charset="0"/>
                <a:cs typeface="Lucida Sans Unicode" pitchFamily="34" charset="0"/>
              </a:rPr>
              <a:t>Mangel an Kapazitäten, Ressourcen</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b="0" i="0" u="none" strike="noStrike" kern="1200" cap="none" spc="0" normalizeH="0" baseline="0" noProof="0" dirty="0">
                <a:ln>
                  <a:noFill/>
                </a:ln>
                <a:effectLst/>
                <a:uLnTx/>
                <a:uFillTx/>
                <a:latin typeface="Lucida Sans" panose="020B0602030504020204" pitchFamily="34" charset="0"/>
                <a:cs typeface="Lucida Sans Unicode" pitchFamily="34" charset="0"/>
              </a:rPr>
              <a:t>Wegzeiten</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b="0" i="0" u="none" strike="noStrike" kern="1200" cap="none" spc="0" normalizeH="0" baseline="0" noProof="0" dirty="0">
                <a:ln>
                  <a:noFill/>
                </a:ln>
                <a:effectLst/>
                <a:uLnTx/>
                <a:uFillTx/>
                <a:latin typeface="Lucida Sans" panose="020B0602030504020204" pitchFamily="34" charset="0"/>
                <a:cs typeface="Lucida Sans Unicode" pitchFamily="34" charset="0"/>
              </a:rPr>
              <a:t>mangelnder öffentlicher Transport</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b="0" i="0" u="none" strike="noStrike" kern="1200" cap="none" spc="0" normalizeH="0" baseline="0" noProof="0" dirty="0">
                <a:ln>
                  <a:noFill/>
                </a:ln>
                <a:effectLst/>
                <a:uLnTx/>
                <a:uFillTx/>
                <a:latin typeface="Lucida Sans" panose="020B0602030504020204" pitchFamily="34" charset="0"/>
                <a:cs typeface="Lucida Sans Unicode" pitchFamily="34" charset="0"/>
              </a:rPr>
              <a:t>Stadt-Land-Gefälle (Entfernung zu, Wartezeiten für fachärztliche Versorgung)</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b="0" i="0" u="none" strike="noStrike" kern="1200" cap="none" spc="0" normalizeH="0" baseline="0" noProof="0" dirty="0">
                <a:ln>
                  <a:noFill/>
                </a:ln>
                <a:effectLst/>
                <a:uLnTx/>
                <a:uFillTx/>
                <a:latin typeface="Lucida Sans" panose="020B0602030504020204" pitchFamily="34" charset="0"/>
                <a:cs typeface="Lucida Sans Unicode" pitchFamily="34" charset="0"/>
              </a:rPr>
              <a:t>Mangel an öffentlich finanzierten Leistungen (SV) – nicht oder verzögert aufsuchen, Primärversorgung anstelle FÄ-Versorgung</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b="0" i="0" u="none" strike="noStrike" kern="1200" cap="none" spc="0" normalizeH="0" baseline="0" noProof="0" dirty="0">
                <a:ln>
                  <a:noFill/>
                </a:ln>
                <a:effectLst/>
                <a:uLnTx/>
                <a:uFillTx/>
                <a:latin typeface="Lucida Sans" panose="020B0602030504020204" pitchFamily="34" charset="0"/>
                <a:cs typeface="Lucida Sans Unicode" pitchFamily="34" charset="0"/>
              </a:rPr>
              <a:t>strikte Trennung von Gesundheits- und Sozialleistungen</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de-DE" sz="500" b="0" i="0" u="none" strike="noStrike" kern="1200" cap="none" spc="0" normalizeH="0" baseline="0" noProof="0" dirty="0">
              <a:ln>
                <a:noFill/>
              </a:ln>
              <a:solidFill>
                <a:srgbClr val="67726B"/>
              </a:solidFill>
              <a:effectLst/>
              <a:uLnTx/>
              <a:uFillTx/>
              <a:latin typeface="Lucida Sans" panose="020B0602030504020204" pitchFamily="34" charset="0"/>
              <a:cs typeface="Lucida Sans Unicode" pitchFamily="34" charset="0"/>
            </a:endParaRPr>
          </a:p>
          <a:p>
            <a:pPr marL="342900" indent="-342900" fontAlgn="base">
              <a:lnSpc>
                <a:spcPct val="100000"/>
              </a:lnSpc>
              <a:spcBef>
                <a:spcPct val="20000"/>
              </a:spcBef>
              <a:spcAft>
                <a:spcPct val="0"/>
              </a:spcAft>
              <a:buSzTx/>
              <a:buFont typeface="Arial" panose="020B0604020202020204" pitchFamily="34" charset="0"/>
              <a:buChar char="•"/>
              <a:defRPr/>
            </a:pPr>
            <a:r>
              <a:rPr lang="de-DE" b="1" dirty="0">
                <a:latin typeface="Lucida Sans" panose="020B0602030504020204" pitchFamily="34" charset="0"/>
                <a:cs typeface="Lucida Sans Unicode" pitchFamily="34" charset="0"/>
              </a:rPr>
              <a:t>Mangelnde ganzheitliche Behandlungszugänge (bio-psycho-sozial)</a:t>
            </a:r>
          </a:p>
        </p:txBody>
      </p:sp>
      <p:sp>
        <p:nvSpPr>
          <p:cNvPr id="4" name="Foliennummernplatzhalter 4">
            <a:extLst>
              <a:ext uri="{FF2B5EF4-FFF2-40B4-BE49-F238E27FC236}">
                <a16:creationId xmlns:a16="http://schemas.microsoft.com/office/drawing/2014/main" id="{F002B434-731C-46EE-B48C-A4A0ED8AEBFF}"/>
              </a:ext>
            </a:extLst>
          </p:cNvPr>
          <p:cNvSpPr>
            <a:spLocks noGrp="1"/>
          </p:cNvSpPr>
          <p:nvPr>
            <p:ph type="sldNum" sz="quarter" idx="4"/>
          </p:nvPr>
        </p:nvSpPr>
        <p:spPr>
          <a:xfrm>
            <a:off x="839789" y="6356350"/>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16</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5" name="Fußzeilenplatzhalter 1">
            <a:extLst>
              <a:ext uri="{FF2B5EF4-FFF2-40B4-BE49-F238E27FC236}">
                <a16:creationId xmlns:a16="http://schemas.microsoft.com/office/drawing/2014/main" id="{B3EA7DCC-CBB2-42A9-987D-7E69CAD491D5}"/>
              </a:ext>
            </a:extLst>
          </p:cNvPr>
          <p:cNvSpPr>
            <a:spLocks noGrp="1"/>
          </p:cNvSpPr>
          <p:nvPr>
            <p:ph type="ftr" sz="quarter" idx="3"/>
          </p:nvPr>
        </p:nvSpPr>
        <p:spPr>
          <a:xfrm>
            <a:off x="1547664" y="6356350"/>
            <a:ext cx="64668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270520309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E0A71-4C4C-45D1-A0B1-B5923AF62DA9}"/>
              </a:ext>
            </a:extLst>
          </p:cNvPr>
          <p:cNvSpPr>
            <a:spLocks noGrp="1"/>
          </p:cNvSpPr>
          <p:nvPr>
            <p:ph type="title"/>
          </p:nvPr>
        </p:nvSpPr>
        <p:spPr/>
        <p:txBody>
          <a:bodyPr/>
          <a:lstStyle/>
          <a:p>
            <a:r>
              <a:rPr lang="de-DE" dirty="0"/>
              <a:t>Gesundheitsversorgung in Anspruch nehmen</a:t>
            </a:r>
          </a:p>
        </p:txBody>
      </p:sp>
      <p:sp>
        <p:nvSpPr>
          <p:cNvPr id="3" name="Textplatzhalter 2">
            <a:extLst>
              <a:ext uri="{FF2B5EF4-FFF2-40B4-BE49-F238E27FC236}">
                <a16:creationId xmlns:a16="http://schemas.microsoft.com/office/drawing/2014/main" id="{DAF2FD73-03D8-42A2-9821-8257F0B05CB4}"/>
              </a:ext>
            </a:extLst>
          </p:cNvPr>
          <p:cNvSpPr>
            <a:spLocks noGrp="1"/>
          </p:cNvSpPr>
          <p:nvPr>
            <p:ph type="body" idx="1"/>
          </p:nvPr>
        </p:nvSpPr>
        <p:spPr/>
        <p:txBody>
          <a:bodyPr>
            <a:normAutofit/>
          </a:bodyPr>
          <a:lstStyle/>
          <a:p>
            <a:r>
              <a:rPr lang="de-DE" sz="2000" dirty="0"/>
              <a:t>Dimension 3</a:t>
            </a:r>
          </a:p>
        </p:txBody>
      </p:sp>
      <p:sp>
        <p:nvSpPr>
          <p:cNvPr id="5" name="Foliennummernplatzhalter 4">
            <a:extLst>
              <a:ext uri="{FF2B5EF4-FFF2-40B4-BE49-F238E27FC236}">
                <a16:creationId xmlns:a16="http://schemas.microsoft.com/office/drawing/2014/main" id="{3E578C07-7A08-4A67-A213-1895E8D99B74}"/>
              </a:ext>
            </a:extLst>
          </p:cNvPr>
          <p:cNvSpPr txBox="1">
            <a:spLocks/>
          </p:cNvSpPr>
          <p:nvPr/>
        </p:nvSpPr>
        <p:spPr>
          <a:xfrm>
            <a:off x="839789" y="6356350"/>
            <a:ext cx="583898" cy="365125"/>
          </a:xfrm>
          <a:prstGeom prst="rect">
            <a:avLst/>
          </a:prstGeo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DD6A526-6E93-4D44-80E5-3CEE2153CC52}" type="slidenum">
              <a:rPr lang="de-DE" sz="1200" smtClean="0">
                <a:solidFill>
                  <a:schemeClr val="tx1">
                    <a:tint val="75000"/>
                  </a:schemeClr>
                </a:solidFill>
              </a:rPr>
              <a:pPr>
                <a:spcAft>
                  <a:spcPts val="600"/>
                </a:spcAft>
              </a:pPr>
              <a:t>17</a:t>
            </a:fld>
            <a:endParaRPr lang="de-DE" sz="1200" dirty="0">
              <a:solidFill>
                <a:schemeClr val="tx1">
                  <a:tint val="75000"/>
                </a:schemeClr>
              </a:solidFill>
            </a:endParaRPr>
          </a:p>
        </p:txBody>
      </p:sp>
      <p:sp>
        <p:nvSpPr>
          <p:cNvPr id="6" name="Fußzeilenplatzhalter 1">
            <a:extLst>
              <a:ext uri="{FF2B5EF4-FFF2-40B4-BE49-F238E27FC236}">
                <a16:creationId xmlns:a16="http://schemas.microsoft.com/office/drawing/2014/main" id="{93EA54D6-8CFB-49FC-8332-73160DA0C575}"/>
              </a:ext>
            </a:extLst>
          </p:cNvPr>
          <p:cNvSpPr txBox="1">
            <a:spLocks/>
          </p:cNvSpPr>
          <p:nvPr/>
        </p:nvSpPr>
        <p:spPr>
          <a:xfrm>
            <a:off x="1547664" y="6356350"/>
            <a:ext cx="6466840" cy="365125"/>
          </a:xfrm>
          <a:prstGeom prst="rect">
            <a:avLst/>
          </a:prstGeo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de-DE" sz="1200" dirty="0">
                <a:solidFill>
                  <a:schemeClr val="tx1">
                    <a:tint val="75000"/>
                  </a:schemeClr>
                </a:solidFill>
              </a:rPr>
              <a:t>24. November 2021</a:t>
            </a:r>
          </a:p>
        </p:txBody>
      </p:sp>
    </p:spTree>
    <p:extLst>
      <p:ext uri="{BB962C8B-B14F-4D97-AF65-F5344CB8AC3E}">
        <p14:creationId xmlns:p14="http://schemas.microsoft.com/office/powerpoint/2010/main" val="222131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p:txBody>
          <a:bodyPr/>
          <a:lstStyle/>
          <a:p>
            <a:r>
              <a:rPr lang="de-DE" dirty="0"/>
              <a:t>Gesundheitsversorgung in Anspruch nehmen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839788" y="1893187"/>
            <a:ext cx="8347343" cy="2558233"/>
          </a:xfrm>
        </p:spPr>
        <p:txBody>
          <a:bodyPr anchor="ctr">
            <a:noAutofit/>
          </a:bodyPr>
          <a:lstStyle/>
          <a:p>
            <a:pPr marL="0" marR="0" lvl="0" indent="0"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itchFamily="34" charset="0"/>
              </a:rPr>
              <a:t>„Die, die nicht können, bleiben über.“</a:t>
            </a:r>
          </a:p>
          <a:p>
            <a:pPr marL="0" marR="0" lvl="0" indent="0"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endParaRPr kumimoji="0" lang="de-DE"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itchFamily="34" charset="0"/>
            </a:endParaRPr>
          </a:p>
          <a:p>
            <a:pPr marL="0" marR="0" lvl="0" indent="0"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itchFamily="34" charset="0"/>
              </a:rPr>
              <a:t>„Wenn man selbst zahlt, kommt man schneller dran.“</a:t>
            </a:r>
          </a:p>
          <a:p>
            <a:pPr marL="0" marR="0" lvl="0" indent="0"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endParaRPr kumimoji="0" lang="de-DE"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itchFamily="34" charset="0"/>
            </a:endParaRPr>
          </a:p>
          <a:p>
            <a:pPr marL="0" marR="0" lvl="0" indent="0"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itchFamily="34" charset="0"/>
              </a:rPr>
              <a:t>[Wissen, dass Kinder versorgt sind] </a:t>
            </a:r>
          </a:p>
          <a:p>
            <a:pPr marL="0" marR="0" lvl="0" indent="0"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0"/>
                <a:ea typeface="+mn-ea"/>
                <a:cs typeface="Lucida Sans Unicode" pitchFamily="34" charset="0"/>
              </a:rPr>
              <a:t>„Ohne dieses Sicherheitsnetz gehe ich nicht in Therapie.“</a:t>
            </a:r>
          </a:p>
          <a:p>
            <a:pPr marL="0" marR="0" lvl="1" indent="0" defTabSz="914400" rtl="0" eaLnBrk="1" fontAlgn="auto" latinLnBrk="0" hangingPunct="1">
              <a:lnSpc>
                <a:spcPct val="100000"/>
              </a:lnSpc>
              <a:spcBef>
                <a:spcPts val="0"/>
              </a:spcBef>
              <a:spcAft>
                <a:spcPts val="2400"/>
              </a:spcAft>
              <a:buClrTx/>
              <a:buSzTx/>
              <a:buFont typeface="Symbol" pitchFamily="2" charset="2"/>
              <a:buNone/>
              <a:tabLst/>
              <a:defRPr/>
            </a:pPr>
            <a:endParaRPr lang="de-DE" dirty="0"/>
          </a:p>
        </p:txBody>
      </p:sp>
      <p:sp>
        <p:nvSpPr>
          <p:cNvPr id="4" name="Foliennummernplatzhalter 4">
            <a:extLst>
              <a:ext uri="{FF2B5EF4-FFF2-40B4-BE49-F238E27FC236}">
                <a16:creationId xmlns:a16="http://schemas.microsoft.com/office/drawing/2014/main" id="{4EDBBA06-C3C3-4120-A1FD-56DD807651C8}"/>
              </a:ext>
            </a:extLst>
          </p:cNvPr>
          <p:cNvSpPr>
            <a:spLocks noGrp="1"/>
          </p:cNvSpPr>
          <p:nvPr>
            <p:ph type="sldNum" sz="quarter" idx="4"/>
          </p:nvPr>
        </p:nvSpPr>
        <p:spPr>
          <a:xfrm>
            <a:off x="9960304" y="6231489"/>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18</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5" name="Fußzeilenplatzhalter 1">
            <a:extLst>
              <a:ext uri="{FF2B5EF4-FFF2-40B4-BE49-F238E27FC236}">
                <a16:creationId xmlns:a16="http://schemas.microsoft.com/office/drawing/2014/main" id="{7DEA0845-53CB-4EF6-AAF6-9F705DC14168}"/>
              </a:ext>
            </a:extLst>
          </p:cNvPr>
          <p:cNvSpPr>
            <a:spLocks noGrp="1"/>
          </p:cNvSpPr>
          <p:nvPr>
            <p:ph type="ftr" sz="quarter" idx="3"/>
          </p:nvPr>
        </p:nvSpPr>
        <p:spPr>
          <a:xfrm>
            <a:off x="10668179" y="6231489"/>
            <a:ext cx="13680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126584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839787" y="365125"/>
            <a:ext cx="11068195" cy="1325563"/>
          </a:xfrm>
        </p:spPr>
        <p:txBody>
          <a:bodyPr/>
          <a:lstStyle/>
          <a:p>
            <a:r>
              <a:rPr lang="de-DE" dirty="0"/>
              <a:t>Gesundheitsversorgung in Anspruch nehmen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4015946" y="1603169"/>
            <a:ext cx="7336267" cy="3742554"/>
          </a:xfrm>
        </p:spPr>
        <p:txBody>
          <a:bodyPr anchor="ctr">
            <a:noAutofit/>
          </a:bodyPr>
          <a:lstStyle/>
          <a:p>
            <a:pPr marL="0" indent="0">
              <a:buNone/>
            </a:pPr>
            <a:r>
              <a:rPr lang="de-DE" b="1" dirty="0">
                <a:solidFill>
                  <a:schemeClr val="accent2"/>
                </a:solidFill>
              </a:rPr>
              <a:t>patientenseitig</a:t>
            </a:r>
          </a:p>
          <a:p>
            <a:pPr marL="0" indent="0">
              <a:buNone/>
            </a:pPr>
            <a:endParaRPr lang="de-DE" sz="1000" b="1" dirty="0">
              <a:solidFill>
                <a:schemeClr val="accent2"/>
              </a:solidFill>
            </a:endParaRPr>
          </a:p>
          <a:p>
            <a:pPr>
              <a:spcBef>
                <a:spcPts val="600"/>
              </a:spcBef>
              <a:buFont typeface="Arial" panose="020B0604020202020204" pitchFamily="34" charset="0"/>
              <a:buChar char="•"/>
            </a:pPr>
            <a:r>
              <a:rPr lang="de-DE" b="1" dirty="0"/>
              <a:t>Selbstbehalte, Zuzahlungen, private Zahlungen  </a:t>
            </a:r>
            <a:endParaRPr lang="de-DE" b="1" dirty="0">
              <a:highlight>
                <a:srgbClr val="FFFF00"/>
              </a:highlight>
            </a:endParaRPr>
          </a:p>
          <a:p>
            <a:pPr lvl="1">
              <a:buFont typeface="Symbol" panose="05050102010706020507" pitchFamily="18" charset="2"/>
              <a:buChar char="-"/>
            </a:pPr>
            <a:r>
              <a:rPr lang="de-AT" dirty="0"/>
              <a:t>Wahlfreiheit </a:t>
            </a:r>
          </a:p>
          <a:p>
            <a:pPr lvl="1">
              <a:buFont typeface="Symbol" panose="05050102010706020507" pitchFamily="18" charset="2"/>
              <a:buChar char="-"/>
            </a:pPr>
            <a:r>
              <a:rPr lang="de-AT" dirty="0"/>
              <a:t>Wartzeiten (speziell für Personen mit geringem SES)</a:t>
            </a:r>
          </a:p>
          <a:p>
            <a:pPr marL="268200" lvl="1" indent="0">
              <a:buNone/>
            </a:pPr>
            <a:endParaRPr lang="de-AT" dirty="0"/>
          </a:p>
          <a:p>
            <a:pPr>
              <a:spcBef>
                <a:spcPts val="600"/>
              </a:spcBef>
              <a:buFont typeface="Arial" panose="020B0604020202020204" pitchFamily="34" charset="0"/>
              <a:buChar char="•"/>
            </a:pPr>
            <a:r>
              <a:rPr lang="de-AT" b="1" dirty="0"/>
              <a:t>Sprachliche Barrieren (Fremdsprache, Fähigkeit      sich auszudrücken). kulturelle Barrieren </a:t>
            </a:r>
            <a:r>
              <a:rPr lang="de-DE" b="1" dirty="0"/>
              <a:t> </a:t>
            </a:r>
            <a:endParaRPr lang="de-DE" b="1" dirty="0">
              <a:highlight>
                <a:srgbClr val="FFFF00"/>
              </a:highlight>
            </a:endParaRPr>
          </a:p>
          <a:p>
            <a:pPr lvl="1">
              <a:buFont typeface="Symbol" panose="05050102010706020507" pitchFamily="18" charset="2"/>
              <a:buChar char="-"/>
            </a:pPr>
            <a:r>
              <a:rPr lang="de-AT" dirty="0"/>
              <a:t>Qualität der Versorgung</a:t>
            </a:r>
          </a:p>
          <a:p>
            <a:pPr lvl="1">
              <a:buFont typeface="Symbol" panose="05050102010706020507" pitchFamily="18" charset="2"/>
              <a:buChar char="-"/>
            </a:pPr>
            <a:r>
              <a:rPr lang="de-AT" dirty="0"/>
              <a:t>Adhärenz mit Therapie</a:t>
            </a:r>
          </a:p>
        </p:txBody>
      </p:sp>
      <p:sp>
        <p:nvSpPr>
          <p:cNvPr id="6" name="Foliennummernplatzhalter 4">
            <a:extLst>
              <a:ext uri="{FF2B5EF4-FFF2-40B4-BE49-F238E27FC236}">
                <a16:creationId xmlns:a16="http://schemas.microsoft.com/office/drawing/2014/main" id="{17C6820B-5CE2-44F2-A2F5-6D2C148B5B1B}"/>
              </a:ext>
            </a:extLst>
          </p:cNvPr>
          <p:cNvSpPr>
            <a:spLocks noGrp="1"/>
          </p:cNvSpPr>
          <p:nvPr>
            <p:ph type="sldNum" sz="quarter" idx="4"/>
          </p:nvPr>
        </p:nvSpPr>
        <p:spPr>
          <a:xfrm>
            <a:off x="839789" y="6356350"/>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19</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7" name="Fußzeilenplatzhalter 1">
            <a:extLst>
              <a:ext uri="{FF2B5EF4-FFF2-40B4-BE49-F238E27FC236}">
                <a16:creationId xmlns:a16="http://schemas.microsoft.com/office/drawing/2014/main" id="{11D1F162-1C20-434E-9031-03662D4582F5}"/>
              </a:ext>
            </a:extLst>
          </p:cNvPr>
          <p:cNvSpPr>
            <a:spLocks noGrp="1"/>
          </p:cNvSpPr>
          <p:nvPr>
            <p:ph type="ftr" sz="quarter" idx="3"/>
          </p:nvPr>
        </p:nvSpPr>
        <p:spPr>
          <a:xfrm>
            <a:off x="1154905" y="6356350"/>
            <a:ext cx="64668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99024231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a:xfrm>
            <a:off x="838200" y="365125"/>
            <a:ext cx="10515600" cy="1325563"/>
          </a:xfrm>
        </p:spPr>
        <p:txBody>
          <a:bodyPr/>
          <a:lstStyle/>
          <a:p>
            <a:r>
              <a:rPr lang="de-AT" dirty="0">
                <a:latin typeface="Lucida Sans" panose="020B0602030504020204" pitchFamily="34" charset="0"/>
                <a:cs typeface="Lucida Sans Unicode" panose="020B0602030504020204" pitchFamily="34" charset="0"/>
              </a:rPr>
              <a:t>Potenzielle Interessenkonflikte</a:t>
            </a:r>
            <a:endParaRPr lang="de-DE" dirty="0">
              <a:latin typeface="Lucida Sans" panose="020B0602030504020204" pitchFamily="34" charset="0"/>
              <a:cs typeface="Lucida Sans Unicode" panose="020B0602030504020204" pitchFamily="34" charset="0"/>
            </a:endParaRPr>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838200" y="1825625"/>
            <a:ext cx="10515600" cy="4351338"/>
          </a:xfrm>
        </p:spPr>
        <p:txBody>
          <a:bodyPr/>
          <a:lstStyle/>
          <a:p>
            <a:pPr marL="0" indent="0">
              <a:buNone/>
            </a:pPr>
            <a:r>
              <a:rPr lang="de-DE" dirty="0">
                <a:latin typeface="Lucida Sans" panose="020B0602030504020204" pitchFamily="34" charset="0"/>
                <a:cs typeface="Lucida Sans Unicode" panose="020B0602030504020204" pitchFamily="34" charset="0"/>
              </a:rPr>
              <a:t>Es liegen keine Interessenkonflikte im Bezug auf das Thema des Vortrags vor. </a:t>
            </a:r>
            <a:endParaRPr lang="de-AT" dirty="0">
              <a:latin typeface="Lucida Sans" panose="020B0602030504020204" pitchFamily="34" charset="0"/>
              <a:cs typeface="Lucida Sans Unicode" panose="020B0602030504020204" pitchFamily="34" charset="0"/>
            </a:endParaRPr>
          </a:p>
          <a:p>
            <a:pPr lvl="1"/>
            <a:endParaRPr lang="de-DE" dirty="0"/>
          </a:p>
        </p:txBody>
      </p:sp>
      <p:sp>
        <p:nvSpPr>
          <p:cNvPr id="5" name="Foliennummernplatzhalter 4">
            <a:extLst>
              <a:ext uri="{FF2B5EF4-FFF2-40B4-BE49-F238E27FC236}">
                <a16:creationId xmlns:a16="http://schemas.microsoft.com/office/drawing/2014/main" id="{B9A20AAA-0265-B44B-8366-C4AAE61B7D2F}"/>
              </a:ext>
            </a:extLst>
          </p:cNvPr>
          <p:cNvSpPr>
            <a:spLocks noGrp="1"/>
          </p:cNvSpPr>
          <p:nvPr>
            <p:ph type="sldNum" sz="quarter" idx="4"/>
          </p:nvPr>
        </p:nvSpPr>
        <p:spPr>
          <a:xfrm>
            <a:off x="839789" y="6356350"/>
            <a:ext cx="583898" cy="365125"/>
          </a:xfrm>
        </p:spPr>
        <p:txBody>
          <a:bodyPr/>
          <a:lstStyle/>
          <a:p>
            <a:fld id="{CDD6A526-6E93-4D44-80E5-3CEE2153CC52}" type="slidenum">
              <a:rPr lang="de-DE" smtClean="0"/>
              <a:pPr/>
              <a:t>2</a:t>
            </a:fld>
            <a:endParaRPr lang="de-DE"/>
          </a:p>
        </p:txBody>
      </p:sp>
      <p:sp>
        <p:nvSpPr>
          <p:cNvPr id="2" name="Fußzeilenplatzhalter 1">
            <a:extLst>
              <a:ext uri="{FF2B5EF4-FFF2-40B4-BE49-F238E27FC236}">
                <a16:creationId xmlns:a16="http://schemas.microsoft.com/office/drawing/2014/main" id="{B82BD73C-3964-7F46-9CED-040B31FD9F40}"/>
              </a:ext>
            </a:extLst>
          </p:cNvPr>
          <p:cNvSpPr>
            <a:spLocks noGrp="1"/>
          </p:cNvSpPr>
          <p:nvPr>
            <p:ph type="ftr" sz="quarter" idx="3"/>
          </p:nvPr>
        </p:nvSpPr>
        <p:spPr>
          <a:xfrm>
            <a:off x="1547664" y="6356350"/>
            <a:ext cx="6466840" cy="365125"/>
          </a:xfrm>
        </p:spPr>
        <p:txBody>
          <a:bodyPr/>
          <a:lstStyle/>
          <a:p>
            <a:r>
              <a:rPr lang="de-DE" dirty="0"/>
              <a:t>24. November 2021</a:t>
            </a:r>
          </a:p>
        </p:txBody>
      </p:sp>
    </p:spTree>
    <p:extLst>
      <p:ext uri="{BB962C8B-B14F-4D97-AF65-F5344CB8AC3E}">
        <p14:creationId xmlns:p14="http://schemas.microsoft.com/office/powerpoint/2010/main" val="118420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4497858" y="681037"/>
            <a:ext cx="6854355" cy="1325563"/>
          </a:xfrm>
        </p:spPr>
        <p:txBody>
          <a:bodyPr/>
          <a:lstStyle/>
          <a:p>
            <a:pPr algn="ctr"/>
            <a:r>
              <a:rPr lang="de-DE" dirty="0"/>
              <a:t>Gesundheitsversorgung                      in Anspruch nehmen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4388325" y="2006600"/>
            <a:ext cx="6963888" cy="3811500"/>
          </a:xfrm>
        </p:spPr>
        <p:txBody>
          <a:bodyPr anchor="ctr">
            <a:normAutofit/>
          </a:bodyPr>
          <a:lstStyle/>
          <a:p>
            <a:pPr marL="0" marR="0" lvl="0" indent="0" algn="ctr"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r>
              <a:rPr lang="de-DE" i="1" dirty="0">
                <a:latin typeface="Lucida Sans" panose="020B0602030504020204" pitchFamily="34" charset="0"/>
                <a:cs typeface="Lucida Sans Unicode" pitchFamily="34" charset="0"/>
              </a:rPr>
              <a:t>„Gerade im Bereich der chronischen Erkrankungen lassen sich  Kinder finden, die gleich mehrere Therapien benötigen. Als Folge müssen sich Familien zwischen verschiedenen Therapien entscheiden oder bei der Häufigkeit einer Therapie Abstriche machen“.</a:t>
            </a:r>
          </a:p>
          <a:p>
            <a:pPr marL="0" marR="0" lvl="0" indent="0" algn="ctr"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endParaRPr lang="de-DE" i="1" dirty="0">
              <a:latin typeface="Lucida Sans" panose="020B0602030504020204" pitchFamily="34" charset="0"/>
              <a:cs typeface="Lucida Sans Unicode" pitchFamily="34" charset="0"/>
            </a:endParaRPr>
          </a:p>
          <a:p>
            <a:pPr marL="0" marR="0" lvl="0" indent="0" algn="ctr"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r>
              <a:rPr lang="de-DE" i="1" dirty="0">
                <a:latin typeface="Lucida Sans" panose="020B0602030504020204" pitchFamily="34" charset="0"/>
                <a:cs typeface="Lucida Sans Unicode" pitchFamily="34" charset="0"/>
              </a:rPr>
              <a:t>„Die Kompetenz des Hausarztes wird vom Patienten infrage gestellt. Sie [die Patientinnen und Patienten] kommen gar nicht, weil sie glauben, dass sie nicht richtig aufgehoben sind.“ </a:t>
            </a:r>
          </a:p>
        </p:txBody>
      </p:sp>
      <p:sp>
        <p:nvSpPr>
          <p:cNvPr id="4" name="Foliennummernplatzhalter 4">
            <a:extLst>
              <a:ext uri="{FF2B5EF4-FFF2-40B4-BE49-F238E27FC236}">
                <a16:creationId xmlns:a16="http://schemas.microsoft.com/office/drawing/2014/main" id="{F002B434-731C-46EE-B48C-A4A0ED8AEBFF}"/>
              </a:ext>
            </a:extLst>
          </p:cNvPr>
          <p:cNvSpPr>
            <a:spLocks noGrp="1"/>
          </p:cNvSpPr>
          <p:nvPr>
            <p:ph type="sldNum" sz="quarter" idx="4"/>
          </p:nvPr>
        </p:nvSpPr>
        <p:spPr>
          <a:xfrm>
            <a:off x="839789" y="6356350"/>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20</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5" name="Fußzeilenplatzhalter 1">
            <a:extLst>
              <a:ext uri="{FF2B5EF4-FFF2-40B4-BE49-F238E27FC236}">
                <a16:creationId xmlns:a16="http://schemas.microsoft.com/office/drawing/2014/main" id="{B3EA7DCC-CBB2-42A9-987D-7E69CAD491D5}"/>
              </a:ext>
            </a:extLst>
          </p:cNvPr>
          <p:cNvSpPr>
            <a:spLocks noGrp="1"/>
          </p:cNvSpPr>
          <p:nvPr>
            <p:ph type="ftr" sz="quarter" idx="3"/>
          </p:nvPr>
        </p:nvSpPr>
        <p:spPr>
          <a:xfrm>
            <a:off x="1547664" y="6382186"/>
            <a:ext cx="64668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253303119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839788" y="320675"/>
            <a:ext cx="7131194" cy="1325563"/>
          </a:xfrm>
        </p:spPr>
        <p:txBody>
          <a:bodyPr/>
          <a:lstStyle/>
          <a:p>
            <a:r>
              <a:rPr lang="de-DE" dirty="0"/>
              <a:t>Gesundheitsversorgung in Anspruch nehmen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839788" y="1825625"/>
            <a:ext cx="7803880" cy="1681250"/>
          </a:xfrm>
        </p:spPr>
        <p:txBody>
          <a:bodyPr anchor="ctr">
            <a:normAutofit/>
          </a:bodyPr>
          <a:lstStyle/>
          <a:p>
            <a:pPr marL="0" marR="0" lvl="0" indent="0" algn="l"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r>
              <a:rPr kumimoji="0" lang="de-DE" b="1" i="0" u="none" strike="noStrike" kern="1200" cap="none" spc="0" normalizeH="0" baseline="0" noProof="0" dirty="0">
                <a:ln>
                  <a:noFill/>
                </a:ln>
                <a:solidFill>
                  <a:srgbClr val="4FA9CB"/>
                </a:solidFill>
                <a:effectLst/>
                <a:uLnTx/>
                <a:uFillTx/>
                <a:latin typeface="Lucida Sans" panose="020B0602030504020204" pitchFamily="34" charset="0"/>
                <a:cs typeface="Lucida Sans Unicode" pitchFamily="34" charset="0"/>
              </a:rPr>
              <a:t>anbieterseitig</a:t>
            </a:r>
          </a:p>
          <a:p>
            <a:pPr marL="0" marR="0" lvl="0" indent="0" algn="l"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endParaRPr kumimoji="0" lang="de-DE" sz="1000" b="1" i="0" u="none" strike="noStrike" kern="1200" cap="none" spc="0" normalizeH="0" baseline="0" noProof="0" dirty="0">
              <a:ln>
                <a:noFill/>
              </a:ln>
              <a:solidFill>
                <a:srgbClr val="4FA9CB"/>
              </a:solidFill>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AT" b="1" u="none" strike="noStrike" kern="1200" cap="none" spc="0" normalizeH="0" baseline="0" noProof="0" dirty="0">
                <a:ln>
                  <a:noFill/>
                </a:ln>
                <a:effectLst/>
                <a:uLnTx/>
                <a:uFillTx/>
                <a:latin typeface="Lucida Sans" panose="020B0602030504020204" pitchFamily="34" charset="0"/>
                <a:cs typeface="Lucida Sans Unicode" pitchFamily="34" charset="0"/>
              </a:rPr>
              <a:t>mangelnde Zeit für Konsultation </a:t>
            </a:r>
            <a:r>
              <a:rPr kumimoji="0" lang="de-AT" u="none" strike="noStrike" kern="1200" cap="none" spc="0" normalizeH="0" baseline="0" noProof="0" dirty="0">
                <a:ln>
                  <a:noFill/>
                </a:ln>
                <a:effectLst/>
                <a:uLnTx/>
                <a:uFillTx/>
                <a:latin typeface="Lucida Sans" panose="020B0602030504020204" pitchFamily="34" charset="0"/>
                <a:cs typeface="Lucida Sans Unicode" pitchFamily="34" charset="0"/>
              </a:rPr>
              <a:t>(v.a. bei SV-Leistungen)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AT" b="1" u="none" strike="noStrike" kern="1200" cap="none" spc="0" normalizeH="0" baseline="0" noProof="0" dirty="0">
                <a:ln>
                  <a:noFill/>
                </a:ln>
                <a:effectLst/>
                <a:uLnTx/>
                <a:uFillTx/>
                <a:latin typeface="Lucida Sans" panose="020B0602030504020204" pitchFamily="34" charset="0"/>
                <a:cs typeface="Lucida Sans Unicode" pitchFamily="34" charset="0"/>
              </a:rPr>
              <a:t>mangelnde Koordination und Kooperation zw. GDAs</a:t>
            </a:r>
          </a:p>
        </p:txBody>
      </p:sp>
      <p:sp>
        <p:nvSpPr>
          <p:cNvPr id="4" name="Foliennummernplatzhalter 4">
            <a:extLst>
              <a:ext uri="{FF2B5EF4-FFF2-40B4-BE49-F238E27FC236}">
                <a16:creationId xmlns:a16="http://schemas.microsoft.com/office/drawing/2014/main" id="{09553861-F613-4DB7-92FA-1809AAD76851}"/>
              </a:ext>
            </a:extLst>
          </p:cNvPr>
          <p:cNvSpPr>
            <a:spLocks noGrp="1"/>
          </p:cNvSpPr>
          <p:nvPr>
            <p:ph type="sldNum" sz="quarter" idx="4"/>
          </p:nvPr>
        </p:nvSpPr>
        <p:spPr>
          <a:xfrm>
            <a:off x="839789" y="6356350"/>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21</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5" name="Fußzeilenplatzhalter 1">
            <a:extLst>
              <a:ext uri="{FF2B5EF4-FFF2-40B4-BE49-F238E27FC236}">
                <a16:creationId xmlns:a16="http://schemas.microsoft.com/office/drawing/2014/main" id="{10CF64E9-77FD-4CA7-8307-21AF8FE14794}"/>
              </a:ext>
            </a:extLst>
          </p:cNvPr>
          <p:cNvSpPr>
            <a:spLocks noGrp="1"/>
          </p:cNvSpPr>
          <p:nvPr>
            <p:ph type="ftr" sz="quarter" idx="3"/>
          </p:nvPr>
        </p:nvSpPr>
        <p:spPr>
          <a:xfrm>
            <a:off x="1547664" y="6356350"/>
            <a:ext cx="64668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723698022"/>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E0A71-4C4C-45D1-A0B1-B5923AF62DA9}"/>
              </a:ext>
            </a:extLst>
          </p:cNvPr>
          <p:cNvSpPr>
            <a:spLocks noGrp="1"/>
          </p:cNvSpPr>
          <p:nvPr>
            <p:ph type="title"/>
          </p:nvPr>
        </p:nvSpPr>
        <p:spPr/>
        <p:txBody>
          <a:bodyPr/>
          <a:lstStyle/>
          <a:p>
            <a:r>
              <a:rPr lang="de-DE" dirty="0"/>
              <a:t>Gesundheitliche Ergebnisse (Outcomes)</a:t>
            </a:r>
          </a:p>
        </p:txBody>
      </p:sp>
      <p:sp>
        <p:nvSpPr>
          <p:cNvPr id="3" name="Textplatzhalter 2">
            <a:extLst>
              <a:ext uri="{FF2B5EF4-FFF2-40B4-BE49-F238E27FC236}">
                <a16:creationId xmlns:a16="http://schemas.microsoft.com/office/drawing/2014/main" id="{DAF2FD73-03D8-42A2-9821-8257F0B05CB4}"/>
              </a:ext>
            </a:extLst>
          </p:cNvPr>
          <p:cNvSpPr>
            <a:spLocks noGrp="1"/>
          </p:cNvSpPr>
          <p:nvPr>
            <p:ph type="body" idx="1"/>
          </p:nvPr>
        </p:nvSpPr>
        <p:spPr/>
        <p:txBody>
          <a:bodyPr>
            <a:normAutofit/>
          </a:bodyPr>
          <a:lstStyle/>
          <a:p>
            <a:r>
              <a:rPr lang="de-DE" sz="2000" dirty="0"/>
              <a:t>Dimension 4</a:t>
            </a:r>
          </a:p>
        </p:txBody>
      </p:sp>
      <p:sp>
        <p:nvSpPr>
          <p:cNvPr id="5" name="Foliennummernplatzhalter 4">
            <a:extLst>
              <a:ext uri="{FF2B5EF4-FFF2-40B4-BE49-F238E27FC236}">
                <a16:creationId xmlns:a16="http://schemas.microsoft.com/office/drawing/2014/main" id="{3E578C07-7A08-4A67-A213-1895E8D99B74}"/>
              </a:ext>
            </a:extLst>
          </p:cNvPr>
          <p:cNvSpPr txBox="1">
            <a:spLocks/>
          </p:cNvSpPr>
          <p:nvPr/>
        </p:nvSpPr>
        <p:spPr>
          <a:xfrm>
            <a:off x="839789" y="6356350"/>
            <a:ext cx="583898" cy="365125"/>
          </a:xfrm>
          <a:prstGeom prst="rect">
            <a:avLst/>
          </a:prstGeo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DD6A526-6E93-4D44-80E5-3CEE2153CC52}" type="slidenum">
              <a:rPr lang="de-DE" sz="1200" smtClean="0">
                <a:solidFill>
                  <a:schemeClr val="tx1">
                    <a:tint val="75000"/>
                  </a:schemeClr>
                </a:solidFill>
              </a:rPr>
              <a:pPr>
                <a:spcAft>
                  <a:spcPts val="600"/>
                </a:spcAft>
              </a:pPr>
              <a:t>22</a:t>
            </a:fld>
            <a:endParaRPr lang="de-DE" sz="1200" dirty="0">
              <a:solidFill>
                <a:schemeClr val="tx1">
                  <a:tint val="75000"/>
                </a:schemeClr>
              </a:solidFill>
            </a:endParaRPr>
          </a:p>
        </p:txBody>
      </p:sp>
      <p:sp>
        <p:nvSpPr>
          <p:cNvPr id="6" name="Fußzeilenplatzhalter 1">
            <a:extLst>
              <a:ext uri="{FF2B5EF4-FFF2-40B4-BE49-F238E27FC236}">
                <a16:creationId xmlns:a16="http://schemas.microsoft.com/office/drawing/2014/main" id="{93EA54D6-8CFB-49FC-8332-73160DA0C575}"/>
              </a:ext>
            </a:extLst>
          </p:cNvPr>
          <p:cNvSpPr txBox="1">
            <a:spLocks/>
          </p:cNvSpPr>
          <p:nvPr/>
        </p:nvSpPr>
        <p:spPr>
          <a:xfrm>
            <a:off x="1547664" y="6356350"/>
            <a:ext cx="6466840" cy="365125"/>
          </a:xfrm>
          <a:prstGeom prst="rect">
            <a:avLst/>
          </a:prstGeo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de-DE" sz="1200" dirty="0">
                <a:solidFill>
                  <a:schemeClr val="tx1">
                    <a:tint val="75000"/>
                  </a:schemeClr>
                </a:solidFill>
              </a:rPr>
              <a:t>24. November 2021</a:t>
            </a:r>
          </a:p>
        </p:txBody>
      </p:sp>
    </p:spTree>
    <p:extLst>
      <p:ext uri="{BB962C8B-B14F-4D97-AF65-F5344CB8AC3E}">
        <p14:creationId xmlns:p14="http://schemas.microsoft.com/office/powerpoint/2010/main" val="357819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p:txBody>
          <a:bodyPr/>
          <a:lstStyle/>
          <a:p>
            <a:r>
              <a:rPr lang="de-DE" dirty="0"/>
              <a:t>Gesundheitliche Ergebnisse (Outcomes)</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838201" y="1689450"/>
            <a:ext cx="7860956" cy="4415941"/>
          </a:xfrm>
        </p:spPr>
        <p:txBody>
          <a:bodyPr anchor="ctr">
            <a:no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de-DE" sz="20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t>…dass es auch für Betroffene schwer sein könne,                 „wenn Behandler/-innen wechseln                                            und immer ein anderer vor ihnen sitzt“.</a:t>
            </a:r>
          </a:p>
          <a:p>
            <a:pPr marL="0" marR="0" lvl="1" indent="0" algn="ctr" defTabSz="914400" rtl="0" eaLnBrk="1" fontAlgn="base" latinLnBrk="0" hangingPunct="1">
              <a:lnSpc>
                <a:spcPct val="100000"/>
              </a:lnSpc>
              <a:spcBef>
                <a:spcPct val="0"/>
              </a:spcBef>
              <a:spcAft>
                <a:spcPct val="0"/>
              </a:spcAft>
              <a:buClrTx/>
              <a:buSzTx/>
              <a:buFontTx/>
              <a:buNone/>
              <a:defRPr/>
            </a:pPr>
            <a:endParaRPr kumimoji="0" lang="de-DE" sz="20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de-DE" sz="20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t>„Patienten mit laufendem Pensionsbegehren haben teilweise     mit dem Arbeitsthema abgeschlossen und geistig resigniert.“ „Pension ist die Lösung.“</a:t>
            </a:r>
          </a:p>
          <a:p>
            <a:pPr marL="0" marR="0" lvl="1" indent="0" algn="ctr" defTabSz="914400" rtl="0" eaLnBrk="1" fontAlgn="base" latinLnBrk="0" hangingPunct="1">
              <a:lnSpc>
                <a:spcPct val="100000"/>
              </a:lnSpc>
              <a:spcBef>
                <a:spcPct val="0"/>
              </a:spcBef>
              <a:spcAft>
                <a:spcPct val="0"/>
              </a:spcAft>
              <a:buClrTx/>
              <a:buSzTx/>
              <a:buFontTx/>
              <a:buNone/>
              <a:defRPr/>
            </a:pPr>
            <a:endParaRPr kumimoji="0" lang="de-DE" sz="20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de-DE" sz="20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t>„Teilweise werden Medikamente aufgrund fehlenden Wissens  zu früh abgesetzt, bei Antidepressiva ist meist erst              nach ca. 6–8 Wochen eine Wirkung erkennbar.“</a:t>
            </a:r>
          </a:p>
          <a:p>
            <a:pPr marL="0" marR="0" lvl="1" indent="0" algn="ctr" defTabSz="914400" rtl="0" eaLnBrk="1" fontAlgn="base" latinLnBrk="0" hangingPunct="1">
              <a:lnSpc>
                <a:spcPct val="100000"/>
              </a:lnSpc>
              <a:spcBef>
                <a:spcPct val="0"/>
              </a:spcBef>
              <a:spcAft>
                <a:spcPct val="0"/>
              </a:spcAft>
              <a:buClrTx/>
              <a:buSzTx/>
              <a:buFontTx/>
              <a:buNone/>
              <a:defRPr/>
            </a:pPr>
            <a:endParaRPr kumimoji="0" lang="de-DE" sz="20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endParaRPr>
          </a:p>
          <a:p>
            <a:pPr marL="0" marR="0" lvl="1" indent="0" algn="ctr" defTabSz="914400" rtl="0" eaLnBrk="1" fontAlgn="base" latinLnBrk="0" hangingPunct="1">
              <a:lnSpc>
                <a:spcPct val="100000"/>
              </a:lnSpc>
              <a:spcBef>
                <a:spcPct val="0"/>
              </a:spcBef>
              <a:spcAft>
                <a:spcPct val="0"/>
              </a:spcAft>
              <a:buClrTx/>
              <a:buSzTx/>
              <a:buFontTx/>
              <a:buNone/>
              <a:defRPr/>
            </a:pPr>
            <a:r>
              <a:rPr kumimoji="0" lang="de-DE" sz="20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t>Professionelle Helfer/-innen sehen nur bestimmte     Ausschnitte, teilweise „verkaufen sich Betroffene </a:t>
            </a:r>
            <a:br>
              <a:rPr kumimoji="0" lang="de-DE" sz="20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br>
            <a:r>
              <a:rPr kumimoji="0" lang="de-DE" sz="20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t>sehr gut“. </a:t>
            </a:r>
          </a:p>
        </p:txBody>
      </p:sp>
      <p:sp>
        <p:nvSpPr>
          <p:cNvPr id="4" name="Foliennummernplatzhalter 4">
            <a:extLst>
              <a:ext uri="{FF2B5EF4-FFF2-40B4-BE49-F238E27FC236}">
                <a16:creationId xmlns:a16="http://schemas.microsoft.com/office/drawing/2014/main" id="{4EDBBA06-C3C3-4120-A1FD-56DD807651C8}"/>
              </a:ext>
            </a:extLst>
          </p:cNvPr>
          <p:cNvSpPr>
            <a:spLocks noGrp="1"/>
          </p:cNvSpPr>
          <p:nvPr>
            <p:ph type="sldNum" sz="quarter" idx="4"/>
          </p:nvPr>
        </p:nvSpPr>
        <p:spPr>
          <a:xfrm>
            <a:off x="9960304" y="6231489"/>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23</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5" name="Fußzeilenplatzhalter 1">
            <a:extLst>
              <a:ext uri="{FF2B5EF4-FFF2-40B4-BE49-F238E27FC236}">
                <a16:creationId xmlns:a16="http://schemas.microsoft.com/office/drawing/2014/main" id="{7DEA0845-53CB-4EF6-AAF6-9F705DC14168}"/>
              </a:ext>
            </a:extLst>
          </p:cNvPr>
          <p:cNvSpPr>
            <a:spLocks noGrp="1"/>
          </p:cNvSpPr>
          <p:nvPr>
            <p:ph type="ftr" sz="quarter" idx="3"/>
          </p:nvPr>
        </p:nvSpPr>
        <p:spPr>
          <a:xfrm>
            <a:off x="10668179" y="6231489"/>
            <a:ext cx="13680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362104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951470" y="365125"/>
            <a:ext cx="11023653" cy="1325563"/>
          </a:xfrm>
        </p:spPr>
        <p:txBody>
          <a:bodyPr/>
          <a:lstStyle/>
          <a:p>
            <a:r>
              <a:rPr lang="de-DE" dirty="0"/>
              <a:t>Gesundheitliche Ergebnisse (Outcomes)</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4388325" y="1984102"/>
            <a:ext cx="7126202" cy="3844620"/>
          </a:xfrm>
        </p:spPr>
        <p:txBody>
          <a:bodyPr anchor="ctr">
            <a:noAutofit/>
          </a:bodyPr>
          <a:lstStyle/>
          <a:p>
            <a:pPr marL="0" indent="0">
              <a:buNone/>
            </a:pPr>
            <a:r>
              <a:rPr lang="de-DE" b="1" dirty="0">
                <a:solidFill>
                  <a:schemeClr val="accent2"/>
                </a:solidFill>
              </a:rPr>
              <a:t>patientenseitig</a:t>
            </a:r>
          </a:p>
          <a:p>
            <a:pPr marL="0" indent="0">
              <a:buNone/>
            </a:pPr>
            <a:endParaRPr lang="de-DE" sz="1000" b="1" dirty="0">
              <a:solidFill>
                <a:schemeClr val="accent2"/>
              </a:solidFill>
            </a:endParaRPr>
          </a:p>
          <a:p>
            <a:pPr>
              <a:spcBef>
                <a:spcPts val="600"/>
              </a:spcBef>
              <a:buFont typeface="Arial" panose="020B0604020202020204" pitchFamily="34" charset="0"/>
              <a:buChar char="•"/>
            </a:pPr>
            <a:r>
              <a:rPr lang="de-AT" sz="1800" b="1" dirty="0"/>
              <a:t>inkonsistente und nicht koordinierte Patientenwege</a:t>
            </a:r>
          </a:p>
          <a:p>
            <a:pPr lvl="1">
              <a:spcBef>
                <a:spcPts val="600"/>
              </a:spcBef>
              <a:buFont typeface="Symbol" panose="05050102010706020507" pitchFamily="18" charset="2"/>
              <a:buChar char="-"/>
            </a:pPr>
            <a:r>
              <a:rPr lang="de-AT" dirty="0"/>
              <a:t>„</a:t>
            </a:r>
            <a:r>
              <a:rPr lang="de-AT" dirty="0" err="1"/>
              <a:t>doctor</a:t>
            </a:r>
            <a:r>
              <a:rPr lang="de-AT" dirty="0"/>
              <a:t> hopping“</a:t>
            </a:r>
          </a:p>
          <a:p>
            <a:pPr lvl="1">
              <a:spcBef>
                <a:spcPts val="600"/>
              </a:spcBef>
              <a:buFont typeface="Symbol" panose="05050102010706020507" pitchFamily="18" charset="2"/>
              <a:buChar char="-"/>
            </a:pPr>
            <a:r>
              <a:rPr lang="de-AT" dirty="0"/>
              <a:t>Selbstmedikation</a:t>
            </a:r>
          </a:p>
          <a:p>
            <a:pPr lvl="1">
              <a:spcBef>
                <a:spcPts val="600"/>
              </a:spcBef>
              <a:buFont typeface="Symbol" panose="05050102010706020507" pitchFamily="18" charset="2"/>
              <a:buChar char="-"/>
            </a:pPr>
            <a:r>
              <a:rPr lang="de-AT" dirty="0"/>
              <a:t>Behandlung vermeiden</a:t>
            </a:r>
          </a:p>
          <a:p>
            <a:pPr lvl="1">
              <a:spcBef>
                <a:spcPts val="600"/>
              </a:spcBef>
              <a:buFont typeface="Symbol" panose="05050102010706020507" pitchFamily="18" charset="2"/>
              <a:buChar char="-"/>
            </a:pPr>
            <a:r>
              <a:rPr lang="de-AT" dirty="0"/>
              <a:t>Reduktion an Vertrauen</a:t>
            </a:r>
          </a:p>
          <a:p>
            <a:pPr lvl="1">
              <a:spcBef>
                <a:spcPts val="600"/>
              </a:spcBef>
              <a:buFont typeface="Symbol" panose="05050102010706020507" pitchFamily="18" charset="2"/>
              <a:buChar char="-"/>
            </a:pPr>
            <a:r>
              <a:rPr lang="de-AT" dirty="0"/>
              <a:t>Ineffizienzen</a:t>
            </a:r>
          </a:p>
          <a:p>
            <a:pPr lvl="1">
              <a:spcBef>
                <a:spcPts val="600"/>
              </a:spcBef>
              <a:buFont typeface="Symbol" panose="05050102010706020507" pitchFamily="18" charset="2"/>
              <a:buChar char="-"/>
            </a:pPr>
            <a:endParaRPr lang="de-DE" sz="1000" b="1" i="1" dirty="0"/>
          </a:p>
          <a:p>
            <a:pPr>
              <a:spcBef>
                <a:spcPts val="600"/>
              </a:spcBef>
              <a:buFont typeface="Arial" panose="020B0604020202020204" pitchFamily="34" charset="0"/>
              <a:buChar char="•"/>
            </a:pPr>
            <a:r>
              <a:rPr lang="de-DE" b="1" dirty="0"/>
              <a:t>Mangel an Kontinuität</a:t>
            </a:r>
          </a:p>
          <a:p>
            <a:pPr lvl="1">
              <a:buFont typeface="Symbol" panose="05050102010706020507" pitchFamily="18" charset="2"/>
              <a:buChar char="-"/>
            </a:pPr>
            <a:r>
              <a:rPr lang="de-DE" dirty="0"/>
              <a:t>Transition</a:t>
            </a:r>
          </a:p>
          <a:p>
            <a:pPr lvl="1">
              <a:buFont typeface="Symbol" panose="05050102010706020507" pitchFamily="18" charset="2"/>
              <a:buChar char="-"/>
            </a:pPr>
            <a:r>
              <a:rPr lang="de-DE" dirty="0"/>
              <a:t>Adhärenz leidet</a:t>
            </a:r>
          </a:p>
        </p:txBody>
      </p:sp>
      <p:sp>
        <p:nvSpPr>
          <p:cNvPr id="6" name="Foliennummernplatzhalter 4">
            <a:extLst>
              <a:ext uri="{FF2B5EF4-FFF2-40B4-BE49-F238E27FC236}">
                <a16:creationId xmlns:a16="http://schemas.microsoft.com/office/drawing/2014/main" id="{17C6820B-5CE2-44F2-A2F5-6D2C148B5B1B}"/>
              </a:ext>
            </a:extLst>
          </p:cNvPr>
          <p:cNvSpPr>
            <a:spLocks noGrp="1"/>
          </p:cNvSpPr>
          <p:nvPr>
            <p:ph type="sldNum" sz="quarter" idx="4"/>
          </p:nvPr>
        </p:nvSpPr>
        <p:spPr>
          <a:xfrm>
            <a:off x="839789" y="6356350"/>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24</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7" name="Fußzeilenplatzhalter 1">
            <a:extLst>
              <a:ext uri="{FF2B5EF4-FFF2-40B4-BE49-F238E27FC236}">
                <a16:creationId xmlns:a16="http://schemas.microsoft.com/office/drawing/2014/main" id="{11D1F162-1C20-434E-9031-03662D4582F5}"/>
              </a:ext>
            </a:extLst>
          </p:cNvPr>
          <p:cNvSpPr>
            <a:spLocks noGrp="1"/>
          </p:cNvSpPr>
          <p:nvPr>
            <p:ph type="ftr" sz="quarter" idx="3"/>
          </p:nvPr>
        </p:nvSpPr>
        <p:spPr>
          <a:xfrm>
            <a:off x="1154905" y="6356350"/>
            <a:ext cx="64668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260366884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4388325" y="681037"/>
            <a:ext cx="7803675" cy="1325563"/>
          </a:xfrm>
        </p:spPr>
        <p:txBody>
          <a:bodyPr/>
          <a:lstStyle/>
          <a:p>
            <a:pPr algn="ctr"/>
            <a:r>
              <a:rPr lang="de-DE" dirty="0"/>
              <a:t>Gesundheitliche Ergebnisse (Outcomes)</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4040659" y="1825624"/>
            <a:ext cx="7673546" cy="4530725"/>
          </a:xfrm>
        </p:spPr>
        <p:txBody>
          <a:bodyPr anchor="ctr">
            <a:normAutofit fontScale="92500" lnSpcReduction="10000"/>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endParaRPr kumimoji="0" lang="de-DE"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ctr" defTabSz="914400" rtl="0" eaLnBrk="1" fontAlgn="base" latinLnBrk="0" hangingPunct="1">
              <a:lnSpc>
                <a:spcPct val="100000"/>
              </a:lnSpc>
              <a:spcBef>
                <a:spcPct val="0"/>
              </a:spcBef>
              <a:spcAft>
                <a:spcPct val="0"/>
              </a:spcAft>
              <a:buClrTx/>
              <a:buSzTx/>
              <a:buFontTx/>
              <a:buNone/>
              <a:tabLst/>
              <a:defRPr/>
            </a:pPr>
            <a:r>
              <a:rPr kumimoji="0" lang="de-DE" sz="2200" b="0" i="1" u="none" strike="noStrike" kern="1200" cap="none" spc="0" normalizeH="0" baseline="0" noProof="0" dirty="0">
                <a:ln>
                  <a:noFill/>
                </a:ln>
                <a:effectLst/>
                <a:uLnTx/>
                <a:uFillTx/>
                <a:latin typeface="Lucida Sans Unicode" panose="020B0602030504020204" pitchFamily="34" charset="0"/>
                <a:cs typeface="Lucida Sans Unicode" panose="020B0602030504020204" pitchFamily="34" charset="0"/>
              </a:rPr>
              <a:t>„</a:t>
            </a:r>
            <a:r>
              <a:rPr kumimoji="0" lang="de-DE" sz="22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t>Es gibt kein einheitliches Konzept für den Wechsel vom chronisch kranken Jugendlichen in die Erwachsenenmedizin wie in anderen Ländern </a:t>
            </a:r>
          </a:p>
          <a:p>
            <a:pPr marL="0" marR="0" lvl="1" indent="0" algn="ctr" defTabSz="914400" rtl="0" eaLnBrk="1" fontAlgn="base" latinLnBrk="0" hangingPunct="1">
              <a:lnSpc>
                <a:spcPct val="100000"/>
              </a:lnSpc>
              <a:spcBef>
                <a:spcPct val="0"/>
              </a:spcBef>
              <a:spcAft>
                <a:spcPct val="0"/>
              </a:spcAft>
              <a:buClrTx/>
              <a:buSzTx/>
              <a:buFontTx/>
              <a:buNone/>
              <a:tabLst/>
              <a:defRPr/>
            </a:pPr>
            <a:r>
              <a:rPr kumimoji="0" lang="de-DE" sz="22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t>und die Qualität der Weiterversorgung hängt rein davon ab, ob der betreuende Kinderarzt einen spezialisierten Kollegen kennt oder engagiert ist, einen zu finden.“</a:t>
            </a:r>
          </a:p>
          <a:p>
            <a:pPr marL="0" marR="0" lvl="1" indent="0" algn="ctr" defTabSz="914400" rtl="0" eaLnBrk="1" fontAlgn="base" latinLnBrk="0" hangingPunct="1">
              <a:lnSpc>
                <a:spcPct val="100000"/>
              </a:lnSpc>
              <a:spcBef>
                <a:spcPct val="0"/>
              </a:spcBef>
              <a:spcAft>
                <a:spcPct val="0"/>
              </a:spcAft>
              <a:buClrTx/>
              <a:buSzTx/>
              <a:buFontTx/>
              <a:buNone/>
              <a:tabLst/>
              <a:defRPr/>
            </a:pPr>
            <a:endParaRPr kumimoji="0" lang="de-DE" sz="22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endParaRPr>
          </a:p>
          <a:p>
            <a:pPr marL="0" marR="0" lvl="1" indent="0" algn="ctr" defTabSz="914400" rtl="0" eaLnBrk="1" fontAlgn="base" latinLnBrk="0" hangingPunct="1">
              <a:lnSpc>
                <a:spcPct val="100000"/>
              </a:lnSpc>
              <a:spcBef>
                <a:spcPts val="1200"/>
              </a:spcBef>
              <a:spcAft>
                <a:spcPct val="0"/>
              </a:spcAft>
              <a:buClrTx/>
              <a:buSzTx/>
              <a:buFontTx/>
              <a:buNone/>
              <a:tabLst/>
              <a:defRPr/>
            </a:pPr>
            <a:r>
              <a:rPr kumimoji="0" lang="de-DE" sz="22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t>„Praktische Ärzte, die den Patienten kennen (Diagnose, Veränderungen sehen) werden vom Spital gar nicht einbezogen (z. B. bei Aufnahme).“ </a:t>
            </a:r>
          </a:p>
          <a:p>
            <a:pPr marL="0" marR="0" lvl="1" indent="0" algn="ctr" defTabSz="914400" rtl="0" eaLnBrk="1" fontAlgn="base" latinLnBrk="0" hangingPunct="1">
              <a:lnSpc>
                <a:spcPct val="100000"/>
              </a:lnSpc>
              <a:spcBef>
                <a:spcPct val="0"/>
              </a:spcBef>
              <a:spcAft>
                <a:spcPct val="0"/>
              </a:spcAft>
              <a:buClrTx/>
              <a:buSzTx/>
              <a:buFontTx/>
              <a:buNone/>
              <a:tabLst/>
              <a:defRPr/>
            </a:pPr>
            <a:endParaRPr kumimoji="0" lang="de-DE" sz="22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endParaRPr>
          </a:p>
          <a:p>
            <a:pPr marL="0" marR="0" lvl="1" indent="0" algn="ctr" defTabSz="914400" rtl="0" eaLnBrk="1" fontAlgn="base" latinLnBrk="0" hangingPunct="1">
              <a:lnSpc>
                <a:spcPct val="100000"/>
              </a:lnSpc>
              <a:spcBef>
                <a:spcPts val="1200"/>
              </a:spcBef>
              <a:spcAft>
                <a:spcPct val="0"/>
              </a:spcAft>
              <a:buClrTx/>
              <a:buSzTx/>
              <a:buFontTx/>
              <a:buNone/>
              <a:tabLst/>
              <a:defRPr/>
            </a:pPr>
            <a:r>
              <a:rPr kumimoji="0" lang="de-DE" sz="2200" b="0" i="1" u="none" strike="noStrike" kern="1200" cap="none" spc="0" normalizeH="0" baseline="0" noProof="0" dirty="0">
                <a:ln>
                  <a:noFill/>
                </a:ln>
                <a:effectLst/>
                <a:uLnTx/>
                <a:uFillTx/>
                <a:latin typeface="Lucida Sans" panose="020B0602030504020204" pitchFamily="34" charset="0"/>
                <a:cs typeface="Lucida Sans Unicode" panose="020B0602030504020204" pitchFamily="34" charset="0"/>
              </a:rPr>
              <a:t>„Teilweise werden Medikamente aufgrund fehlenden Wissens zu früh abgesetzt, bei Antidepressiva ist meist erst nach      ca. 6–8 Wochen eine Wirkung erkennbar.“</a:t>
            </a:r>
          </a:p>
        </p:txBody>
      </p:sp>
      <p:sp>
        <p:nvSpPr>
          <p:cNvPr id="4" name="Foliennummernplatzhalter 4">
            <a:extLst>
              <a:ext uri="{FF2B5EF4-FFF2-40B4-BE49-F238E27FC236}">
                <a16:creationId xmlns:a16="http://schemas.microsoft.com/office/drawing/2014/main" id="{F002B434-731C-46EE-B48C-A4A0ED8AEBFF}"/>
              </a:ext>
            </a:extLst>
          </p:cNvPr>
          <p:cNvSpPr>
            <a:spLocks noGrp="1"/>
          </p:cNvSpPr>
          <p:nvPr>
            <p:ph type="sldNum" sz="quarter" idx="4"/>
          </p:nvPr>
        </p:nvSpPr>
        <p:spPr>
          <a:xfrm>
            <a:off x="839789" y="6356350"/>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25</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5" name="Fußzeilenplatzhalter 1">
            <a:extLst>
              <a:ext uri="{FF2B5EF4-FFF2-40B4-BE49-F238E27FC236}">
                <a16:creationId xmlns:a16="http://schemas.microsoft.com/office/drawing/2014/main" id="{B3EA7DCC-CBB2-42A9-987D-7E69CAD491D5}"/>
              </a:ext>
            </a:extLst>
          </p:cNvPr>
          <p:cNvSpPr>
            <a:spLocks noGrp="1"/>
          </p:cNvSpPr>
          <p:nvPr>
            <p:ph type="ftr" sz="quarter" idx="3"/>
          </p:nvPr>
        </p:nvSpPr>
        <p:spPr>
          <a:xfrm>
            <a:off x="1547664" y="6356350"/>
            <a:ext cx="64668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180316158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839788" y="320675"/>
            <a:ext cx="7131194" cy="1325563"/>
          </a:xfrm>
        </p:spPr>
        <p:txBody>
          <a:bodyPr/>
          <a:lstStyle/>
          <a:p>
            <a:r>
              <a:rPr lang="de-DE" dirty="0"/>
              <a:t>Gesundheitliche Ergebnisse (Outcomes)</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839788" y="1825625"/>
            <a:ext cx="7803880" cy="3339228"/>
          </a:xfrm>
        </p:spPr>
        <p:txBody>
          <a:bodyPr anchor="ctr">
            <a:normAutofit/>
          </a:bodyPr>
          <a:lstStyle/>
          <a:p>
            <a:pPr marL="0" marR="0" lvl="0" indent="0" algn="l"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r>
              <a:rPr kumimoji="0" lang="de-DE" b="1" i="0" u="none" strike="noStrike" kern="1200" cap="none" spc="0" normalizeH="0" baseline="0" noProof="0" dirty="0">
                <a:ln>
                  <a:noFill/>
                </a:ln>
                <a:solidFill>
                  <a:srgbClr val="4FA9CB"/>
                </a:solidFill>
                <a:effectLst/>
                <a:uLnTx/>
                <a:uFillTx/>
                <a:latin typeface="Lucida Sans" panose="020B0602030504020204" pitchFamily="34" charset="0"/>
                <a:cs typeface="Lucida Sans Unicode" pitchFamily="34" charset="0"/>
              </a:rPr>
              <a:t>anbieterseitig</a:t>
            </a:r>
          </a:p>
          <a:p>
            <a:pPr marL="0" marR="0" lvl="0" indent="0" algn="l" defTabSz="914400" rtl="0" eaLnBrk="1" fontAlgn="base" latinLnBrk="0" hangingPunct="1">
              <a:lnSpc>
                <a:spcPct val="100000"/>
              </a:lnSpc>
              <a:spcBef>
                <a:spcPct val="20000"/>
              </a:spcBef>
              <a:spcAft>
                <a:spcPct val="0"/>
              </a:spcAft>
              <a:buClrTx/>
              <a:buSzTx/>
              <a:buFont typeface="Lucida Sans Unicode" panose="020B0602030504020204" pitchFamily="34" charset="0"/>
              <a:buNone/>
              <a:tabLst/>
              <a:defRPr/>
            </a:pPr>
            <a:endParaRPr kumimoji="0" lang="de-DE" sz="1000" b="1" i="0" u="none" strike="noStrike" kern="1200" cap="none" spc="0" normalizeH="0" baseline="0" noProof="0" dirty="0">
              <a:ln>
                <a:noFill/>
              </a:ln>
              <a:solidFill>
                <a:srgbClr val="4FA9CB"/>
              </a:solidFill>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AT" b="1" u="none" strike="noStrike" kern="1200" cap="none" spc="0" normalizeH="0" baseline="0" noProof="0" dirty="0">
                <a:ln>
                  <a:noFill/>
                </a:ln>
                <a:effectLst/>
                <a:uLnTx/>
                <a:uFillTx/>
                <a:latin typeface="Lucida Sans" panose="020B0602030504020204" pitchFamily="34" charset="0"/>
                <a:cs typeface="Lucida Sans Unicode" pitchFamily="34" charset="0"/>
              </a:rPr>
              <a:t>mangelnde Berücksichtigung/Einhaltung von Behandlungsleitlinien</a:t>
            </a:r>
          </a:p>
          <a:p>
            <a:pPr lvl="1">
              <a:spcBef>
                <a:spcPts val="600"/>
              </a:spcBef>
              <a:buFont typeface="Symbol" panose="05050102010706020507" pitchFamily="18" charset="2"/>
              <a:buChar char="-"/>
            </a:pPr>
            <a:r>
              <a:rPr lang="de-AT" dirty="0"/>
              <a:t>inkorrekte Empfehlungen, Behandlung</a:t>
            </a:r>
          </a:p>
          <a:p>
            <a:pPr lvl="1">
              <a:spcBef>
                <a:spcPts val="600"/>
              </a:spcBef>
              <a:buFont typeface="Symbol" panose="05050102010706020507" pitchFamily="18" charset="2"/>
              <a:buChar char="-"/>
            </a:pPr>
            <a:r>
              <a:rPr lang="de-AT" dirty="0"/>
              <a:t>Manifestation von Erkrankung (Chronifizierung)</a:t>
            </a:r>
          </a:p>
          <a:p>
            <a:pPr lvl="1">
              <a:spcBef>
                <a:spcPts val="600"/>
              </a:spcBef>
              <a:buFont typeface="Symbol" panose="05050102010706020507" pitchFamily="18" charset="2"/>
              <a:buChar char="-"/>
            </a:pPr>
            <a:endParaRPr lang="de-DE" sz="1050" b="1" i="1" dirty="0"/>
          </a:p>
          <a:p>
            <a:pPr marL="0" marR="0" lvl="0" indent="0" algn="l" defTabSz="914400" rtl="0" eaLnBrk="1" fontAlgn="base" latinLnBrk="0" hangingPunct="1">
              <a:lnSpc>
                <a:spcPct val="100000"/>
              </a:lnSpc>
              <a:spcBef>
                <a:spcPct val="20000"/>
              </a:spcBef>
              <a:spcAft>
                <a:spcPct val="0"/>
              </a:spcAft>
              <a:buClrTx/>
              <a:buSzTx/>
              <a:buNone/>
              <a:tabLst/>
              <a:defRPr/>
            </a:pPr>
            <a:endParaRPr kumimoji="0" lang="de-AT" b="1" u="none" strike="noStrike" kern="1200" cap="none" spc="0" normalizeH="0" baseline="0" noProof="0" dirty="0">
              <a:ln>
                <a:noFill/>
              </a:ln>
              <a:effectLst/>
              <a:uLnTx/>
              <a:uFillTx/>
              <a:latin typeface="Lucida Sans" panose="020B0602030504020204" pitchFamily="34" charset="0"/>
              <a:cs typeface="Lucida Sans Unicode" pitchFamily="34" charset="0"/>
            </a:endParaRPr>
          </a:p>
        </p:txBody>
      </p:sp>
      <p:sp>
        <p:nvSpPr>
          <p:cNvPr id="4" name="Foliennummernplatzhalter 4">
            <a:extLst>
              <a:ext uri="{FF2B5EF4-FFF2-40B4-BE49-F238E27FC236}">
                <a16:creationId xmlns:a16="http://schemas.microsoft.com/office/drawing/2014/main" id="{09553861-F613-4DB7-92FA-1809AAD76851}"/>
              </a:ext>
            </a:extLst>
          </p:cNvPr>
          <p:cNvSpPr>
            <a:spLocks noGrp="1"/>
          </p:cNvSpPr>
          <p:nvPr>
            <p:ph type="sldNum" sz="quarter" idx="4"/>
          </p:nvPr>
        </p:nvSpPr>
        <p:spPr>
          <a:xfrm>
            <a:off x="839789" y="6356350"/>
            <a:ext cx="583898" cy="365125"/>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CDD6A526-6E93-4D44-80E5-3CEE2153CC52}" type="slidenum">
              <a:rPr kumimoji="0" lang="de-DE" sz="1000" b="0" i="0" u="none" strike="noStrike" kern="1200" cap="none" spc="0" normalizeH="0" baseline="0" noProof="0" smtClean="0">
                <a:ln>
                  <a:noFill/>
                </a:ln>
                <a:solidFill>
                  <a:srgbClr val="000000">
                    <a:tint val="75000"/>
                  </a:srgbClr>
                </a:solidFill>
                <a:effectLst/>
                <a:uLnTx/>
                <a:uFillTx/>
                <a:latin typeface="Lucida Sans" panose="020B0602030504020204" pitchFamily="34" charset="77"/>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26</a:t>
            </a:fld>
            <a:endParaRPr kumimoji="0" lang="de-DE" sz="1000" b="0" i="0" u="none" strike="noStrike" kern="1200" cap="none" spc="0" normalizeH="0" baseline="0" noProof="0" dirty="0">
              <a:ln>
                <a:noFill/>
              </a:ln>
              <a:solidFill>
                <a:srgbClr val="000000">
                  <a:tint val="75000"/>
                </a:srgbClr>
              </a:solidFill>
              <a:effectLst/>
              <a:uLnTx/>
              <a:uFillTx/>
              <a:latin typeface="Lucida Sans" panose="020B0602030504020204" pitchFamily="34" charset="77"/>
              <a:ea typeface="+mn-ea"/>
              <a:cs typeface="+mn-cs"/>
            </a:endParaRPr>
          </a:p>
        </p:txBody>
      </p:sp>
      <p:sp>
        <p:nvSpPr>
          <p:cNvPr id="5" name="Fußzeilenplatzhalter 1">
            <a:extLst>
              <a:ext uri="{FF2B5EF4-FFF2-40B4-BE49-F238E27FC236}">
                <a16:creationId xmlns:a16="http://schemas.microsoft.com/office/drawing/2014/main" id="{10CF64E9-77FD-4CA7-8307-21AF8FE14794}"/>
              </a:ext>
            </a:extLst>
          </p:cNvPr>
          <p:cNvSpPr>
            <a:spLocks noGrp="1"/>
          </p:cNvSpPr>
          <p:nvPr>
            <p:ph type="ftr" sz="quarter" idx="3"/>
          </p:nvPr>
        </p:nvSpPr>
        <p:spPr>
          <a:xfrm>
            <a:off x="1547664" y="6356350"/>
            <a:ext cx="64668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24. November 2021</a:t>
            </a:r>
          </a:p>
        </p:txBody>
      </p:sp>
    </p:spTree>
    <p:extLst>
      <p:ext uri="{BB962C8B-B14F-4D97-AF65-F5344CB8AC3E}">
        <p14:creationId xmlns:p14="http://schemas.microsoft.com/office/powerpoint/2010/main" val="2808867710"/>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8B460-28AC-B847-B62C-08EEF043AC97}"/>
              </a:ext>
            </a:extLst>
          </p:cNvPr>
          <p:cNvSpPr>
            <a:spLocks noGrp="1"/>
          </p:cNvSpPr>
          <p:nvPr>
            <p:ph type="title"/>
          </p:nvPr>
        </p:nvSpPr>
        <p:spPr/>
        <p:txBody>
          <a:bodyPr/>
          <a:lstStyle/>
          <a:p>
            <a:r>
              <a:rPr lang="de-DE" dirty="0"/>
              <a:t>Teil II</a:t>
            </a:r>
          </a:p>
        </p:txBody>
      </p:sp>
      <p:sp>
        <p:nvSpPr>
          <p:cNvPr id="3" name="Textplatzhalter 2">
            <a:extLst>
              <a:ext uri="{FF2B5EF4-FFF2-40B4-BE49-F238E27FC236}">
                <a16:creationId xmlns:a16="http://schemas.microsoft.com/office/drawing/2014/main" id="{40AF3B54-F46F-1B43-B1EC-A108C2DC360E}"/>
              </a:ext>
            </a:extLst>
          </p:cNvPr>
          <p:cNvSpPr>
            <a:spLocks noGrp="1"/>
          </p:cNvSpPr>
          <p:nvPr>
            <p:ph type="body" idx="1"/>
          </p:nvPr>
        </p:nvSpPr>
        <p:spPr/>
        <p:txBody>
          <a:bodyPr>
            <a:normAutofit/>
          </a:bodyPr>
          <a:lstStyle/>
          <a:p>
            <a:r>
              <a:rPr lang="de-DE" sz="4000" dirty="0"/>
              <a:t>MASSNAHMENEMPFEHLUNGEN</a:t>
            </a:r>
          </a:p>
        </p:txBody>
      </p:sp>
      <p:sp>
        <p:nvSpPr>
          <p:cNvPr id="9" name="Foliennummernplatzhalter 3">
            <a:extLst>
              <a:ext uri="{FF2B5EF4-FFF2-40B4-BE49-F238E27FC236}">
                <a16:creationId xmlns:a16="http://schemas.microsoft.com/office/drawing/2014/main" id="{B0A9E0D6-1AE6-441B-8E8C-4752E48D5AB1}"/>
              </a:ext>
            </a:extLst>
          </p:cNvPr>
          <p:cNvSpPr txBox="1">
            <a:spLocks/>
          </p:cNvSpPr>
          <p:nvPr/>
        </p:nvSpPr>
        <p:spPr>
          <a:xfrm>
            <a:off x="839789" y="6356350"/>
            <a:ext cx="583898"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D6A526-6E93-4D44-80E5-3CEE2153CC52}" type="slidenum">
              <a:rPr lang="de-DE" sz="1200" smtClean="0">
                <a:solidFill>
                  <a:schemeClr val="tx1">
                    <a:tint val="75000"/>
                  </a:schemeClr>
                </a:solidFill>
              </a:rPr>
              <a:pPr/>
              <a:t>27</a:t>
            </a:fld>
            <a:endParaRPr lang="de-DE" sz="1200" dirty="0">
              <a:solidFill>
                <a:schemeClr val="tx1">
                  <a:tint val="75000"/>
                </a:schemeClr>
              </a:solidFill>
            </a:endParaRPr>
          </a:p>
        </p:txBody>
      </p:sp>
      <p:sp>
        <p:nvSpPr>
          <p:cNvPr id="10" name="Fußzeilenplatzhalter 4">
            <a:extLst>
              <a:ext uri="{FF2B5EF4-FFF2-40B4-BE49-F238E27FC236}">
                <a16:creationId xmlns:a16="http://schemas.microsoft.com/office/drawing/2014/main" id="{A41E0279-6FEF-45D4-982C-6528FA6D3EE7}"/>
              </a:ext>
            </a:extLst>
          </p:cNvPr>
          <p:cNvSpPr txBox="1">
            <a:spLocks/>
          </p:cNvSpPr>
          <p:nvPr/>
        </p:nvSpPr>
        <p:spPr>
          <a:xfrm>
            <a:off x="1547664" y="6356350"/>
            <a:ext cx="646684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24. November 2021</a:t>
            </a:r>
          </a:p>
        </p:txBody>
      </p:sp>
    </p:spTree>
    <p:extLst>
      <p:ext uri="{BB962C8B-B14F-4D97-AF65-F5344CB8AC3E}">
        <p14:creationId xmlns:p14="http://schemas.microsoft.com/office/powerpoint/2010/main" val="310513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p:txBody>
          <a:bodyPr/>
          <a:lstStyle/>
          <a:p>
            <a:r>
              <a:rPr lang="de-DE" dirty="0"/>
              <a:t>4 Handlungsfelder</a:t>
            </a:r>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a:xfrm>
            <a:off x="838200" y="2079812"/>
            <a:ext cx="10263996" cy="4097150"/>
          </a:xfrm>
        </p:spPr>
        <p:txBody>
          <a:bodyPr/>
          <a:lstStyle/>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Diagnostik, Behandlung, Kontinuität und Steuerung der Versorgung</a:t>
            </a: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Gesundheitliche und soziale Chancengerechtigkeit</a:t>
            </a: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Biopsychosoziale Sicht auf Gesundheit</a:t>
            </a: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Prävention und Gesundheitsförderung</a:t>
            </a:r>
          </a:p>
          <a:p>
            <a:pPr marL="457200" marR="0" lvl="1" indent="0" algn="ctr" defTabSz="914400" rtl="0" eaLnBrk="1" fontAlgn="base" latinLnBrk="0" hangingPunct="1">
              <a:lnSpc>
                <a:spcPct val="100000"/>
              </a:lnSpc>
              <a:spcBef>
                <a:spcPct val="0"/>
              </a:spcBef>
              <a:spcAft>
                <a:spcPct val="0"/>
              </a:spcAft>
              <a:buClrTx/>
              <a:buSzTx/>
              <a:buFontTx/>
              <a:buNone/>
              <a:tabLst/>
              <a:defRPr/>
            </a:pPr>
            <a:endParaRPr kumimoji="0" lang="de-DE"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28</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274642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p:txBody>
          <a:bodyPr/>
          <a:lstStyle/>
          <a:p>
            <a:r>
              <a:rPr lang="de-DE" dirty="0"/>
              <a:t>1. Diagnostik, Behandlung, Kontinuität                  und Steuerung der Versorgung</a:t>
            </a:r>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p:txBody>
          <a:bodyPr>
            <a:normAutofit/>
          </a:bodyPr>
          <a:lstStyle/>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Sensibilisierung für chronische Erkrankungen erhöhen (insbes. in der Primärversorgung) u.a. mit dem Ziel einer möglichst frühzeitigen Diagnostik und Behandlung sowie Vermeidung einer Chronifizierung</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Transparenz über bestehende Angebote schaffen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mehr Klarheit über Zuständigkeiten und Behandlungspfade herstellen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seitens </a:t>
            </a:r>
            <a:r>
              <a:rPr kumimoji="0" lang="de-AT" sz="2000" b="0" i="0" u="none" strike="noStrike" kern="1200" cap="none" spc="0" normalizeH="0" baseline="0" noProof="0" dirty="0" err="1">
                <a:ln>
                  <a:noFill/>
                </a:ln>
                <a:effectLst/>
                <a:uLnTx/>
                <a:uFillTx/>
                <a:latin typeface="Lucida Sans" panose="020B0602030504020204" pitchFamily="34" charset="0"/>
                <a:cs typeface="Lucida Sans Unicode" pitchFamily="34" charset="0"/>
              </a:rPr>
              <a:t>Anbieter:innen</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 Verwendung existierender Leitlinien sicherstellen </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unterstützende „Lotsenfunktion“ etablieren</a:t>
            </a: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29</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389664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a:xfrm>
            <a:off x="838200" y="365125"/>
            <a:ext cx="10515600" cy="1130043"/>
          </a:xfrm>
        </p:spPr>
        <p:txBody>
          <a:bodyPr/>
          <a:lstStyle/>
          <a:p>
            <a:r>
              <a:rPr lang="de-DE" dirty="0"/>
              <a:t>Hintergrund und Rahmen</a:t>
            </a:r>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838200" y="1495168"/>
            <a:ext cx="10515600" cy="4681795"/>
          </a:xfrm>
        </p:spPr>
        <p:txBody>
          <a:bodyPr>
            <a:normAutofit lnSpcReduction="10000"/>
          </a:bodyPr>
          <a:lstStyle/>
          <a:p>
            <a:pPr marL="0" indent="0">
              <a:buNone/>
            </a:pPr>
            <a:r>
              <a:rPr lang="de-DE" sz="2000" b="1" dirty="0">
                <a:latin typeface="Lucida Sans" panose="020B0602030504020204" pitchFamily="34" charset="0"/>
                <a:cs typeface="Lucida Sans Unicode" panose="020B0602030504020204" pitchFamily="34" charset="0"/>
              </a:rPr>
              <a:t>Projekt der Zielsteuerung-Gesundheit </a:t>
            </a:r>
            <a:r>
              <a:rPr lang="de-DE" sz="2000" dirty="0">
                <a:latin typeface="Lucida Sans" panose="020B0602030504020204" pitchFamily="34" charset="0"/>
                <a:cs typeface="Lucida Sans Unicode" panose="020B0602030504020204" pitchFamily="34" charset="0"/>
              </a:rPr>
              <a:t>„Analyse von Zugangsbarrieren                  im Gesundheitssystem und Ableitung von Maßnahmen zur Förderung des Zugangs    zur Sachleistungsversorgung“</a:t>
            </a:r>
          </a:p>
          <a:p>
            <a:pPr marL="0" indent="0">
              <a:buNone/>
            </a:pPr>
            <a:endParaRPr lang="de-DE" sz="1000" dirty="0">
              <a:latin typeface="Lucida Sans" panose="020B0602030504020204" pitchFamily="34" charset="0"/>
              <a:cs typeface="Lucida Sans Unicode" panose="020B0602030504020204" pitchFamily="34" charset="0"/>
            </a:endParaRPr>
          </a:p>
          <a:p>
            <a:r>
              <a:rPr lang="de-DE" b="1" dirty="0"/>
              <a:t>Arbeiten</a:t>
            </a:r>
          </a:p>
          <a:p>
            <a:pPr lvl="1"/>
            <a:r>
              <a:rPr lang="de-DE" dirty="0"/>
              <a:t>Literaturanalyse</a:t>
            </a:r>
          </a:p>
          <a:p>
            <a:pPr lvl="1"/>
            <a:r>
              <a:rPr lang="de-DE" dirty="0"/>
              <a:t>Fallbeispiele</a:t>
            </a:r>
          </a:p>
          <a:p>
            <a:pPr lvl="1"/>
            <a:r>
              <a:rPr lang="de-DE" dirty="0"/>
              <a:t>Ableitung von Maßnahmenempfehlungen</a:t>
            </a:r>
          </a:p>
          <a:p>
            <a:pPr marL="268200" lvl="1" indent="0">
              <a:buNone/>
            </a:pPr>
            <a:endParaRPr lang="de-DE" sz="1000" dirty="0"/>
          </a:p>
          <a:p>
            <a:r>
              <a:rPr lang="de-DE" b="1" dirty="0"/>
              <a:t>3 Fallbeispiele</a:t>
            </a:r>
          </a:p>
          <a:p>
            <a:pPr lvl="1"/>
            <a:r>
              <a:rPr lang="de-DE" dirty="0"/>
              <a:t>„Chronische Erkrankungen bei Kindern mit Asthma“</a:t>
            </a:r>
          </a:p>
          <a:p>
            <a:pPr lvl="1"/>
            <a:r>
              <a:rPr lang="de-DE" dirty="0"/>
              <a:t>„Chronischer Rückenschmerz bei Erwachsenen“</a:t>
            </a:r>
          </a:p>
          <a:p>
            <a:pPr lvl="1"/>
            <a:r>
              <a:rPr lang="de-DE" dirty="0"/>
              <a:t>„Psychische Erkrankungen bei älteren Personen (exkl. Demenz)“ </a:t>
            </a:r>
          </a:p>
        </p:txBody>
      </p:sp>
      <p:sp>
        <p:nvSpPr>
          <p:cNvPr id="5" name="Foliennummernplatzhalter 4">
            <a:extLst>
              <a:ext uri="{FF2B5EF4-FFF2-40B4-BE49-F238E27FC236}">
                <a16:creationId xmlns:a16="http://schemas.microsoft.com/office/drawing/2014/main" id="{B9A20AAA-0265-B44B-8366-C4AAE61B7D2F}"/>
              </a:ext>
            </a:extLst>
          </p:cNvPr>
          <p:cNvSpPr>
            <a:spLocks noGrp="1"/>
          </p:cNvSpPr>
          <p:nvPr>
            <p:ph type="sldNum" sz="quarter" idx="4"/>
          </p:nvPr>
        </p:nvSpPr>
        <p:spPr>
          <a:xfrm>
            <a:off x="839789" y="6356350"/>
            <a:ext cx="583898" cy="365125"/>
          </a:xfrm>
        </p:spPr>
        <p:txBody>
          <a:bodyPr/>
          <a:lstStyle/>
          <a:p>
            <a:fld id="{CDD6A526-6E93-4D44-80E5-3CEE2153CC52}" type="slidenum">
              <a:rPr lang="de-DE" smtClean="0"/>
              <a:pPr/>
              <a:t>3</a:t>
            </a:fld>
            <a:endParaRPr lang="de-DE"/>
          </a:p>
        </p:txBody>
      </p:sp>
      <p:sp>
        <p:nvSpPr>
          <p:cNvPr id="2" name="Fußzeilenplatzhalter 1">
            <a:extLst>
              <a:ext uri="{FF2B5EF4-FFF2-40B4-BE49-F238E27FC236}">
                <a16:creationId xmlns:a16="http://schemas.microsoft.com/office/drawing/2014/main" id="{B82BD73C-3964-7F46-9CED-040B31FD9F40}"/>
              </a:ext>
            </a:extLst>
          </p:cNvPr>
          <p:cNvSpPr>
            <a:spLocks noGrp="1"/>
          </p:cNvSpPr>
          <p:nvPr>
            <p:ph type="ftr" sz="quarter" idx="3"/>
          </p:nvPr>
        </p:nvSpPr>
        <p:spPr>
          <a:xfrm>
            <a:off x="1547664" y="6356350"/>
            <a:ext cx="6466840" cy="365125"/>
          </a:xfrm>
        </p:spPr>
        <p:txBody>
          <a:bodyPr/>
          <a:lstStyle/>
          <a:p>
            <a:r>
              <a:rPr lang="de-DE" dirty="0"/>
              <a:t>24. November 2021</a:t>
            </a:r>
          </a:p>
        </p:txBody>
      </p:sp>
    </p:spTree>
    <p:extLst>
      <p:ext uri="{BB962C8B-B14F-4D97-AF65-F5344CB8AC3E}">
        <p14:creationId xmlns:p14="http://schemas.microsoft.com/office/powerpoint/2010/main" val="424819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p:txBody>
          <a:bodyPr/>
          <a:lstStyle/>
          <a:p>
            <a:r>
              <a:rPr lang="de-DE" dirty="0"/>
              <a:t>1. Diagnostik, Behandlung, Kontinuität                  und Steuerung der Versorgung (2)</a:t>
            </a:r>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p:txBody>
          <a:bodyPr>
            <a:normAutofit/>
          </a:bodyPr>
          <a:lstStyle/>
          <a:p>
            <a:pPr marL="361950" indent="-361950" fontAlgn="base">
              <a:lnSpc>
                <a:spcPct val="150000"/>
              </a:lnSpc>
              <a:spcBef>
                <a:spcPct val="20000"/>
              </a:spcBef>
              <a:spcAft>
                <a:spcPts val="600"/>
              </a:spcAft>
              <a:buSzTx/>
              <a:buFont typeface="Arial" panose="020B0604020202020204" pitchFamily="34" charset="0"/>
              <a:buChar char="•"/>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abgestufte</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Versorgungskonzepte</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weiterentwickeln </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Case</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Management</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breiter denken und stärken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multiprofessionelle</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Versorgung</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forcieren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Koordination</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und</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Kommunikation</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zwischen den GDAs verbessern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Kommunikationskompetenzen aller Gesundheitsberufe stärken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Faktor</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Zeit</a:t>
            </a:r>
            <a:r>
              <a:rPr kumimoji="0" lang="de-AT" sz="2000" b="1"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AT" sz="2000" b="0" i="0" u="none" strike="noStrike" kern="1200" cap="none" spc="0" normalizeH="0" baseline="0" noProof="0" dirty="0">
                <a:ln>
                  <a:noFill/>
                </a:ln>
                <a:effectLst/>
                <a:uLnTx/>
                <a:uFillTx/>
                <a:latin typeface="Lucida Sans" panose="020B0602030504020204" pitchFamily="34" charset="0"/>
                <a:cs typeface="Lucida Sans Unicode" pitchFamily="34" charset="0"/>
              </a:rPr>
              <a:t>in den Leistungskatalogen und in der Honorierung abbilden</a:t>
            </a:r>
            <a:endParaRPr kumimoji="0" lang="de-DE" sz="1050" b="0" i="1" u="none" strike="noStrike" kern="1200" cap="none" spc="0" normalizeH="0" baseline="0" noProof="0" dirty="0">
              <a:ln>
                <a:noFill/>
              </a:ln>
              <a:effectLst/>
              <a:uLnTx/>
              <a:uFillTx/>
              <a:latin typeface="Lucida Sans" panose="020B0602030504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30</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253633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p:txBody>
          <a:bodyPr/>
          <a:lstStyle/>
          <a:p>
            <a:r>
              <a:rPr lang="de-DE" dirty="0"/>
              <a:t>2. Gesundheitliche &amp; soziale Chancengerechtigkeit</a:t>
            </a:r>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p:txBody>
          <a:bodyPr>
            <a:normAutofit/>
          </a:bodyPr>
          <a:lstStyle/>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ausgewählte Versorgungsangebote ausbauen z.B. fachärztliche psych. Versorgung, ländlicher Bereich, Kinder und Jugendliche</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niederschwellige Strukturen, aufsuchende und </a:t>
            </a:r>
            <a:r>
              <a:rPr kumimoji="0" lang="de-DE" sz="2000" b="0" i="0" u="none" strike="noStrike" kern="1200" cap="none" spc="0" normalizeH="0" baseline="0" noProof="0" dirty="0" err="1">
                <a:ln>
                  <a:noFill/>
                </a:ln>
                <a:effectLst/>
                <a:uLnTx/>
                <a:uFillTx/>
                <a:latin typeface="Lucida Sans" panose="020B0602030504020204" pitchFamily="34" charset="0"/>
                <a:cs typeface="Lucida Sans Unicode" pitchFamily="34" charset="0"/>
              </a:rPr>
              <a:t>entstigmatisierende</a:t>
            </a: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 Angebote einrichten/ ausbauen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kultursensible Kommunikation und Behandlung</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Zugang fördern durch Abbau von finanziellen Barrieren z.B. bei Psychotherapie sowie durch Wahlfreiheit in gewissen Bereichen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endParaRPr kumimoji="0" lang="de-DE" sz="105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31</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329609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a:xfrm>
            <a:off x="838200" y="365125"/>
            <a:ext cx="9973962" cy="1325563"/>
          </a:xfrm>
        </p:spPr>
        <p:txBody>
          <a:bodyPr/>
          <a:lstStyle/>
          <a:p>
            <a:r>
              <a:rPr lang="de-DE" dirty="0"/>
              <a:t>2. Gesundheitliche und soziale Chancengerechtigkeit (2)</a:t>
            </a:r>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p:txBody>
          <a:bodyPr>
            <a:normAutofit/>
          </a:bodyPr>
          <a:lstStyle/>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lange Wartezeiten vermeiden (insbes. wenn Implikationen:                         Nicht-Inanspruchnahme, Krise, Chronifizierung)</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Sozialschutzmaßnahmen können Lücken teilweise kompensieren, müssen jedoch auch immer wieder auf ihre Passgenauigkeit hin überprüft werden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endParaRPr kumimoji="0" lang="de-DE" sz="105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32</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261429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p:txBody>
          <a:bodyPr/>
          <a:lstStyle/>
          <a:p>
            <a:r>
              <a:rPr lang="de-DE" dirty="0"/>
              <a:t>3. Biopsychosoziale Sicht auf Gesundheit</a:t>
            </a:r>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p:txBody>
          <a:bodyPr>
            <a:normAutofit/>
          </a:bodyPr>
          <a:lstStyle/>
          <a:p>
            <a:pPr marL="342900" marR="0" lvl="0" indent="-34290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Entstigmatisierung psychischer Erkrankungen </a:t>
            </a:r>
          </a:p>
          <a:p>
            <a:pPr marL="342900" marR="0" lvl="0" indent="-34290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Gesundheit ganzheitlich – biopsychosozial – sehen und behandeln</a:t>
            </a:r>
          </a:p>
          <a:p>
            <a:pPr marL="342900" marR="0" lvl="0" indent="-34290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das soziale Umfeld mitdenken und einbeziehen</a:t>
            </a:r>
          </a:p>
          <a:p>
            <a:pPr marL="342900" marR="0" lvl="0" indent="-34290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sektorenübergreifende/multiprofessionelle Versorgungsansätze forcieren, ausbauen</a:t>
            </a:r>
          </a:p>
          <a:p>
            <a:pPr marL="342900" marR="0" lvl="0" indent="-34290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Faktor Zeit für das Gelingen einer ganzheitlichen Versorgung anerkennen (u.a. für eine fundierte Diagnostik, zum Aufbau einer vertrauensvollen Beziehung sowie zur Förderung von Behandlungskontinuität)</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endParaRPr kumimoji="0" lang="de-DE" sz="105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33</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348347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p:txBody>
          <a:bodyPr/>
          <a:lstStyle/>
          <a:p>
            <a:r>
              <a:rPr lang="de-DE" dirty="0"/>
              <a:t>4. Prävention und Gesundheitsförderung</a:t>
            </a:r>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p:txBody>
          <a:bodyPr/>
          <a:lstStyle/>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möglichst früh ansetzen: im Lebens-, aber auch im Krankheitsverlauf </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Stärkung der Gesundheitskompetenz </a:t>
            </a:r>
          </a:p>
          <a:p>
            <a:pPr marL="762000" marR="0" lvl="1" indent="-361950" algn="l" defTabSz="914400" rtl="0" eaLnBrk="1" fontAlgn="base" latinLnBrk="0" hangingPunct="1">
              <a:lnSpc>
                <a:spcPct val="150000"/>
              </a:lnSpc>
              <a:spcBef>
                <a:spcPct val="20000"/>
              </a:spcBef>
              <a:spcAft>
                <a:spcPts val="600"/>
              </a:spcAft>
              <a:buClrTx/>
              <a:buSzTx/>
              <a:buFont typeface="Symbol" panose="05050102010706020507" pitchFamily="18" charset="2"/>
              <a:buChar char="-"/>
              <a:tabLst/>
              <a:defRPr/>
            </a:pPr>
            <a:r>
              <a:rPr kumimoji="0" lang="de-DE" sz="1800" b="0" i="0" u="none" strike="noStrike" kern="1200" cap="none" spc="0" normalizeH="0" baseline="0" noProof="0" dirty="0">
                <a:ln>
                  <a:noFill/>
                </a:ln>
                <a:effectLst/>
                <a:uLnTx/>
                <a:uFillTx/>
                <a:latin typeface="Lucida Sans" panose="020B0602030504020204" pitchFamily="34" charset="0"/>
                <a:cs typeface="Lucida Sans Unicode" pitchFamily="34" charset="0"/>
              </a:rPr>
              <a:t>möglichst frühe Stärkung der Gesundheitskompetenz chronisch Kranker im Umgang mit der eigenen Krankheit z. B. durch Schulungen, durch das Etablieren von Ansprechpersonen in Schulen</a:t>
            </a:r>
          </a:p>
          <a:p>
            <a:pPr marL="762000" marR="0" lvl="1" indent="-361950" algn="l" defTabSz="914400" rtl="0" eaLnBrk="1" fontAlgn="base" latinLnBrk="0" hangingPunct="1">
              <a:lnSpc>
                <a:spcPct val="150000"/>
              </a:lnSpc>
              <a:spcBef>
                <a:spcPct val="20000"/>
              </a:spcBef>
              <a:spcAft>
                <a:spcPts val="600"/>
              </a:spcAft>
              <a:buClrTx/>
              <a:buSzTx/>
              <a:buFont typeface="Symbol" panose="05050102010706020507" pitchFamily="18" charset="2"/>
              <a:buChar char="-"/>
              <a:tabLst/>
              <a:defRPr/>
            </a:pPr>
            <a:r>
              <a:rPr kumimoji="0" lang="de-DE" sz="1800" b="0" i="0" u="none" strike="noStrike" kern="1200" cap="none" spc="0" normalizeH="0" baseline="0" noProof="0" dirty="0">
                <a:ln>
                  <a:noFill/>
                </a:ln>
                <a:effectLst/>
                <a:uLnTx/>
                <a:uFillTx/>
                <a:latin typeface="Lucida Sans" panose="020B0602030504020204" pitchFamily="34" charset="0"/>
                <a:cs typeface="Lucida Sans Unicode" pitchFamily="34" charset="0"/>
              </a:rPr>
              <a:t>mehr Wissen über den eigenen Körper sowie die jeweilige Erkrankung und deren Auswirkungen (auf körperlicher und psychischer Ebene) erlangen, um Symptome und Behandlungswege besser einschätzen und frühzeitig aktiv werden können. </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endParaRPr kumimoji="0" lang="de-DE" sz="10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34</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13621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p:txBody>
          <a:bodyPr/>
          <a:lstStyle/>
          <a:p>
            <a:r>
              <a:rPr lang="de-DE" dirty="0"/>
              <a:t>4. Prävention und Gesundheitsförderung (2)</a:t>
            </a:r>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p:txBody>
          <a:bodyPr/>
          <a:lstStyle/>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leicht zugängliche Angebote (z.B. keine finanziellen, sozialen, zeitlichen Barrieren)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Angebote für alle Altersgruppen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Prävention und Gesundheitsförderung stärker in den Leistungskatalogen berücksichtigen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endParaRPr kumimoji="0" lang="de-DE" sz="10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35</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19817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p:txBody>
          <a:bodyPr/>
          <a:lstStyle/>
          <a:p>
            <a:r>
              <a:rPr lang="de-DE" sz="3000" b="1" dirty="0"/>
              <a:t>Take </a:t>
            </a:r>
            <a:r>
              <a:rPr lang="de-DE" sz="3000" b="1" dirty="0" err="1"/>
              <a:t>home</a:t>
            </a:r>
            <a:r>
              <a:rPr lang="de-DE" sz="3000" b="1" dirty="0"/>
              <a:t> </a:t>
            </a:r>
            <a:r>
              <a:rPr lang="de-DE" sz="3000" b="1" dirty="0" err="1"/>
              <a:t>messages</a:t>
            </a:r>
            <a:endParaRPr lang="de-DE" sz="3000" b="1" dirty="0"/>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a:xfrm>
            <a:off x="964002" y="1553776"/>
            <a:ext cx="10263996" cy="4351338"/>
          </a:xfrm>
        </p:spPr>
        <p:txBody>
          <a:bodyPr>
            <a:normAutofit lnSpcReduction="10000"/>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Lücken und Barrieren im System </a:t>
            </a:r>
            <a:r>
              <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rPr>
              <a:t>unabhängig von Alter und Krankheitsbild</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sz="1800" b="0" i="0" u="none" strike="noStrike" kern="1200" cap="none" spc="0" normalizeH="0" baseline="0" noProof="0" dirty="0">
                <a:ln>
                  <a:noFill/>
                </a:ln>
                <a:effectLst/>
                <a:uLnTx/>
                <a:uFillTx/>
                <a:latin typeface="Lucida Sans" panose="020B0602030504020204" pitchFamily="34" charset="0"/>
                <a:cs typeface="Lucida Sans Unicode" pitchFamily="34" charset="0"/>
              </a:rPr>
              <a:t>v.a. bei Personen mit hohem Koordinations- und Abstimmungsbedarf (z.B. chronische Erkrankungen) – innerhalb des Gesundheitswesens und sektorenübergreifend</a:t>
            </a:r>
          </a:p>
          <a:p>
            <a:pPr marL="342900" marR="0" lvl="0" indent="-342900" algn="l" defTabSz="914400" rtl="0" eaLnBrk="1" fontAlgn="base" latinLnBrk="0" hangingPunct="1">
              <a:lnSpc>
                <a:spcPct val="100000"/>
              </a:lnSpc>
              <a:spcBef>
                <a:spcPct val="20000"/>
              </a:spcBef>
              <a:spcAft>
                <a:spcPct val="0"/>
              </a:spcAft>
              <a:buClrTx/>
              <a:buSzTx/>
              <a:buFont typeface="Lucida Sans Unicode" panose="020B0602030504020204" pitchFamily="34" charset="0"/>
              <a:buChar char="»"/>
              <a:tabLst/>
              <a:defRPr/>
            </a:pPr>
            <a:endPar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rPr>
              <a:t>Fragmentierung</a:t>
            </a: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 des österr. Systems (Zahler, Leistungsanbieter) erschwert Zurechtfinden, Orientierung, Koordination und Abstimmung erheblich</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viele „unsichtbare“ Barrieren, </a:t>
            </a:r>
            <a:r>
              <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rPr>
              <a:t>trotz struktureller Absicherung </a:t>
            </a: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„Versichertenstatus“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ein </a:t>
            </a:r>
            <a:r>
              <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rPr>
              <a:t>breiter Blick </a:t>
            </a: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ist notwendig: </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sz="1800" b="0" i="0" u="none" strike="noStrike" kern="1200" cap="none" spc="0" normalizeH="0" baseline="0" noProof="0" dirty="0">
                <a:ln>
                  <a:noFill/>
                </a:ln>
                <a:effectLst/>
                <a:uLnTx/>
                <a:uFillTx/>
                <a:latin typeface="Lucida Sans" panose="020B0602030504020204" pitchFamily="34" charset="0"/>
                <a:cs typeface="Lucida Sans Unicode" pitchFamily="34" charset="0"/>
              </a:rPr>
              <a:t>breites Verständnis von Barrieren (z. B. Modell nach Levesque)</a:t>
            </a:r>
          </a:p>
          <a:p>
            <a:pPr marL="742950" marR="0" lvl="1"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e-DE" sz="1800" b="0" i="0" u="none" strike="noStrike" kern="1200" cap="none" spc="0" normalizeH="0" baseline="0" noProof="0" dirty="0">
                <a:ln>
                  <a:noFill/>
                </a:ln>
                <a:effectLst/>
                <a:uLnTx/>
                <a:uFillTx/>
                <a:latin typeface="Lucida Sans" panose="020B0602030504020204" pitchFamily="34" charset="0"/>
                <a:cs typeface="Lucida Sans Unicode" pitchFamily="34" charset="0"/>
              </a:rPr>
              <a:t>Gesundheit </a:t>
            </a:r>
            <a:r>
              <a:rPr kumimoji="0" lang="de-DE" sz="1800" b="0" i="0" u="none" strike="noStrike" kern="1200" cap="none" spc="0" normalizeH="0" baseline="0" noProof="0" dirty="0" err="1">
                <a:ln>
                  <a:noFill/>
                </a:ln>
                <a:effectLst/>
                <a:uLnTx/>
                <a:uFillTx/>
                <a:latin typeface="Lucida Sans" panose="020B0602030504020204" pitchFamily="34" charset="0"/>
                <a:cs typeface="Lucida Sans Unicode" pitchFamily="34" charset="0"/>
              </a:rPr>
              <a:t>determinantenorientiert</a:t>
            </a:r>
            <a:r>
              <a:rPr kumimoji="0" lang="de-DE" sz="1800" b="0" i="0" u="none" strike="noStrike" kern="1200" cap="none" spc="0" normalizeH="0" baseline="0" noProof="0" dirty="0">
                <a:ln>
                  <a:noFill/>
                </a:ln>
                <a:effectLst/>
                <a:uLnTx/>
                <a:uFillTx/>
                <a:latin typeface="Lucida Sans" panose="020B0602030504020204" pitchFamily="34" charset="0"/>
                <a:cs typeface="Lucida Sans Unicode" pitchFamily="34" charset="0"/>
              </a:rPr>
              <a:t> und bio-psycho-sozial denken</a:t>
            </a:r>
          </a:p>
          <a:p>
            <a:pPr marL="361950" marR="0" lvl="0" indent="-361950" algn="l" defTabSz="914400" rtl="0" eaLnBrk="1" fontAlgn="base" latinLnBrk="0" hangingPunct="1">
              <a:lnSpc>
                <a:spcPct val="150000"/>
              </a:lnSpc>
              <a:spcBef>
                <a:spcPct val="20000"/>
              </a:spcBef>
              <a:spcAft>
                <a:spcPts val="600"/>
              </a:spcAft>
              <a:buClrTx/>
              <a:buSzTx/>
              <a:buFont typeface="Arial" panose="020B0604020202020204" pitchFamily="34" charset="0"/>
              <a:buChar char="•"/>
              <a:tabLst/>
              <a:defRPr/>
            </a:pPr>
            <a:endParaRPr kumimoji="0" lang="de-DE" sz="10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36</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18244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3B06-5220-45A7-9B3D-0B61CD1A1B02}"/>
              </a:ext>
            </a:extLst>
          </p:cNvPr>
          <p:cNvSpPr>
            <a:spLocks noGrp="1"/>
          </p:cNvSpPr>
          <p:nvPr>
            <p:ph type="title"/>
          </p:nvPr>
        </p:nvSpPr>
        <p:spPr/>
        <p:txBody>
          <a:bodyPr/>
          <a:lstStyle/>
          <a:p>
            <a:r>
              <a:rPr lang="de-DE" sz="3000" b="1" dirty="0"/>
              <a:t>Take </a:t>
            </a:r>
            <a:r>
              <a:rPr lang="de-DE" sz="3000" b="1" dirty="0" err="1"/>
              <a:t>home</a:t>
            </a:r>
            <a:r>
              <a:rPr lang="de-DE" sz="3000" b="1" dirty="0"/>
              <a:t> </a:t>
            </a:r>
            <a:r>
              <a:rPr lang="de-DE" sz="3000" b="1" dirty="0" err="1"/>
              <a:t>messages</a:t>
            </a:r>
            <a:r>
              <a:rPr lang="de-DE" sz="3000" b="1" dirty="0"/>
              <a:t> (2)</a:t>
            </a:r>
          </a:p>
        </p:txBody>
      </p:sp>
      <p:sp>
        <p:nvSpPr>
          <p:cNvPr id="3" name="Inhaltsplatzhalter 2">
            <a:extLst>
              <a:ext uri="{FF2B5EF4-FFF2-40B4-BE49-F238E27FC236}">
                <a16:creationId xmlns:a16="http://schemas.microsoft.com/office/drawing/2014/main" id="{824A7ACC-B8C9-4EB5-8C13-6DB894EE858A}"/>
              </a:ext>
            </a:extLst>
          </p:cNvPr>
          <p:cNvSpPr>
            <a:spLocks noGrp="1"/>
          </p:cNvSpPr>
          <p:nvPr>
            <p:ph idx="1"/>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viele Veränderungen bedingen einen </a:t>
            </a:r>
            <a:r>
              <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rPr>
              <a:t>„System- und Kulturwandel“ </a:t>
            </a: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 sie brauchen Zeit, aber auch starken Willen und letztlich Druck von vielen Seiten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rPr>
              <a:t>innovative, vielversprechende Ansätze </a:t>
            </a: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z. B. PVEs, </a:t>
            </a:r>
            <a:r>
              <a:rPr kumimoji="0" lang="de-DE" sz="2000" b="0" i="0" u="none" strike="noStrike" kern="1200" cap="none" spc="0" normalizeH="0" baseline="0" noProof="0" dirty="0" err="1">
                <a:ln>
                  <a:noFill/>
                </a:ln>
                <a:effectLst/>
                <a:uLnTx/>
                <a:uFillTx/>
                <a:latin typeface="Lucida Sans" panose="020B0602030504020204" pitchFamily="34" charset="0"/>
                <a:cs typeface="Lucida Sans Unicode" pitchFamily="34" charset="0"/>
              </a:rPr>
              <a:t>Social</a:t>
            </a: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 </a:t>
            </a:r>
            <a:r>
              <a:rPr kumimoji="0" lang="de-DE" sz="2000" b="0" i="0" u="none" strike="noStrike" kern="1200" cap="none" spc="0" normalizeH="0" baseline="0" noProof="0" dirty="0" err="1">
                <a:ln>
                  <a:noFill/>
                </a:ln>
                <a:effectLst/>
                <a:uLnTx/>
                <a:uFillTx/>
                <a:latin typeface="Lucida Sans" panose="020B0602030504020204" pitchFamily="34" charset="0"/>
                <a:cs typeface="Lucida Sans Unicode" pitchFamily="34" charset="0"/>
              </a:rPr>
              <a:t>Prescribing</a:t>
            </a:r>
            <a:r>
              <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rPr>
              <a:t>, Versorgungspfade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effectLst/>
              <a:uLnTx/>
              <a:uFillTx/>
              <a:latin typeface="Lucida Sans" panose="020B0602030504020204" pitchFamily="34" charset="0"/>
              <a:cs typeface="Lucida Sans Unicode"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rPr>
              <a:t>do </a:t>
            </a:r>
            <a:r>
              <a:rPr kumimoji="0" lang="de-DE" sz="2000" b="1" i="0" u="none" strike="noStrike" kern="1200" cap="none" spc="0" normalizeH="0" baseline="0" noProof="0" dirty="0" err="1">
                <a:ln>
                  <a:noFill/>
                </a:ln>
                <a:effectLst/>
                <a:uLnTx/>
                <a:uFillTx/>
                <a:latin typeface="Lucida Sans" panose="020B0602030504020204" pitchFamily="34" charset="0"/>
                <a:cs typeface="Lucida Sans Unicode" pitchFamily="34" charset="0"/>
              </a:rPr>
              <a:t>something</a:t>
            </a:r>
            <a:r>
              <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rPr>
              <a:t>, do </a:t>
            </a:r>
            <a:r>
              <a:rPr kumimoji="0" lang="de-DE" sz="2000" b="1" i="0" u="none" strike="noStrike" kern="1200" cap="none" spc="0" normalizeH="0" baseline="0" noProof="0" dirty="0" err="1">
                <a:ln>
                  <a:noFill/>
                </a:ln>
                <a:effectLst/>
                <a:uLnTx/>
                <a:uFillTx/>
                <a:latin typeface="Lucida Sans" panose="020B0602030504020204" pitchFamily="34" charset="0"/>
                <a:cs typeface="Lucida Sans Unicode" pitchFamily="34" charset="0"/>
              </a:rPr>
              <a:t>more</a:t>
            </a:r>
            <a:r>
              <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rPr>
              <a:t>, do </a:t>
            </a:r>
            <a:r>
              <a:rPr kumimoji="0" lang="de-DE" sz="2000" b="1" i="0" u="none" strike="noStrike" kern="1200" cap="none" spc="0" normalizeH="0" baseline="0" noProof="0" dirty="0" err="1">
                <a:ln>
                  <a:noFill/>
                </a:ln>
                <a:effectLst/>
                <a:uLnTx/>
                <a:uFillTx/>
                <a:latin typeface="Lucida Sans" panose="020B0602030504020204" pitchFamily="34" charset="0"/>
                <a:cs typeface="Lucida Sans Unicode" pitchFamily="34" charset="0"/>
              </a:rPr>
              <a:t>better</a:t>
            </a:r>
            <a:endParaRPr kumimoji="0" lang="de-DE" sz="2000" b="1" i="0" u="none" strike="noStrike" kern="1200" cap="none" spc="0" normalizeH="0" baseline="0" noProof="0" dirty="0">
              <a:ln>
                <a:noFill/>
              </a:ln>
              <a:effectLst/>
              <a:uLnTx/>
              <a:uFillTx/>
              <a:latin typeface="Lucida Sans" panose="020B0602030504020204" pitchFamily="34" charset="0"/>
              <a:cs typeface="Lucida Sans Unicode" pitchFamily="34" charset="0"/>
            </a:endParaRPr>
          </a:p>
        </p:txBody>
      </p:sp>
      <p:sp>
        <p:nvSpPr>
          <p:cNvPr id="4" name="Foliennummernplatzhalter 3">
            <a:extLst>
              <a:ext uri="{FF2B5EF4-FFF2-40B4-BE49-F238E27FC236}">
                <a16:creationId xmlns:a16="http://schemas.microsoft.com/office/drawing/2014/main" id="{BDC650FE-1C5E-498D-83E3-79543301298F}"/>
              </a:ext>
            </a:extLst>
          </p:cNvPr>
          <p:cNvSpPr>
            <a:spLocks noGrp="1"/>
          </p:cNvSpPr>
          <p:nvPr>
            <p:ph type="sldNum" sz="quarter" idx="4"/>
          </p:nvPr>
        </p:nvSpPr>
        <p:spPr/>
        <p:txBody>
          <a:bodyPr/>
          <a:lstStyle/>
          <a:p>
            <a:fld id="{CDD6A526-6E93-4D44-80E5-3CEE2153CC52}" type="slidenum">
              <a:rPr lang="de-DE" smtClean="0"/>
              <a:pPr/>
              <a:t>37</a:t>
            </a:fld>
            <a:endParaRPr lang="de-DE" dirty="0"/>
          </a:p>
        </p:txBody>
      </p:sp>
      <p:sp>
        <p:nvSpPr>
          <p:cNvPr id="5" name="Fußzeilenplatzhalter 4">
            <a:extLst>
              <a:ext uri="{FF2B5EF4-FFF2-40B4-BE49-F238E27FC236}">
                <a16:creationId xmlns:a16="http://schemas.microsoft.com/office/drawing/2014/main" id="{2DDF39D7-EBB3-4EFC-9652-9F217C3A6A19}"/>
              </a:ext>
            </a:extLst>
          </p:cNvPr>
          <p:cNvSpPr>
            <a:spLocks noGrp="1"/>
          </p:cNvSpPr>
          <p:nvPr>
            <p:ph type="ftr" sz="quarter" idx="3"/>
          </p:nvPr>
        </p:nvSpPr>
        <p:spPr/>
        <p:txBody>
          <a:bodyPr/>
          <a:lstStyle/>
          <a:p>
            <a:r>
              <a:rPr lang="de-DE" dirty="0"/>
              <a:t>24. November 2021</a:t>
            </a:r>
          </a:p>
        </p:txBody>
      </p:sp>
    </p:spTree>
    <p:extLst>
      <p:ext uri="{BB962C8B-B14F-4D97-AF65-F5344CB8AC3E}">
        <p14:creationId xmlns:p14="http://schemas.microsoft.com/office/powerpoint/2010/main" val="18030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A5109-8421-7942-B79B-A64F165B907F}"/>
              </a:ext>
            </a:extLst>
          </p:cNvPr>
          <p:cNvSpPr>
            <a:spLocks noGrp="1"/>
          </p:cNvSpPr>
          <p:nvPr>
            <p:ph type="title"/>
          </p:nvPr>
        </p:nvSpPr>
        <p:spPr/>
        <p:txBody>
          <a:bodyPr/>
          <a:lstStyle/>
          <a:p>
            <a:r>
              <a:rPr lang="de-DE" dirty="0"/>
              <a:t>Danke für Ihre Aufmerksamkeit!</a:t>
            </a:r>
          </a:p>
        </p:txBody>
      </p:sp>
      <p:sp>
        <p:nvSpPr>
          <p:cNvPr id="3" name="Inhaltsplatzhalter 2">
            <a:extLst>
              <a:ext uri="{FF2B5EF4-FFF2-40B4-BE49-F238E27FC236}">
                <a16:creationId xmlns:a16="http://schemas.microsoft.com/office/drawing/2014/main" id="{D2E6EA0C-9872-254F-A7CA-097D60604C48}"/>
              </a:ext>
            </a:extLst>
          </p:cNvPr>
          <p:cNvSpPr>
            <a:spLocks noGrp="1"/>
          </p:cNvSpPr>
          <p:nvPr>
            <p:ph idx="1"/>
          </p:nvPr>
        </p:nvSpPr>
        <p:spPr>
          <a:xfrm>
            <a:off x="838200" y="1825625"/>
            <a:ext cx="10515600" cy="3642846"/>
          </a:xfrm>
        </p:spPr>
        <p:txBody>
          <a:bodyPr anchor="b">
            <a:normAutofit fontScale="92500" lnSpcReduction="20000"/>
          </a:bodyPr>
          <a:lstStyle/>
          <a:p>
            <a:pPr marL="0" lvl="0" indent="0">
              <a:lnSpc>
                <a:spcPct val="130000"/>
              </a:lnSpc>
              <a:spcBef>
                <a:spcPts val="0"/>
              </a:spcBef>
              <a:buNone/>
              <a:defRPr/>
            </a:pPr>
            <a:r>
              <a:rPr lang="de-AT" sz="1600" b="1" dirty="0">
                <a:solidFill>
                  <a:srgbClr val="000000"/>
                </a:solidFill>
              </a:rPr>
              <a:t>Mag.</a:t>
            </a:r>
            <a:r>
              <a:rPr lang="de-AT" sz="1600" b="1" baseline="30000" dirty="0">
                <a:solidFill>
                  <a:srgbClr val="000000"/>
                </a:solidFill>
              </a:rPr>
              <a:t>a </a:t>
            </a:r>
            <a:r>
              <a:rPr lang="de-AT" sz="1600" b="1" dirty="0">
                <a:solidFill>
                  <a:srgbClr val="000000"/>
                </a:solidFill>
              </a:rPr>
              <a:t>Joy Ladurner</a:t>
            </a:r>
            <a:endParaRPr lang="de-AT" sz="1600" dirty="0">
              <a:solidFill>
                <a:srgbClr val="000000"/>
              </a:solidFill>
            </a:endParaRPr>
          </a:p>
          <a:p>
            <a:pPr marL="0" lvl="0" indent="0">
              <a:lnSpc>
                <a:spcPct val="130000"/>
              </a:lnSpc>
              <a:spcBef>
                <a:spcPts val="0"/>
              </a:spcBef>
              <a:buNone/>
              <a:defRPr/>
            </a:pPr>
            <a:r>
              <a:rPr lang="de-AT" sz="1600" dirty="0">
                <a:solidFill>
                  <a:srgbClr val="000000"/>
                </a:solidFill>
              </a:rPr>
              <a:t>Health Expert</a:t>
            </a:r>
          </a:p>
          <a:p>
            <a:pPr marL="0" lvl="0" indent="0">
              <a:lnSpc>
                <a:spcPct val="130000"/>
              </a:lnSpc>
              <a:spcBef>
                <a:spcPts val="0"/>
              </a:spcBef>
              <a:buNone/>
              <a:defRPr/>
            </a:pPr>
            <a:r>
              <a:rPr lang="de-AT" sz="1600" dirty="0">
                <a:solidFill>
                  <a:srgbClr val="000000"/>
                </a:solidFill>
              </a:rPr>
              <a:t>Psychosoziale Gesundheit</a:t>
            </a:r>
          </a:p>
          <a:p>
            <a:pPr marL="0" lvl="0" indent="0">
              <a:lnSpc>
                <a:spcPct val="130000"/>
              </a:lnSpc>
              <a:spcBef>
                <a:spcPts val="0"/>
              </a:spcBef>
              <a:buNone/>
              <a:defRPr/>
            </a:pPr>
            <a:endParaRPr lang="de-AT" sz="1600" dirty="0">
              <a:solidFill>
                <a:srgbClr val="000000"/>
              </a:solidFill>
              <a:highlight>
                <a:srgbClr val="FFFF00"/>
              </a:highlight>
            </a:endParaRPr>
          </a:p>
          <a:p>
            <a:pPr marL="0" indent="0">
              <a:lnSpc>
                <a:spcPct val="130000"/>
              </a:lnSpc>
              <a:spcBef>
                <a:spcPts val="0"/>
              </a:spcBef>
              <a:buNone/>
            </a:pPr>
            <a:r>
              <a:rPr lang="de-AT" sz="1600" b="1" dirty="0"/>
              <a:t>Tanja Schwarz, </a:t>
            </a:r>
            <a:r>
              <a:rPr lang="de-AT" sz="1600" b="1" dirty="0" err="1"/>
              <a:t>MSc</a:t>
            </a:r>
            <a:endParaRPr lang="de-AT" sz="1600" dirty="0"/>
          </a:p>
          <a:p>
            <a:pPr marL="0" lvl="0" indent="0">
              <a:lnSpc>
                <a:spcPct val="130000"/>
              </a:lnSpc>
              <a:spcBef>
                <a:spcPts val="0"/>
              </a:spcBef>
              <a:buNone/>
              <a:defRPr/>
            </a:pPr>
            <a:r>
              <a:rPr lang="de-AT" sz="1600" dirty="0">
                <a:solidFill>
                  <a:srgbClr val="000000"/>
                </a:solidFill>
              </a:rPr>
              <a:t>Junior Health Expert</a:t>
            </a:r>
          </a:p>
          <a:p>
            <a:pPr marL="0" indent="0">
              <a:lnSpc>
                <a:spcPct val="130000"/>
              </a:lnSpc>
              <a:spcBef>
                <a:spcPts val="0"/>
              </a:spcBef>
              <a:buNone/>
            </a:pPr>
            <a:r>
              <a:rPr lang="de-AT" sz="1600" dirty="0"/>
              <a:t>Kompetenzzentrum Sucht</a:t>
            </a:r>
          </a:p>
          <a:p>
            <a:pPr marL="0" indent="0">
              <a:lnSpc>
                <a:spcPct val="130000"/>
              </a:lnSpc>
              <a:spcBef>
                <a:spcPts val="0"/>
              </a:spcBef>
              <a:buNone/>
            </a:pPr>
            <a:endParaRPr lang="de-AT" sz="1600" b="1" dirty="0"/>
          </a:p>
          <a:p>
            <a:pPr marL="0" indent="0">
              <a:lnSpc>
                <a:spcPct val="130000"/>
              </a:lnSpc>
              <a:spcBef>
                <a:spcPts val="0"/>
              </a:spcBef>
              <a:buNone/>
            </a:pPr>
            <a:r>
              <a:rPr lang="de-AT" sz="1600" b="1" dirty="0"/>
              <a:t>Gesundheit Österreich GmbH</a:t>
            </a:r>
            <a:endParaRPr lang="de-AT" sz="1600" dirty="0"/>
          </a:p>
          <a:p>
            <a:pPr marL="0" indent="0">
              <a:lnSpc>
                <a:spcPct val="130000"/>
              </a:lnSpc>
              <a:spcBef>
                <a:spcPts val="0"/>
              </a:spcBef>
              <a:buNone/>
            </a:pPr>
            <a:r>
              <a:rPr lang="de-AT" sz="1600" dirty="0"/>
              <a:t>Stubenring 6</a:t>
            </a:r>
            <a:br>
              <a:rPr lang="de-AT" sz="1600" dirty="0"/>
            </a:br>
            <a:r>
              <a:rPr lang="de-AT" sz="1600" dirty="0"/>
              <a:t>1010 Wien</a:t>
            </a:r>
          </a:p>
          <a:p>
            <a:pPr marL="0" indent="0">
              <a:lnSpc>
                <a:spcPct val="130000"/>
              </a:lnSpc>
              <a:spcBef>
                <a:spcPts val="0"/>
              </a:spcBef>
              <a:buNone/>
            </a:pPr>
            <a:r>
              <a:rPr lang="de-AT" sz="1600" dirty="0"/>
              <a:t>T: +43 1 515 61 – 259</a:t>
            </a:r>
          </a:p>
          <a:p>
            <a:pPr marL="0" indent="0">
              <a:lnSpc>
                <a:spcPct val="130000"/>
              </a:lnSpc>
              <a:spcBef>
                <a:spcPts val="0"/>
              </a:spcBef>
              <a:buNone/>
            </a:pPr>
            <a:r>
              <a:rPr lang="de-AT" sz="1600" dirty="0"/>
              <a:t>joy.ladurner@goeg.at</a:t>
            </a:r>
          </a:p>
          <a:p>
            <a:pPr marL="0" indent="0">
              <a:lnSpc>
                <a:spcPct val="130000"/>
              </a:lnSpc>
              <a:spcBef>
                <a:spcPts val="0"/>
              </a:spcBef>
              <a:buNone/>
            </a:pPr>
            <a:r>
              <a:rPr lang="de-AT" sz="1600" dirty="0"/>
              <a:t>www.goeg.at</a:t>
            </a:r>
          </a:p>
        </p:txBody>
      </p:sp>
      <p:sp>
        <p:nvSpPr>
          <p:cNvPr id="5" name="Inhaltsplatzhalter 7">
            <a:extLst>
              <a:ext uri="{FF2B5EF4-FFF2-40B4-BE49-F238E27FC236}">
                <a16:creationId xmlns:a16="http://schemas.microsoft.com/office/drawing/2014/main" id="{07B45ADB-6A5C-F048-B26D-D1BB12AACBB1}"/>
              </a:ext>
            </a:extLst>
          </p:cNvPr>
          <p:cNvSpPr txBox="1">
            <a:spLocks/>
          </p:cNvSpPr>
          <p:nvPr/>
        </p:nvSpPr>
        <p:spPr>
          <a:xfrm>
            <a:off x="838199" y="5188687"/>
            <a:ext cx="10515599" cy="988275"/>
          </a:xfrm>
          <a:prstGeom prst="rect">
            <a:avLst/>
          </a:prstGeom>
        </p:spPr>
        <p:txBody>
          <a:bodyPr vert="horz" lIns="0" tIns="0" rIns="0" bIns="0" rtlCol="0" anchor="t">
            <a:normAutofit/>
          </a:bodyPr>
          <a:lstStyle>
            <a:lvl1pPr marL="228600" indent="-228600" algn="l" defTabSz="914400" rtl="0" eaLnBrk="1" latinLnBrk="0" hangingPunct="1">
              <a:lnSpc>
                <a:spcPct val="110000"/>
              </a:lnSpc>
              <a:spcBef>
                <a:spcPts val="1400"/>
              </a:spcBef>
              <a:buSzPct val="100000"/>
              <a:buFont typeface="Systemschrift Normal"/>
              <a:buChar char="•"/>
              <a:defRPr sz="2000" kern="1200">
                <a:solidFill>
                  <a:schemeClr val="tx1"/>
                </a:solidFill>
                <a:latin typeface="Lucida Sans" panose="020B0602030504020204" pitchFamily="34" charset="77"/>
                <a:ea typeface="+mn-ea"/>
                <a:cs typeface="+mn-cs"/>
              </a:defRPr>
            </a:lvl1pPr>
            <a:lvl2pPr marL="496800" indent="-228600" algn="l" defTabSz="914400" rtl="0" eaLnBrk="1" latinLnBrk="0" hangingPunct="1">
              <a:lnSpc>
                <a:spcPct val="110000"/>
              </a:lnSpc>
              <a:spcBef>
                <a:spcPts val="500"/>
              </a:spcBef>
              <a:buFont typeface="Symbol" pitchFamily="2" charset="2"/>
              <a:buChar char="-"/>
              <a:defRPr sz="1800" kern="1200">
                <a:solidFill>
                  <a:schemeClr val="tx1"/>
                </a:solidFill>
                <a:latin typeface="Lucida Sans" panose="020B0602030504020204" pitchFamily="34" charset="77"/>
                <a:ea typeface="+mn-ea"/>
                <a:cs typeface="+mn-cs"/>
              </a:defRPr>
            </a:lvl2pPr>
            <a:lvl3pPr marL="702000" indent="-228600" algn="l" defTabSz="914400" rtl="0" eaLnBrk="1" latinLnBrk="0" hangingPunct="1">
              <a:lnSpc>
                <a:spcPct val="110000"/>
              </a:lnSpc>
              <a:spcBef>
                <a:spcPts val="500"/>
              </a:spcBef>
              <a:buFont typeface="Symbol" pitchFamily="2" charset="2"/>
              <a:buChar char="-"/>
              <a:defRPr sz="16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000" dirty="0">
              <a:solidFill>
                <a:schemeClr val="tx2"/>
              </a:solidFill>
            </a:endParaRPr>
          </a:p>
        </p:txBody>
      </p:sp>
      <p:sp>
        <p:nvSpPr>
          <p:cNvPr id="4" name="Foliennummernplatzhalter 3">
            <a:extLst>
              <a:ext uri="{FF2B5EF4-FFF2-40B4-BE49-F238E27FC236}">
                <a16:creationId xmlns:a16="http://schemas.microsoft.com/office/drawing/2014/main" id="{CAECAE9B-6152-AF4C-A966-F5C84AC27472}"/>
              </a:ext>
              <a:ext uri="{C183D7F6-B498-43B3-948B-1728B52AA6E4}">
                <adec:decorative xmlns:adec="http://schemas.microsoft.com/office/drawing/2017/decorative" val="0"/>
              </a:ext>
            </a:extLst>
          </p:cNvPr>
          <p:cNvSpPr>
            <a:spLocks noGrp="1"/>
          </p:cNvSpPr>
          <p:nvPr>
            <p:ph type="sldNum" sz="quarter" idx="4"/>
          </p:nvPr>
        </p:nvSpPr>
        <p:spPr>
          <a:xfrm>
            <a:off x="839789" y="6356350"/>
            <a:ext cx="583898" cy="365125"/>
          </a:xfrm>
        </p:spPr>
        <p:txBody>
          <a:bodyPr/>
          <a:lstStyle/>
          <a:p>
            <a:fld id="{CDD6A526-6E93-4D44-80E5-3CEE2153CC52}" type="slidenum">
              <a:rPr lang="de-DE" smtClean="0"/>
              <a:pPr/>
              <a:t>38</a:t>
            </a:fld>
            <a:endParaRPr lang="de-DE"/>
          </a:p>
        </p:txBody>
      </p:sp>
      <p:sp>
        <p:nvSpPr>
          <p:cNvPr id="12" name="Fußzeilenplatzhalter 4">
            <a:extLst>
              <a:ext uri="{FF2B5EF4-FFF2-40B4-BE49-F238E27FC236}">
                <a16:creationId xmlns:a16="http://schemas.microsoft.com/office/drawing/2014/main" id="{EA5FEABB-8E1D-9B41-B606-2B9920004CD2}"/>
              </a:ext>
            </a:extLst>
          </p:cNvPr>
          <p:cNvSpPr>
            <a:spLocks noGrp="1"/>
          </p:cNvSpPr>
          <p:nvPr>
            <p:ph type="ftr" sz="quarter" idx="3"/>
          </p:nvPr>
        </p:nvSpPr>
        <p:spPr>
          <a:xfrm>
            <a:off x="1547813" y="6356350"/>
            <a:ext cx="6467475" cy="365125"/>
          </a:xfrm>
        </p:spPr>
        <p:txBody>
          <a:bodyPr/>
          <a:lstStyle/>
          <a:p>
            <a:r>
              <a:rPr lang="de-DE" dirty="0"/>
              <a:t>24. November 2021</a:t>
            </a:r>
          </a:p>
        </p:txBody>
      </p:sp>
    </p:spTree>
    <p:extLst>
      <p:ext uri="{BB962C8B-B14F-4D97-AF65-F5344CB8AC3E}">
        <p14:creationId xmlns:p14="http://schemas.microsoft.com/office/powerpoint/2010/main" val="123666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a:xfrm>
            <a:off x="838200" y="365125"/>
            <a:ext cx="10515600" cy="1325563"/>
          </a:xfrm>
        </p:spPr>
        <p:txBody>
          <a:bodyPr/>
          <a:lstStyle/>
          <a:p>
            <a:r>
              <a:rPr lang="de-DE" dirty="0"/>
              <a:t>Methodik</a:t>
            </a:r>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838200" y="1825625"/>
            <a:ext cx="10515600" cy="4351338"/>
          </a:xfrm>
        </p:spPr>
        <p:txBody>
          <a:bodyPr/>
          <a:lstStyle/>
          <a:p>
            <a:r>
              <a:rPr lang="de-DE" b="1" dirty="0"/>
              <a:t>Systematische Literaturanalyse</a:t>
            </a:r>
          </a:p>
          <a:p>
            <a:pPr lvl="1"/>
            <a:r>
              <a:rPr lang="de-DE" dirty="0"/>
              <a:t>Definitionen, Konzepte, Verständnis von „Barrieren“ </a:t>
            </a:r>
          </a:p>
          <a:p>
            <a:pPr lvl="1"/>
            <a:r>
              <a:rPr lang="de-DE" dirty="0"/>
              <a:t>Basis für die Auswahl von Fallbeispielen</a:t>
            </a:r>
          </a:p>
          <a:p>
            <a:pPr marL="268200" lvl="1" indent="0">
              <a:buNone/>
            </a:pPr>
            <a:endParaRPr lang="de-DE" sz="1000" dirty="0"/>
          </a:p>
          <a:p>
            <a:r>
              <a:rPr lang="de-DE" b="1" dirty="0"/>
              <a:t>Fallbeispiele</a:t>
            </a:r>
          </a:p>
          <a:p>
            <a:pPr lvl="1"/>
            <a:r>
              <a:rPr lang="de-DE" dirty="0"/>
              <a:t>Ziele: Identifikation von Faktoren, die den Zugang hemmen sowie Einflussfaktoren, Ableitung von Maßnahmenempfehlungen</a:t>
            </a:r>
          </a:p>
          <a:p>
            <a:pPr lvl="1"/>
            <a:r>
              <a:rPr lang="de-DE" dirty="0"/>
              <a:t>25 Interviews mit Expertinnen und Experten von 3 Perspektiven zwischen Juli und Oktober 2019</a:t>
            </a:r>
          </a:p>
          <a:p>
            <a:pPr lvl="1"/>
            <a:r>
              <a:rPr lang="de-DE" dirty="0"/>
              <a:t>vorrangig persönlich, 3 telefonisch, Dauer zwischen 40 und 90 Minuten</a:t>
            </a:r>
          </a:p>
        </p:txBody>
      </p:sp>
      <p:sp>
        <p:nvSpPr>
          <p:cNvPr id="5" name="Foliennummernplatzhalter 4">
            <a:extLst>
              <a:ext uri="{FF2B5EF4-FFF2-40B4-BE49-F238E27FC236}">
                <a16:creationId xmlns:a16="http://schemas.microsoft.com/office/drawing/2014/main" id="{B9A20AAA-0265-B44B-8366-C4AAE61B7D2F}"/>
              </a:ext>
            </a:extLst>
          </p:cNvPr>
          <p:cNvSpPr>
            <a:spLocks noGrp="1"/>
          </p:cNvSpPr>
          <p:nvPr>
            <p:ph type="sldNum" sz="quarter" idx="4"/>
          </p:nvPr>
        </p:nvSpPr>
        <p:spPr>
          <a:xfrm>
            <a:off x="839789" y="6356350"/>
            <a:ext cx="583898" cy="365125"/>
          </a:xfrm>
        </p:spPr>
        <p:txBody>
          <a:bodyPr/>
          <a:lstStyle/>
          <a:p>
            <a:fld id="{CDD6A526-6E93-4D44-80E5-3CEE2153CC52}" type="slidenum">
              <a:rPr lang="de-DE" smtClean="0"/>
              <a:pPr/>
              <a:t>4</a:t>
            </a:fld>
            <a:endParaRPr lang="de-DE"/>
          </a:p>
        </p:txBody>
      </p:sp>
      <p:sp>
        <p:nvSpPr>
          <p:cNvPr id="2" name="Fußzeilenplatzhalter 1">
            <a:extLst>
              <a:ext uri="{FF2B5EF4-FFF2-40B4-BE49-F238E27FC236}">
                <a16:creationId xmlns:a16="http://schemas.microsoft.com/office/drawing/2014/main" id="{B82BD73C-3964-7F46-9CED-040B31FD9F40}"/>
              </a:ext>
            </a:extLst>
          </p:cNvPr>
          <p:cNvSpPr>
            <a:spLocks noGrp="1"/>
          </p:cNvSpPr>
          <p:nvPr>
            <p:ph type="ftr" sz="quarter" idx="3"/>
          </p:nvPr>
        </p:nvSpPr>
        <p:spPr>
          <a:xfrm>
            <a:off x="1547664" y="6356350"/>
            <a:ext cx="6466840" cy="365125"/>
          </a:xfrm>
        </p:spPr>
        <p:txBody>
          <a:bodyPr/>
          <a:lstStyle/>
          <a:p>
            <a:r>
              <a:rPr lang="de-DE" dirty="0"/>
              <a:t>24. November 2021</a:t>
            </a:r>
          </a:p>
        </p:txBody>
      </p:sp>
    </p:spTree>
    <p:extLst>
      <p:ext uri="{BB962C8B-B14F-4D97-AF65-F5344CB8AC3E}">
        <p14:creationId xmlns:p14="http://schemas.microsoft.com/office/powerpoint/2010/main" val="6158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a:xfrm>
            <a:off x="838200" y="410368"/>
            <a:ext cx="10272623" cy="1325563"/>
          </a:xfrm>
        </p:spPr>
        <p:txBody>
          <a:bodyPr anchor="ctr">
            <a:normAutofit/>
          </a:bodyPr>
          <a:lstStyle/>
          <a:p>
            <a:r>
              <a:rPr lang="de-DE" dirty="0"/>
              <a:t>Definition von Zugangsbarrieren</a:t>
            </a:r>
          </a:p>
        </p:txBody>
      </p:sp>
      <p:pic>
        <p:nvPicPr>
          <p:cNvPr id="8" name="Inhaltsplatzhalter 5">
            <a:extLst>
              <a:ext uri="{FF2B5EF4-FFF2-40B4-BE49-F238E27FC236}">
                <a16:creationId xmlns:a16="http://schemas.microsoft.com/office/drawing/2014/main" id="{A5E3AC12-3281-4539-8A4E-EB76A80A2D2C}"/>
              </a:ext>
            </a:extLst>
          </p:cNvPr>
          <p:cNvPicPr>
            <a:picLocks noGrp="1" noChangeAspect="1"/>
          </p:cNvPicPr>
          <p:nvPr>
            <p:ph idx="1"/>
          </p:nvPr>
        </p:nvPicPr>
        <p:blipFill>
          <a:blip r:embed="rId3"/>
          <a:stretch>
            <a:fillRect/>
          </a:stretch>
        </p:blipFill>
        <p:spPr>
          <a:xfrm>
            <a:off x="839790" y="2192154"/>
            <a:ext cx="8286958" cy="4164196"/>
          </a:xfrm>
          <a:prstGeom prst="rect">
            <a:avLst/>
          </a:prstGeom>
          <a:noFill/>
        </p:spPr>
      </p:pic>
      <p:sp>
        <p:nvSpPr>
          <p:cNvPr id="5" name="Foliennummernplatzhalter 4">
            <a:extLst>
              <a:ext uri="{FF2B5EF4-FFF2-40B4-BE49-F238E27FC236}">
                <a16:creationId xmlns:a16="http://schemas.microsoft.com/office/drawing/2014/main" id="{B9A20AAA-0265-B44B-8366-C4AAE61B7D2F}"/>
              </a:ext>
            </a:extLst>
          </p:cNvPr>
          <p:cNvSpPr>
            <a:spLocks noGrp="1"/>
          </p:cNvSpPr>
          <p:nvPr>
            <p:ph type="sldNum" sz="quarter" idx="4"/>
          </p:nvPr>
        </p:nvSpPr>
        <p:spPr>
          <a:xfrm>
            <a:off x="839789" y="6356350"/>
            <a:ext cx="583898" cy="365125"/>
          </a:xfrm>
        </p:spPr>
        <p:txBody>
          <a:bodyPr anchor="ctr">
            <a:normAutofit/>
          </a:bodyPr>
          <a:lstStyle/>
          <a:p>
            <a:pPr>
              <a:spcAft>
                <a:spcPts val="600"/>
              </a:spcAft>
            </a:pPr>
            <a:fld id="{CDD6A526-6E93-4D44-80E5-3CEE2153CC52}" type="slidenum">
              <a:rPr lang="de-DE" smtClean="0"/>
              <a:pPr>
                <a:spcAft>
                  <a:spcPts val="600"/>
                </a:spcAft>
              </a:pPr>
              <a:t>5</a:t>
            </a:fld>
            <a:endParaRPr lang="de-DE"/>
          </a:p>
        </p:txBody>
      </p:sp>
      <p:sp>
        <p:nvSpPr>
          <p:cNvPr id="2" name="Fußzeilenplatzhalter 1">
            <a:extLst>
              <a:ext uri="{FF2B5EF4-FFF2-40B4-BE49-F238E27FC236}">
                <a16:creationId xmlns:a16="http://schemas.microsoft.com/office/drawing/2014/main" id="{B82BD73C-3964-7F46-9CED-040B31FD9F40}"/>
              </a:ext>
            </a:extLst>
          </p:cNvPr>
          <p:cNvSpPr>
            <a:spLocks noGrp="1"/>
          </p:cNvSpPr>
          <p:nvPr>
            <p:ph type="ftr" sz="quarter" idx="3"/>
          </p:nvPr>
        </p:nvSpPr>
        <p:spPr>
          <a:xfrm>
            <a:off x="1547664" y="6356350"/>
            <a:ext cx="6466840" cy="365125"/>
          </a:xfrm>
        </p:spPr>
        <p:txBody>
          <a:bodyPr anchor="ctr">
            <a:normAutofit/>
          </a:bodyPr>
          <a:lstStyle/>
          <a:p>
            <a:pPr>
              <a:spcAft>
                <a:spcPts val="600"/>
              </a:spcAft>
            </a:pPr>
            <a:r>
              <a:rPr lang="de-DE"/>
              <a:t>24. November 2021</a:t>
            </a:r>
          </a:p>
        </p:txBody>
      </p:sp>
      <p:sp>
        <p:nvSpPr>
          <p:cNvPr id="9" name="Textplatzhalter 5">
            <a:extLst>
              <a:ext uri="{FF2B5EF4-FFF2-40B4-BE49-F238E27FC236}">
                <a16:creationId xmlns:a16="http://schemas.microsoft.com/office/drawing/2014/main" id="{F8D4757E-7624-4157-857F-68BFB5EF60CC}"/>
              </a:ext>
            </a:extLst>
          </p:cNvPr>
          <p:cNvSpPr txBox="1">
            <a:spLocks/>
          </p:cNvSpPr>
          <p:nvPr/>
        </p:nvSpPr>
        <p:spPr>
          <a:xfrm>
            <a:off x="839790" y="1431130"/>
            <a:ext cx="9860844" cy="1147763"/>
          </a:xfrm>
          <a:prstGeom prst="rect">
            <a:avLst/>
          </a:prstGeom>
        </p:spPr>
        <p:txBody>
          <a:bodyPr/>
          <a:lstStyle>
            <a:lvl1pPr marL="228600" indent="-228600" algn="l" defTabSz="914400" rtl="0" eaLnBrk="1" latinLnBrk="0" hangingPunct="1">
              <a:lnSpc>
                <a:spcPct val="110000"/>
              </a:lnSpc>
              <a:spcBef>
                <a:spcPts val="1000"/>
              </a:spcBef>
              <a:buSzPct val="100000"/>
              <a:buFont typeface="Systemschrift Normal"/>
              <a:buChar char="•"/>
              <a:defRPr sz="2000" kern="1200">
                <a:solidFill>
                  <a:schemeClr val="tx1"/>
                </a:solidFill>
                <a:latin typeface="Lucida Sans" panose="020B0602030504020204" pitchFamily="34" charset="77"/>
                <a:ea typeface="+mn-ea"/>
                <a:cs typeface="+mn-cs"/>
              </a:defRPr>
            </a:lvl1pPr>
            <a:lvl2pPr marL="496800" indent="-228600" algn="l" defTabSz="914400" rtl="0" eaLnBrk="1" latinLnBrk="0" hangingPunct="1">
              <a:lnSpc>
                <a:spcPct val="110000"/>
              </a:lnSpc>
              <a:spcBef>
                <a:spcPts val="500"/>
              </a:spcBef>
              <a:buFont typeface="Symbol" pitchFamily="2" charset="2"/>
              <a:buChar char="-"/>
              <a:defRPr sz="1800" kern="1200">
                <a:solidFill>
                  <a:schemeClr val="tx1"/>
                </a:solidFill>
                <a:latin typeface="Lucida Sans" panose="020B0602030504020204" pitchFamily="34" charset="77"/>
                <a:ea typeface="+mn-ea"/>
                <a:cs typeface="+mn-cs"/>
              </a:defRPr>
            </a:lvl2pPr>
            <a:lvl3pPr marL="702000" indent="-228600" algn="l" defTabSz="914400" rtl="0" eaLnBrk="1" latinLnBrk="0" hangingPunct="1">
              <a:lnSpc>
                <a:spcPct val="110000"/>
              </a:lnSpc>
              <a:spcBef>
                <a:spcPts val="500"/>
              </a:spcBef>
              <a:buFont typeface="Symbol" pitchFamily="2" charset="2"/>
              <a:buChar char="-"/>
              <a:defRPr sz="16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t>Stadien des Zugangs zur Gesundheitsversorgung inkl. seiner Einflussfaktoren    adaptiert von Levesque et al. (2013)</a:t>
            </a:r>
          </a:p>
        </p:txBody>
      </p:sp>
      <p:sp>
        <p:nvSpPr>
          <p:cNvPr id="10" name="Fußzeilenplatzhalter 4">
            <a:extLst>
              <a:ext uri="{FF2B5EF4-FFF2-40B4-BE49-F238E27FC236}">
                <a16:creationId xmlns:a16="http://schemas.microsoft.com/office/drawing/2014/main" id="{AFDE0B57-546F-4599-93C5-0AC6D772B438}"/>
              </a:ext>
            </a:extLst>
          </p:cNvPr>
          <p:cNvSpPr txBox="1">
            <a:spLocks/>
          </p:cNvSpPr>
          <p:nvPr/>
        </p:nvSpPr>
        <p:spPr>
          <a:xfrm>
            <a:off x="8138482" y="5426870"/>
            <a:ext cx="3452546" cy="796378"/>
          </a:xfrm>
          <a:prstGeom prst="rect">
            <a:avLst/>
          </a:prstGeom>
        </p:spPr>
        <p:txBody>
          <a:bodyPr vert="horz" lIns="0" tIns="0" rIns="0" bIns="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pPr>
            <a:r>
              <a:rPr lang="en-US" sz="1050" dirty="0">
                <a:solidFill>
                  <a:schemeClr val="tx1"/>
                </a:solidFill>
                <a:latin typeface="Segoe UI" panose="020B0502040204020203" pitchFamily="34" charset="0"/>
              </a:rPr>
              <a:t>Levesque J-F, Harris MF, Russell G: Patient-</a:t>
            </a:r>
            <a:r>
              <a:rPr lang="en-US" sz="1050" dirty="0" err="1">
                <a:solidFill>
                  <a:schemeClr val="tx1"/>
                </a:solidFill>
                <a:latin typeface="Segoe UI" panose="020B0502040204020203" pitchFamily="34" charset="0"/>
              </a:rPr>
              <a:t>centred</a:t>
            </a:r>
            <a:r>
              <a:rPr lang="en-US" sz="1050" dirty="0">
                <a:solidFill>
                  <a:schemeClr val="tx1"/>
                </a:solidFill>
                <a:latin typeface="Segoe UI" panose="020B0502040204020203" pitchFamily="34" charset="0"/>
              </a:rPr>
              <a:t> access to health care: </a:t>
            </a:r>
            <a:r>
              <a:rPr lang="en-US" sz="1050" dirty="0" err="1">
                <a:solidFill>
                  <a:schemeClr val="tx1"/>
                </a:solidFill>
                <a:latin typeface="Segoe UI" panose="020B0502040204020203" pitchFamily="34" charset="0"/>
              </a:rPr>
              <a:t>conceptualising</a:t>
            </a:r>
            <a:r>
              <a:rPr lang="en-US" sz="1050" dirty="0">
                <a:solidFill>
                  <a:schemeClr val="tx1"/>
                </a:solidFill>
                <a:latin typeface="Segoe UI" panose="020B0502040204020203" pitchFamily="34" charset="0"/>
              </a:rPr>
              <a:t> access at the interface of health systems and populations. In: </a:t>
            </a:r>
            <a:r>
              <a:rPr lang="en-US" sz="1050" i="1" dirty="0">
                <a:solidFill>
                  <a:schemeClr val="tx1"/>
                </a:solidFill>
                <a:latin typeface="Segoe UI" panose="020B0502040204020203" pitchFamily="34" charset="0"/>
              </a:rPr>
              <a:t>International Journal for Equity in Health.</a:t>
            </a:r>
            <a:r>
              <a:rPr lang="en-US" sz="1050" dirty="0">
                <a:solidFill>
                  <a:schemeClr val="tx1"/>
                </a:solidFill>
                <a:latin typeface="Segoe UI" panose="020B0502040204020203" pitchFamily="34" charset="0"/>
              </a:rPr>
              <a:t> vol. 12,18; 2013.</a:t>
            </a:r>
            <a:endParaRPr lang="de-DE" sz="1050" dirty="0">
              <a:solidFill>
                <a:schemeClr val="tx1"/>
              </a:solidFill>
              <a:latin typeface="Lucida Sans Unicode" pitchFamily="34" charset="0"/>
              <a:ea typeface="Lucida Sans Unicode" pitchFamily="34" charset="0"/>
              <a:cs typeface="Lucida Sans Unicode" pitchFamily="34" charset="0"/>
            </a:endParaRPr>
          </a:p>
        </p:txBody>
      </p:sp>
    </p:spTree>
    <p:extLst>
      <p:ext uri="{BB962C8B-B14F-4D97-AF65-F5344CB8AC3E}">
        <p14:creationId xmlns:p14="http://schemas.microsoft.com/office/powerpoint/2010/main" val="42491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8B460-28AC-B847-B62C-08EEF043AC97}"/>
              </a:ext>
            </a:extLst>
          </p:cNvPr>
          <p:cNvSpPr>
            <a:spLocks noGrp="1"/>
          </p:cNvSpPr>
          <p:nvPr>
            <p:ph type="title"/>
          </p:nvPr>
        </p:nvSpPr>
        <p:spPr/>
        <p:txBody>
          <a:bodyPr/>
          <a:lstStyle/>
          <a:p>
            <a:r>
              <a:rPr lang="de-DE" dirty="0"/>
              <a:t>Teil I</a:t>
            </a:r>
          </a:p>
        </p:txBody>
      </p:sp>
      <p:sp>
        <p:nvSpPr>
          <p:cNvPr id="3" name="Textplatzhalter 2">
            <a:extLst>
              <a:ext uri="{FF2B5EF4-FFF2-40B4-BE49-F238E27FC236}">
                <a16:creationId xmlns:a16="http://schemas.microsoft.com/office/drawing/2014/main" id="{40AF3B54-F46F-1B43-B1EC-A108C2DC360E}"/>
              </a:ext>
            </a:extLst>
          </p:cNvPr>
          <p:cNvSpPr>
            <a:spLocks noGrp="1"/>
          </p:cNvSpPr>
          <p:nvPr>
            <p:ph type="body" idx="1"/>
          </p:nvPr>
        </p:nvSpPr>
        <p:spPr/>
        <p:txBody>
          <a:bodyPr>
            <a:normAutofit/>
          </a:bodyPr>
          <a:lstStyle/>
          <a:p>
            <a:r>
              <a:rPr lang="de-DE" sz="4000" dirty="0"/>
              <a:t>ZENTRALE ERGEBNISSE - BARRIEREN</a:t>
            </a:r>
          </a:p>
        </p:txBody>
      </p:sp>
      <p:sp>
        <p:nvSpPr>
          <p:cNvPr id="9" name="Foliennummernplatzhalter 3">
            <a:extLst>
              <a:ext uri="{FF2B5EF4-FFF2-40B4-BE49-F238E27FC236}">
                <a16:creationId xmlns:a16="http://schemas.microsoft.com/office/drawing/2014/main" id="{B0A9E0D6-1AE6-441B-8E8C-4752E48D5AB1}"/>
              </a:ext>
            </a:extLst>
          </p:cNvPr>
          <p:cNvSpPr txBox="1">
            <a:spLocks/>
          </p:cNvSpPr>
          <p:nvPr/>
        </p:nvSpPr>
        <p:spPr>
          <a:xfrm>
            <a:off x="839789" y="6356350"/>
            <a:ext cx="583898"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D6A526-6E93-4D44-80E5-3CEE2153CC52}" type="slidenum">
              <a:rPr lang="de-DE" sz="1200" smtClean="0">
                <a:solidFill>
                  <a:schemeClr val="tx1">
                    <a:tint val="75000"/>
                  </a:schemeClr>
                </a:solidFill>
              </a:rPr>
              <a:pPr/>
              <a:t>6</a:t>
            </a:fld>
            <a:endParaRPr lang="de-DE" sz="1200" dirty="0">
              <a:solidFill>
                <a:schemeClr val="tx1">
                  <a:tint val="75000"/>
                </a:schemeClr>
              </a:solidFill>
            </a:endParaRPr>
          </a:p>
        </p:txBody>
      </p:sp>
      <p:sp>
        <p:nvSpPr>
          <p:cNvPr id="10" name="Fußzeilenplatzhalter 4">
            <a:extLst>
              <a:ext uri="{FF2B5EF4-FFF2-40B4-BE49-F238E27FC236}">
                <a16:creationId xmlns:a16="http://schemas.microsoft.com/office/drawing/2014/main" id="{A41E0279-6FEF-45D4-982C-6528FA6D3EE7}"/>
              </a:ext>
            </a:extLst>
          </p:cNvPr>
          <p:cNvSpPr txBox="1">
            <a:spLocks/>
          </p:cNvSpPr>
          <p:nvPr/>
        </p:nvSpPr>
        <p:spPr>
          <a:xfrm>
            <a:off x="1547664" y="6356350"/>
            <a:ext cx="646684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24. November 2021</a:t>
            </a:r>
          </a:p>
        </p:txBody>
      </p:sp>
    </p:spTree>
    <p:extLst>
      <p:ext uri="{BB962C8B-B14F-4D97-AF65-F5344CB8AC3E}">
        <p14:creationId xmlns:p14="http://schemas.microsoft.com/office/powerpoint/2010/main" val="5784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a:xfrm>
            <a:off x="838200" y="365125"/>
            <a:ext cx="10515600" cy="1325563"/>
          </a:xfrm>
        </p:spPr>
        <p:txBody>
          <a:bodyPr/>
          <a:lstStyle/>
          <a:p>
            <a:r>
              <a:rPr lang="de-DE" dirty="0"/>
              <a:t>Überblick</a:t>
            </a:r>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838200" y="1825625"/>
            <a:ext cx="10515600" cy="4351338"/>
          </a:xfrm>
        </p:spPr>
        <p:txBody>
          <a:bodyPr/>
          <a:lstStyle/>
          <a:p>
            <a:r>
              <a:rPr lang="de-DE" dirty="0"/>
              <a:t>Die untersuchten </a:t>
            </a:r>
            <a:r>
              <a:rPr lang="de-DE" b="1" dirty="0"/>
              <a:t>Personengruppen</a:t>
            </a:r>
            <a:r>
              <a:rPr lang="de-DE" dirty="0"/>
              <a:t> wurden jeweils als </a:t>
            </a:r>
            <a:r>
              <a:rPr lang="de-DE" b="1" dirty="0"/>
              <a:t>eher bis sehr heterogen </a:t>
            </a:r>
            <a:r>
              <a:rPr lang="de-DE" dirty="0"/>
              <a:t>beschrieben </a:t>
            </a:r>
          </a:p>
          <a:p>
            <a:r>
              <a:rPr lang="de-DE" b="1" dirty="0"/>
              <a:t>Barrieren </a:t>
            </a:r>
            <a:r>
              <a:rPr lang="de-DE" dirty="0"/>
              <a:t>können in ihrer </a:t>
            </a:r>
            <a:r>
              <a:rPr lang="de-DE" b="1" dirty="0"/>
              <a:t>Art und Intensität unterschiedlich </a:t>
            </a:r>
            <a:r>
              <a:rPr lang="de-DE" dirty="0"/>
              <a:t>sein und wirken </a:t>
            </a:r>
          </a:p>
          <a:p>
            <a:r>
              <a:rPr lang="de-DE" dirty="0"/>
              <a:t>Dennoch gibt es einige Barrieren, mit denen </a:t>
            </a:r>
            <a:r>
              <a:rPr lang="de-DE" b="1" dirty="0"/>
              <a:t>alle drei Gruppen </a:t>
            </a:r>
            <a:r>
              <a:rPr lang="de-DE" dirty="0"/>
              <a:t>konfrontiert sind: </a:t>
            </a:r>
          </a:p>
          <a:p>
            <a:pPr marL="268200" lvl="1" indent="0">
              <a:buNone/>
            </a:pPr>
            <a:r>
              <a:rPr lang="de-DE" dirty="0"/>
              <a:t>	Diese können u. a. auf die </a:t>
            </a:r>
            <a:r>
              <a:rPr lang="de-DE" u="sng" dirty="0"/>
              <a:t>chronische Natur </a:t>
            </a:r>
            <a:r>
              <a:rPr lang="de-DE" dirty="0"/>
              <a:t>der untersuchten Erkrankungen,</a:t>
            </a:r>
          </a:p>
          <a:p>
            <a:pPr marL="268200" lvl="1" indent="0">
              <a:buNone/>
            </a:pPr>
            <a:r>
              <a:rPr lang="de-DE" dirty="0"/>
              <a:t>	aber auch auf </a:t>
            </a:r>
            <a:r>
              <a:rPr lang="de-DE" u="sng" dirty="0"/>
              <a:t>strukturelle Schwächen des Gesundheitssystems </a:t>
            </a:r>
            <a:r>
              <a:rPr lang="de-DE" dirty="0"/>
              <a:t>zurückzuführen sein, </a:t>
            </a:r>
          </a:p>
          <a:p>
            <a:pPr marL="268200" lvl="1" indent="0">
              <a:buNone/>
            </a:pPr>
            <a:r>
              <a:rPr lang="de-DE" dirty="0"/>
              <a:t>	die bei der Versorgung der betrachteten Personengruppen sichtbar werden.</a:t>
            </a:r>
          </a:p>
          <a:p>
            <a:pPr lvl="1"/>
            <a:endParaRPr lang="de-DE" dirty="0"/>
          </a:p>
          <a:p>
            <a:pPr lvl="1"/>
            <a:endParaRPr lang="de-DE" dirty="0"/>
          </a:p>
        </p:txBody>
      </p:sp>
      <p:sp>
        <p:nvSpPr>
          <p:cNvPr id="5" name="Foliennummernplatzhalter 4">
            <a:extLst>
              <a:ext uri="{FF2B5EF4-FFF2-40B4-BE49-F238E27FC236}">
                <a16:creationId xmlns:a16="http://schemas.microsoft.com/office/drawing/2014/main" id="{B9A20AAA-0265-B44B-8366-C4AAE61B7D2F}"/>
              </a:ext>
            </a:extLst>
          </p:cNvPr>
          <p:cNvSpPr>
            <a:spLocks noGrp="1"/>
          </p:cNvSpPr>
          <p:nvPr>
            <p:ph type="sldNum" sz="quarter" idx="4"/>
          </p:nvPr>
        </p:nvSpPr>
        <p:spPr>
          <a:xfrm>
            <a:off x="839789" y="6356350"/>
            <a:ext cx="583898" cy="365125"/>
          </a:xfrm>
        </p:spPr>
        <p:txBody>
          <a:bodyPr/>
          <a:lstStyle/>
          <a:p>
            <a:fld id="{CDD6A526-6E93-4D44-80E5-3CEE2153CC52}" type="slidenum">
              <a:rPr lang="de-DE" smtClean="0"/>
              <a:pPr/>
              <a:t>7</a:t>
            </a:fld>
            <a:endParaRPr lang="de-DE" dirty="0"/>
          </a:p>
        </p:txBody>
      </p:sp>
      <p:sp>
        <p:nvSpPr>
          <p:cNvPr id="2" name="Fußzeilenplatzhalter 1">
            <a:extLst>
              <a:ext uri="{FF2B5EF4-FFF2-40B4-BE49-F238E27FC236}">
                <a16:creationId xmlns:a16="http://schemas.microsoft.com/office/drawing/2014/main" id="{B82BD73C-3964-7F46-9CED-040B31FD9F40}"/>
              </a:ext>
            </a:extLst>
          </p:cNvPr>
          <p:cNvSpPr>
            <a:spLocks noGrp="1"/>
          </p:cNvSpPr>
          <p:nvPr>
            <p:ph type="ftr" sz="quarter" idx="3"/>
          </p:nvPr>
        </p:nvSpPr>
        <p:spPr>
          <a:xfrm>
            <a:off x="1547664" y="6356350"/>
            <a:ext cx="6466840" cy="365125"/>
          </a:xfrm>
        </p:spPr>
        <p:txBody>
          <a:bodyPr/>
          <a:lstStyle/>
          <a:p>
            <a:r>
              <a:rPr lang="de-DE" dirty="0"/>
              <a:t>24. November 2021</a:t>
            </a:r>
          </a:p>
        </p:txBody>
      </p:sp>
    </p:spTree>
    <p:extLst>
      <p:ext uri="{BB962C8B-B14F-4D97-AF65-F5344CB8AC3E}">
        <p14:creationId xmlns:p14="http://schemas.microsoft.com/office/powerpoint/2010/main" val="409103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E0A71-4C4C-45D1-A0B1-B5923AF62DA9}"/>
              </a:ext>
            </a:extLst>
          </p:cNvPr>
          <p:cNvSpPr>
            <a:spLocks noGrp="1"/>
          </p:cNvSpPr>
          <p:nvPr>
            <p:ph type="title"/>
          </p:nvPr>
        </p:nvSpPr>
        <p:spPr/>
        <p:txBody>
          <a:bodyPr/>
          <a:lstStyle/>
          <a:p>
            <a:r>
              <a:rPr lang="de-DE" dirty="0"/>
              <a:t>Gesundheitsbedarf wahrnehmen &amp; Zugang zu Leistungen finden</a:t>
            </a:r>
          </a:p>
        </p:txBody>
      </p:sp>
      <p:sp>
        <p:nvSpPr>
          <p:cNvPr id="3" name="Textplatzhalter 2">
            <a:extLst>
              <a:ext uri="{FF2B5EF4-FFF2-40B4-BE49-F238E27FC236}">
                <a16:creationId xmlns:a16="http://schemas.microsoft.com/office/drawing/2014/main" id="{DAF2FD73-03D8-42A2-9821-8257F0B05CB4}"/>
              </a:ext>
            </a:extLst>
          </p:cNvPr>
          <p:cNvSpPr>
            <a:spLocks noGrp="1"/>
          </p:cNvSpPr>
          <p:nvPr>
            <p:ph type="body" idx="1"/>
          </p:nvPr>
        </p:nvSpPr>
        <p:spPr/>
        <p:txBody>
          <a:bodyPr>
            <a:normAutofit/>
          </a:bodyPr>
          <a:lstStyle/>
          <a:p>
            <a:r>
              <a:rPr lang="de-DE" sz="2400" dirty="0"/>
              <a:t>Dimension 1</a:t>
            </a:r>
          </a:p>
        </p:txBody>
      </p:sp>
      <p:sp>
        <p:nvSpPr>
          <p:cNvPr id="5" name="Foliennummernplatzhalter 4">
            <a:extLst>
              <a:ext uri="{FF2B5EF4-FFF2-40B4-BE49-F238E27FC236}">
                <a16:creationId xmlns:a16="http://schemas.microsoft.com/office/drawing/2014/main" id="{3E578C07-7A08-4A67-A213-1895E8D99B74}"/>
              </a:ext>
            </a:extLst>
          </p:cNvPr>
          <p:cNvSpPr txBox="1">
            <a:spLocks/>
          </p:cNvSpPr>
          <p:nvPr/>
        </p:nvSpPr>
        <p:spPr>
          <a:xfrm>
            <a:off x="839789" y="6356350"/>
            <a:ext cx="583898" cy="365125"/>
          </a:xfrm>
          <a:prstGeom prst="rect">
            <a:avLst/>
          </a:prstGeo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DD6A526-6E93-4D44-80E5-3CEE2153CC52}" type="slidenum">
              <a:rPr lang="de-DE" sz="1200" smtClean="0">
                <a:solidFill>
                  <a:schemeClr val="tx1">
                    <a:tint val="75000"/>
                  </a:schemeClr>
                </a:solidFill>
              </a:rPr>
              <a:pPr>
                <a:spcAft>
                  <a:spcPts val="600"/>
                </a:spcAft>
              </a:pPr>
              <a:t>8</a:t>
            </a:fld>
            <a:endParaRPr lang="de-DE" sz="1200" dirty="0">
              <a:solidFill>
                <a:schemeClr val="tx1">
                  <a:tint val="75000"/>
                </a:schemeClr>
              </a:solidFill>
            </a:endParaRPr>
          </a:p>
        </p:txBody>
      </p:sp>
      <p:sp>
        <p:nvSpPr>
          <p:cNvPr id="6" name="Fußzeilenplatzhalter 1">
            <a:extLst>
              <a:ext uri="{FF2B5EF4-FFF2-40B4-BE49-F238E27FC236}">
                <a16:creationId xmlns:a16="http://schemas.microsoft.com/office/drawing/2014/main" id="{93EA54D6-8CFB-49FC-8332-73160DA0C575}"/>
              </a:ext>
            </a:extLst>
          </p:cNvPr>
          <p:cNvSpPr txBox="1">
            <a:spLocks/>
          </p:cNvSpPr>
          <p:nvPr/>
        </p:nvSpPr>
        <p:spPr>
          <a:xfrm>
            <a:off x="1547664" y="6356350"/>
            <a:ext cx="6466840" cy="365125"/>
          </a:xfrm>
          <a:prstGeom prst="rect">
            <a:avLst/>
          </a:prstGeo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de-DE" sz="1200" dirty="0">
                <a:solidFill>
                  <a:schemeClr val="tx1">
                    <a:tint val="75000"/>
                  </a:schemeClr>
                </a:solidFill>
              </a:rPr>
              <a:t>24. November 2021</a:t>
            </a:r>
          </a:p>
        </p:txBody>
      </p:sp>
    </p:spTree>
    <p:extLst>
      <p:ext uri="{BB962C8B-B14F-4D97-AF65-F5344CB8AC3E}">
        <p14:creationId xmlns:p14="http://schemas.microsoft.com/office/powerpoint/2010/main" val="368768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a:xfrm>
            <a:off x="838200" y="365125"/>
            <a:ext cx="9122104" cy="1325563"/>
          </a:xfrm>
        </p:spPr>
        <p:txBody>
          <a:bodyPr/>
          <a:lstStyle/>
          <a:p>
            <a:r>
              <a:rPr lang="de-DE" dirty="0"/>
              <a:t>Gesundheitsbedarf wahrnehmen                              &amp; Zugang zu Leistungen finden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838200" y="1693290"/>
            <a:ext cx="8996539" cy="4415941"/>
          </a:xfrm>
        </p:spPr>
        <p:txBody>
          <a:bodyPr anchor="ctr">
            <a:noAutofit/>
          </a:bodyPr>
          <a:lstStyle/>
          <a:p>
            <a:pPr marL="0" marR="0" lvl="1" indent="0" defTabSz="914400" rtl="0" eaLnBrk="1" fontAlgn="auto" latinLnBrk="0" hangingPunct="1">
              <a:lnSpc>
                <a:spcPct val="100000"/>
              </a:lnSpc>
              <a:spcBef>
                <a:spcPts val="0"/>
              </a:spcBef>
              <a:spcAft>
                <a:spcPts val="2400"/>
              </a:spcAft>
              <a:buClrTx/>
              <a:buSzTx/>
              <a:buFont typeface="Symbol" pitchFamily="2" charset="2"/>
              <a:buNone/>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77"/>
                <a:ea typeface="+mn-ea"/>
                <a:cs typeface="+mn-cs"/>
              </a:rPr>
              <a:t>„Manche Eltern haben Sorge, dass die Versorgung durch den Kinderarzt bzw.  die Kinderärztin nicht ausreicht. Die Menschen haben heutzutage ein gewisses Anspruchsdenken.“</a:t>
            </a:r>
          </a:p>
          <a:p>
            <a:pPr marL="0" marR="0" lvl="1" indent="0" defTabSz="914400" rtl="0" eaLnBrk="1" fontAlgn="auto" latinLnBrk="0" hangingPunct="1">
              <a:lnSpc>
                <a:spcPct val="100000"/>
              </a:lnSpc>
              <a:spcBef>
                <a:spcPts val="0"/>
              </a:spcBef>
              <a:spcAft>
                <a:spcPts val="2400"/>
              </a:spcAft>
              <a:buClrTx/>
              <a:buSzTx/>
              <a:buFont typeface="Symbol" pitchFamily="2" charset="2"/>
              <a:buNone/>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77"/>
                <a:ea typeface="+mn-ea"/>
                <a:cs typeface="+mn-cs"/>
              </a:rPr>
              <a:t>„Manche Patienten glauben, dass die Wirbelsäule ein durchgehender Strang sei, der abreißen könnte.“</a:t>
            </a:r>
          </a:p>
          <a:p>
            <a:pPr marL="0" marR="0" lvl="1" indent="0" defTabSz="914400" rtl="0" eaLnBrk="1" fontAlgn="auto" latinLnBrk="0" hangingPunct="1">
              <a:lnSpc>
                <a:spcPct val="100000"/>
              </a:lnSpc>
              <a:spcBef>
                <a:spcPts val="0"/>
              </a:spcBef>
              <a:spcAft>
                <a:spcPts val="2400"/>
              </a:spcAft>
              <a:buClrTx/>
              <a:buSzTx/>
              <a:buFont typeface="Symbol" pitchFamily="2" charset="2"/>
              <a:buNone/>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77"/>
                <a:ea typeface="+mn-ea"/>
                <a:cs typeface="+mn-cs"/>
              </a:rPr>
              <a:t>„Jemand könnte sehen, dass ich anders bin.“</a:t>
            </a:r>
          </a:p>
          <a:p>
            <a:pPr marL="0" marR="0" lvl="1" indent="0" defTabSz="914400" rtl="0" eaLnBrk="1" fontAlgn="auto" latinLnBrk="0" hangingPunct="1">
              <a:lnSpc>
                <a:spcPct val="100000"/>
              </a:lnSpc>
              <a:spcBef>
                <a:spcPts val="0"/>
              </a:spcBef>
              <a:spcAft>
                <a:spcPts val="2400"/>
              </a:spcAft>
              <a:buClrTx/>
              <a:buSzTx/>
              <a:buFont typeface="Symbol" pitchFamily="2" charset="2"/>
              <a:buNone/>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77"/>
                <a:ea typeface="+mn-ea"/>
                <a:cs typeface="+mn-cs"/>
              </a:rPr>
              <a:t>„Ich will das meiner Familie nicht antun, dass ich auf die Psychiatrie gehe.“</a:t>
            </a:r>
          </a:p>
          <a:p>
            <a:pPr marL="0" marR="0" lvl="1" indent="0" defTabSz="914400" rtl="0" eaLnBrk="1" fontAlgn="auto" latinLnBrk="0" hangingPunct="1">
              <a:lnSpc>
                <a:spcPct val="100000"/>
              </a:lnSpc>
              <a:spcBef>
                <a:spcPts val="0"/>
              </a:spcBef>
              <a:spcAft>
                <a:spcPts val="2400"/>
              </a:spcAft>
              <a:buClrTx/>
              <a:buSzTx/>
              <a:buFont typeface="Symbol" pitchFamily="2" charset="2"/>
              <a:buNone/>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77"/>
                <a:ea typeface="+mn-ea"/>
                <a:cs typeface="+mn-cs"/>
              </a:rPr>
              <a:t> „Was denken sich die Leute?“ </a:t>
            </a:r>
          </a:p>
          <a:p>
            <a:pPr marL="0" marR="0" lvl="1" indent="0" defTabSz="914400" rtl="0" eaLnBrk="1" fontAlgn="auto" latinLnBrk="0" hangingPunct="1">
              <a:lnSpc>
                <a:spcPct val="100000"/>
              </a:lnSpc>
              <a:spcBef>
                <a:spcPts val="0"/>
              </a:spcBef>
              <a:spcAft>
                <a:spcPts val="2400"/>
              </a:spcAft>
              <a:buClrTx/>
              <a:buSzTx/>
              <a:buFont typeface="Symbol" pitchFamily="2" charset="2"/>
              <a:buNone/>
              <a:tabLst>
                <a:tab pos="6546850" algn="l"/>
              </a:tabLst>
              <a:defRPr/>
            </a:pPr>
            <a:r>
              <a:rPr kumimoji="0" lang="de-DE" b="0" i="1" u="none" strike="noStrike" kern="1200" cap="none" spc="0" normalizeH="0" baseline="0" noProof="0" dirty="0">
                <a:ln>
                  <a:noFill/>
                </a:ln>
                <a:solidFill>
                  <a:srgbClr val="000000"/>
                </a:solidFill>
                <a:effectLst/>
                <a:uLnTx/>
                <a:uFillTx/>
                <a:latin typeface="Lucida Sans" panose="020B0602030504020204" pitchFamily="34" charset="77"/>
                <a:ea typeface="+mn-ea"/>
                <a:cs typeface="+mn-cs"/>
              </a:rPr>
              <a:t>„Ich habe mein Leben gemeistert, ohne dass ich die gebraucht habe.“</a:t>
            </a:r>
            <a:r>
              <a:rPr lang="de-DE" sz="1600" dirty="0"/>
              <a:t> </a:t>
            </a:r>
          </a:p>
        </p:txBody>
      </p:sp>
      <p:sp>
        <p:nvSpPr>
          <p:cNvPr id="4" name="Foliennummernplatzhalter 4">
            <a:extLst>
              <a:ext uri="{FF2B5EF4-FFF2-40B4-BE49-F238E27FC236}">
                <a16:creationId xmlns:a16="http://schemas.microsoft.com/office/drawing/2014/main" id="{4EDBBA06-C3C3-4120-A1FD-56DD807651C8}"/>
              </a:ext>
            </a:extLst>
          </p:cNvPr>
          <p:cNvSpPr>
            <a:spLocks noGrp="1"/>
          </p:cNvSpPr>
          <p:nvPr>
            <p:ph type="sldNum" sz="quarter" idx="4"/>
          </p:nvPr>
        </p:nvSpPr>
        <p:spPr>
          <a:xfrm>
            <a:off x="9960304" y="6231489"/>
            <a:ext cx="583898" cy="365125"/>
          </a:xfrm>
        </p:spPr>
        <p:txBody>
          <a:bodyPr/>
          <a:lstStyle/>
          <a:p>
            <a:fld id="{CDD6A526-6E93-4D44-80E5-3CEE2153CC52}" type="slidenum">
              <a:rPr lang="de-DE" smtClean="0"/>
              <a:pPr/>
              <a:t>9</a:t>
            </a:fld>
            <a:endParaRPr lang="de-DE" dirty="0"/>
          </a:p>
        </p:txBody>
      </p:sp>
      <p:sp>
        <p:nvSpPr>
          <p:cNvPr id="5" name="Fußzeilenplatzhalter 1">
            <a:extLst>
              <a:ext uri="{FF2B5EF4-FFF2-40B4-BE49-F238E27FC236}">
                <a16:creationId xmlns:a16="http://schemas.microsoft.com/office/drawing/2014/main" id="{7DEA0845-53CB-4EF6-AAF6-9F705DC14168}"/>
              </a:ext>
            </a:extLst>
          </p:cNvPr>
          <p:cNvSpPr>
            <a:spLocks noGrp="1"/>
          </p:cNvSpPr>
          <p:nvPr>
            <p:ph type="ftr" sz="quarter" idx="3"/>
          </p:nvPr>
        </p:nvSpPr>
        <p:spPr>
          <a:xfrm>
            <a:off x="10668179" y="6231489"/>
            <a:ext cx="1368064" cy="365125"/>
          </a:xfrm>
        </p:spPr>
        <p:txBody>
          <a:bodyPr/>
          <a:lstStyle/>
          <a:p>
            <a:r>
              <a:rPr lang="de-DE" dirty="0"/>
              <a:t>24. November 2021</a:t>
            </a:r>
          </a:p>
        </p:txBody>
      </p:sp>
    </p:spTree>
    <p:extLst>
      <p:ext uri="{BB962C8B-B14F-4D97-AF65-F5344CB8AC3E}">
        <p14:creationId xmlns:p14="http://schemas.microsoft.com/office/powerpoint/2010/main" val="284635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ÖG">
  <a:themeElements>
    <a:clrScheme name="Benutzerdefiniert 21">
      <a:dk1>
        <a:srgbClr val="000000"/>
      </a:dk1>
      <a:lt1>
        <a:srgbClr val="FFFFFF"/>
      </a:lt1>
      <a:dk2>
        <a:srgbClr val="687169"/>
      </a:dk2>
      <a:lt2>
        <a:srgbClr val="E7E6E6"/>
      </a:lt2>
      <a:accent1>
        <a:srgbClr val="4EA9CB"/>
      </a:accent1>
      <a:accent2>
        <a:srgbClr val="E9B300"/>
      </a:accent2>
      <a:accent3>
        <a:srgbClr val="E53417"/>
      </a:accent3>
      <a:accent4>
        <a:srgbClr val="7F9C34"/>
      </a:accent4>
      <a:accent5>
        <a:srgbClr val="CE7900"/>
      </a:accent5>
      <a:accent6>
        <a:srgbClr val="70AD47"/>
      </a:accent6>
      <a:hlink>
        <a:srgbClr val="185C7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G PPT Vorlage.potx" id="{7987D430-B10B-4E5B-948A-2980DE023DDA}" vid="{A22BC87A-1D8A-411B-8BC0-C3B1A142961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GÖG PPT Vorlage</Template>
  <TotalTime>0</TotalTime>
  <Words>2384</Words>
  <Application>Microsoft Office PowerPoint</Application>
  <PresentationFormat>Breitbild</PresentationFormat>
  <Paragraphs>357</Paragraphs>
  <Slides>38</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38</vt:i4>
      </vt:variant>
    </vt:vector>
  </HeadingPairs>
  <TitlesOfParts>
    <vt:vector size="46" baseType="lpstr">
      <vt:lpstr>Arial</vt:lpstr>
      <vt:lpstr>Calibri</vt:lpstr>
      <vt:lpstr>Lucida Sans</vt:lpstr>
      <vt:lpstr>Lucida Sans Unicode</vt:lpstr>
      <vt:lpstr>Segoe UI</vt:lpstr>
      <vt:lpstr>Symbol</vt:lpstr>
      <vt:lpstr>Systemschrift Normal</vt:lpstr>
      <vt:lpstr>GÖG</vt:lpstr>
      <vt:lpstr>Weg mit den Barrieren!  Lösungsansätze und Empfehlungen</vt:lpstr>
      <vt:lpstr>Potenzielle Interessenkonflikte</vt:lpstr>
      <vt:lpstr>Hintergrund und Rahmen</vt:lpstr>
      <vt:lpstr>Methodik</vt:lpstr>
      <vt:lpstr>Definition von Zugangsbarrieren</vt:lpstr>
      <vt:lpstr>Teil I</vt:lpstr>
      <vt:lpstr>Überblick</vt:lpstr>
      <vt:lpstr>Gesundheitsbedarf wahrnehmen &amp; Zugang zu Leistungen finden</vt:lpstr>
      <vt:lpstr>Gesundheitsbedarf wahrnehmen                              &amp; Zugang zu Leistungen finden</vt:lpstr>
      <vt:lpstr>Gesundheitsbedarf wahrnehmen &amp; Zugang zu Leistungen finden</vt:lpstr>
      <vt:lpstr>Gesundheitsbedarf wahrnehmen &amp; Zugang zu Leistungen finden</vt:lpstr>
      <vt:lpstr>Gesundheitsbedarf wahrnehmen &amp; Zugang zu Leistungen finden</vt:lpstr>
      <vt:lpstr>Gesundheitsversorgung suchen              und erreichen</vt:lpstr>
      <vt:lpstr>Gesundheitsversorgung suchen und erreichen</vt:lpstr>
      <vt:lpstr>Gesundheitsversorgung suchen und erreichen</vt:lpstr>
      <vt:lpstr>Gesundheitsversorgung suchen     und erreichen</vt:lpstr>
      <vt:lpstr>Gesundheitsversorgung in Anspruch nehmen</vt:lpstr>
      <vt:lpstr>Gesundheitsversorgung in Anspruch nehmen</vt:lpstr>
      <vt:lpstr>Gesundheitsversorgung in Anspruch nehmen</vt:lpstr>
      <vt:lpstr>Gesundheitsversorgung                      in Anspruch nehmen</vt:lpstr>
      <vt:lpstr>Gesundheitsversorgung in Anspruch nehmen</vt:lpstr>
      <vt:lpstr>Gesundheitliche Ergebnisse (Outcomes)</vt:lpstr>
      <vt:lpstr>Gesundheitliche Ergebnisse (Outcomes)</vt:lpstr>
      <vt:lpstr>Gesundheitliche Ergebnisse (Outcomes)</vt:lpstr>
      <vt:lpstr>Gesundheitliche Ergebnisse (Outcomes)</vt:lpstr>
      <vt:lpstr>Gesundheitliche Ergebnisse (Outcomes)</vt:lpstr>
      <vt:lpstr>Teil II</vt:lpstr>
      <vt:lpstr>4 Handlungsfelder</vt:lpstr>
      <vt:lpstr>1. Diagnostik, Behandlung, Kontinuität                  und Steuerung der Versorgung</vt:lpstr>
      <vt:lpstr>1. Diagnostik, Behandlung, Kontinuität                  und Steuerung der Versorgung (2)</vt:lpstr>
      <vt:lpstr>2. Gesundheitliche &amp; soziale Chancengerechtigkeit</vt:lpstr>
      <vt:lpstr>2. Gesundheitliche und soziale Chancengerechtigkeit (2)</vt:lpstr>
      <vt:lpstr>3. Biopsychosoziale Sicht auf Gesundheit</vt:lpstr>
      <vt:lpstr>4. Prävention und Gesundheitsförderung</vt:lpstr>
      <vt:lpstr>4. Prävention und Gesundheitsförderung (2)</vt:lpstr>
      <vt:lpstr>Take home messages</vt:lpstr>
      <vt:lpstr>Take home messages (2)</vt:lpstr>
      <vt:lpstr>Danke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Weg mit den Barrieren!  Lösungsansätze und Empfehlungen</dc:title>
  <dc:creator>Ingrid Freiberger</dc:creator>
  <cp:lastModifiedBy>Tanja Schwarz</cp:lastModifiedBy>
  <cp:revision>42</cp:revision>
  <dcterms:created xsi:type="dcterms:W3CDTF">2021-11-22T07:49:24Z</dcterms:created>
  <dcterms:modified xsi:type="dcterms:W3CDTF">2021-11-22T15:59:21Z</dcterms:modified>
</cp:coreProperties>
</file>